
<file path=[Content_Types].xml><?xml version="1.0" encoding="utf-8"?>
<Types xmlns="http://schemas.openxmlformats.org/package/2006/content-types">
  <Default Extension="jpeg" ContentType="image/jpeg"/>
  <Default Extension="jpg" ContentType="image/jpeg"/>
  <Default Extension="mov" ContentType="video/quicktime"/>
  <Default Extension="mp4" ContentType="video/mp4"/>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tags/tag10.xml" ContentType="application/vnd.openxmlformats-officedocument.presentationml.tags+xml"/>
  <Override PartName="/ppt/notesSlides/notesSlide9.xml" ContentType="application/vnd.openxmlformats-officedocument.presentationml.notesSlide+xml"/>
  <Override PartName="/ppt/charts/chart2.xml" ContentType="application/vnd.openxmlformats-officedocument.drawingml.chart+xml"/>
  <Override PartName="/ppt/drawings/drawing2.xml" ContentType="application/vnd.openxmlformats-officedocument.drawingml.chartshapes+xml"/>
  <Override PartName="/ppt/tags/tag11.xml" ContentType="application/vnd.openxmlformats-officedocument.presentationml.tags+xml"/>
  <Override PartName="/ppt/notesSlides/notesSlide10.xml" ContentType="application/vnd.openxmlformats-officedocument.presentationml.notesSlide+xml"/>
  <Override PartName="/ppt/charts/chart3.xml" ContentType="application/vnd.openxmlformats-officedocument.drawingml.chart+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notesMasterIdLst>
    <p:notesMasterId r:id="rId16"/>
  </p:notesMasterIdLst>
  <p:handoutMasterIdLst>
    <p:handoutMasterId r:id="rId17"/>
  </p:handoutMasterIdLst>
  <p:sldIdLst>
    <p:sldId id="256" r:id="rId2"/>
    <p:sldId id="501" r:id="rId3"/>
    <p:sldId id="505" r:id="rId4"/>
    <p:sldId id="506" r:id="rId5"/>
    <p:sldId id="258" r:id="rId6"/>
    <p:sldId id="482" r:id="rId7"/>
    <p:sldId id="485" r:id="rId8"/>
    <p:sldId id="509" r:id="rId9"/>
    <p:sldId id="510" r:id="rId10"/>
    <p:sldId id="511" r:id="rId11"/>
    <p:sldId id="488" r:id="rId12"/>
    <p:sldId id="370" r:id="rId13"/>
    <p:sldId id="494" r:id="rId14"/>
    <p:sldId id="503" r:id="rId15"/>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DCEBF6"/>
    <a:srgbClr val="FFFFFF"/>
    <a:srgbClr val="A8C6E2"/>
    <a:srgbClr val="305FA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139" autoAdjust="0"/>
    <p:restoredTop sz="64484" autoAdjust="0"/>
  </p:normalViewPr>
  <p:slideViewPr>
    <p:cSldViewPr snapToGrid="0">
      <p:cViewPr>
        <p:scale>
          <a:sx n="94" d="100"/>
          <a:sy n="94" d="100"/>
        </p:scale>
        <p:origin x="44" y="-456"/>
      </p:cViewPr>
      <p:guideLst/>
    </p:cSldViewPr>
  </p:slideViewPr>
  <p:notesTextViewPr>
    <p:cViewPr>
      <p:scale>
        <a:sx n="1" d="1"/>
        <a:sy n="1" d="1"/>
      </p:scale>
      <p:origin x="0" y="0"/>
    </p:cViewPr>
  </p:notesTextViewPr>
  <p:notesViewPr>
    <p:cSldViewPr snapToGrid="0">
      <p:cViewPr varScale="1">
        <p:scale>
          <a:sx n="87" d="100"/>
          <a:sy n="87" d="100"/>
        </p:scale>
        <p:origin x="298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47913153367906"/>
          <c:y val="0.22395575553055869"/>
          <c:w val="0.5238462952069215"/>
          <c:h val="0.634748450561327"/>
        </c:manualLayout>
      </c:layout>
      <c:scatterChart>
        <c:scatterStyle val="lineMarker"/>
        <c:varyColors val="0"/>
        <c:ser>
          <c:idx val="14"/>
          <c:order val="0"/>
          <c:tx>
            <c:v>N1 test result</c:v>
          </c:tx>
          <c:marker>
            <c:symbol val="triangle"/>
            <c:size val="10"/>
            <c:spPr>
              <a:solidFill>
                <a:srgbClr val="FF0000"/>
              </a:solidFill>
            </c:spPr>
          </c:marker>
          <c:dPt>
            <c:idx val="0"/>
            <c:marker>
              <c:symbol val="triangle"/>
              <c:size val="13"/>
            </c:marker>
            <c:bubble3D val="0"/>
            <c:extLst>
              <c:ext xmlns:c16="http://schemas.microsoft.com/office/drawing/2014/chart" uri="{C3380CC4-5D6E-409C-BE32-E72D297353CC}">
                <c16:uniqueId val="{00000001-C7CC-4A15-8E2D-5EC5FB922402}"/>
              </c:ext>
            </c:extLst>
          </c:dPt>
          <c:xVal>
            <c:numRef>
              <c:f>'N1 vs AZP from N1 test'!$D$6</c:f>
              <c:numCache>
                <c:formatCode>General</c:formatCode>
                <c:ptCount val="1"/>
                <c:pt idx="0">
                  <c:v>40.5</c:v>
                </c:pt>
              </c:numCache>
            </c:numRef>
          </c:xVal>
          <c:yVal>
            <c:numRef>
              <c:f>'N1 vs AZP from N1 test'!$K$6</c:f>
              <c:numCache>
                <c:formatCode>0.00</c:formatCode>
                <c:ptCount val="1"/>
                <c:pt idx="0">
                  <c:v>1.2892242269941028</c:v>
                </c:pt>
              </c:numCache>
            </c:numRef>
          </c:yVal>
          <c:smooth val="0"/>
          <c:extLst>
            <c:ext xmlns:c16="http://schemas.microsoft.com/office/drawing/2014/chart" uri="{C3380CC4-5D6E-409C-BE32-E72D297353CC}">
              <c16:uniqueId val="{00000002-C7CC-4A15-8E2D-5EC5FB922402}"/>
            </c:ext>
          </c:extLst>
        </c:ser>
        <c:ser>
          <c:idx val="15"/>
          <c:order val="1"/>
          <c:tx>
            <c:v>N1 Test </c:v>
          </c:tx>
          <c:spPr>
            <a:ln>
              <a:solidFill>
                <a:srgbClr val="FF0000"/>
              </a:solidFill>
            </a:ln>
          </c:spPr>
          <c:marker>
            <c:spPr>
              <a:ln>
                <a:solidFill>
                  <a:srgbClr val="FF0000"/>
                </a:solidFill>
              </a:ln>
            </c:spPr>
          </c:marker>
          <c:xVal>
            <c:numRef>
              <c:f>'N1 vs AZP from N1 test'!$M$30:$N$30</c:f>
              <c:numCache>
                <c:formatCode>0.0</c:formatCode>
                <c:ptCount val="2"/>
                <c:pt idx="0">
                  <c:v>36</c:v>
                </c:pt>
                <c:pt idx="1">
                  <c:v>45</c:v>
                </c:pt>
              </c:numCache>
            </c:numRef>
          </c:xVal>
          <c:yVal>
            <c:numRef>
              <c:f>'N1 vs AZP from N1 test'!$M$31:$N$31</c:f>
              <c:numCache>
                <c:formatCode>0.00</c:formatCode>
                <c:ptCount val="2"/>
                <c:pt idx="0">
                  <c:v>1.2689643452096604</c:v>
                </c:pt>
                <c:pt idx="1">
                  <c:v>1.3062173351978101</c:v>
                </c:pt>
              </c:numCache>
            </c:numRef>
          </c:yVal>
          <c:smooth val="0"/>
          <c:extLst>
            <c:ext xmlns:c16="http://schemas.microsoft.com/office/drawing/2014/chart" uri="{C3380CC4-5D6E-409C-BE32-E72D297353CC}">
              <c16:uniqueId val="{00000003-C7CC-4A15-8E2D-5EC5FB922402}"/>
            </c:ext>
          </c:extLst>
        </c:ser>
        <c:ser>
          <c:idx val="7"/>
          <c:order val="2"/>
          <c:tx>
            <c:v>N1 assumed linear</c:v>
          </c:tx>
          <c:spPr>
            <a:ln w="28575">
              <a:solidFill>
                <a:srgbClr val="FF0000"/>
              </a:solidFill>
              <a:prstDash val="dash"/>
            </a:ln>
          </c:spPr>
          <c:marker>
            <c:spPr>
              <a:ln w="28575">
                <a:solidFill>
                  <a:srgbClr val="FF0000"/>
                </a:solidFill>
                <a:prstDash val="dash"/>
              </a:ln>
            </c:spPr>
          </c:marker>
          <c:xVal>
            <c:numRef>
              <c:f>'N1 vs AZP from N1 test'!$C$12:$N$12</c:f>
              <c:numCache>
                <c:formatCode>General</c:formatCode>
                <c:ptCount val="12"/>
                <c:pt idx="0">
                  <c:v>2</c:v>
                </c:pt>
                <c:pt idx="1">
                  <c:v>5</c:v>
                </c:pt>
                <c:pt idx="2">
                  <c:v>10</c:v>
                </c:pt>
                <c:pt idx="3">
                  <c:v>20</c:v>
                </c:pt>
                <c:pt idx="4">
                  <c:v>30</c:v>
                </c:pt>
                <c:pt idx="5">
                  <c:v>40</c:v>
                </c:pt>
                <c:pt idx="6">
                  <c:v>50</c:v>
                </c:pt>
                <c:pt idx="7">
                  <c:v>60</c:v>
                </c:pt>
                <c:pt idx="8">
                  <c:v>70</c:v>
                </c:pt>
                <c:pt idx="9">
                  <c:v>80</c:v>
                </c:pt>
                <c:pt idx="10">
                  <c:v>90</c:v>
                </c:pt>
                <c:pt idx="11">
                  <c:v>100</c:v>
                </c:pt>
              </c:numCache>
            </c:numRef>
          </c:xVal>
          <c:yVal>
            <c:numRef>
              <c:f>'N1 vs AZP from N1 test'!$C$33:$N$33</c:f>
              <c:numCache>
                <c:formatCode>General</c:formatCode>
                <c:ptCount val="12"/>
                <c:pt idx="0">
                  <c:v>1.29</c:v>
                </c:pt>
                <c:pt idx="1">
                  <c:v>1.29</c:v>
                </c:pt>
                <c:pt idx="2">
                  <c:v>1.29</c:v>
                </c:pt>
                <c:pt idx="3">
                  <c:v>1.29</c:v>
                </c:pt>
                <c:pt idx="4">
                  <c:v>1.29</c:v>
                </c:pt>
                <c:pt idx="5">
                  <c:v>1.29</c:v>
                </c:pt>
                <c:pt idx="6">
                  <c:v>1.29</c:v>
                </c:pt>
                <c:pt idx="7">
                  <c:v>1.29</c:v>
                </c:pt>
                <c:pt idx="8">
                  <c:v>1.29</c:v>
                </c:pt>
                <c:pt idx="9">
                  <c:v>1.29</c:v>
                </c:pt>
                <c:pt idx="10">
                  <c:v>1.29</c:v>
                </c:pt>
                <c:pt idx="11">
                  <c:v>1.29</c:v>
                </c:pt>
              </c:numCache>
            </c:numRef>
          </c:yVal>
          <c:smooth val="0"/>
          <c:extLst>
            <c:ext xmlns:c16="http://schemas.microsoft.com/office/drawing/2014/chart" uri="{C3380CC4-5D6E-409C-BE32-E72D297353CC}">
              <c16:uniqueId val="{00000004-C7CC-4A15-8E2D-5EC5FB922402}"/>
            </c:ext>
          </c:extLst>
        </c:ser>
        <c:ser>
          <c:idx val="13"/>
          <c:order val="3"/>
          <c:tx>
            <c:v>P = 50m</c:v>
          </c:tx>
          <c:spPr>
            <a:ln w="12700">
              <a:solidFill>
                <a:sysClr val="windowText" lastClr="000000"/>
              </a:solidFill>
              <a:prstDash val="dash"/>
            </a:ln>
          </c:spPr>
          <c:marker>
            <c:symbol val="star"/>
            <c:size val="2"/>
            <c:spPr>
              <a:ln w="12700">
                <a:solidFill>
                  <a:sysClr val="windowText" lastClr="000000"/>
                </a:solidFill>
                <a:prstDash val="dash"/>
              </a:ln>
            </c:spPr>
          </c:marker>
          <c:xVal>
            <c:numRef>
              <c:f>'N1 vs AZP from N1 test'!$S$13:$S$14</c:f>
              <c:numCache>
                <c:formatCode>General</c:formatCode>
                <c:ptCount val="2"/>
                <c:pt idx="0">
                  <c:v>50</c:v>
                </c:pt>
                <c:pt idx="1">
                  <c:v>50</c:v>
                </c:pt>
              </c:numCache>
            </c:numRef>
          </c:xVal>
          <c:yVal>
            <c:numRef>
              <c:f>'N1 vs AZP from N1 test'!$R$13:$R$14</c:f>
              <c:numCache>
                <c:formatCode>General</c:formatCode>
                <c:ptCount val="2"/>
                <c:pt idx="0">
                  <c:v>1.5</c:v>
                </c:pt>
                <c:pt idx="1">
                  <c:v>0.5</c:v>
                </c:pt>
              </c:numCache>
            </c:numRef>
          </c:yVal>
          <c:smooth val="0"/>
          <c:extLst>
            <c:ext xmlns:c16="http://schemas.microsoft.com/office/drawing/2014/chart" uri="{C3380CC4-5D6E-409C-BE32-E72D297353CC}">
              <c16:uniqueId val="{00000006-C7CC-4A15-8E2D-5EC5FB922402}"/>
            </c:ext>
          </c:extLst>
        </c:ser>
        <c:ser>
          <c:idx val="11"/>
          <c:order val="4"/>
          <c:tx>
            <c:v>N1 = 1.0</c:v>
          </c:tx>
          <c:spPr>
            <a:ln w="19050">
              <a:solidFill>
                <a:sysClr val="windowText" lastClr="000000"/>
              </a:solidFill>
            </a:ln>
          </c:spPr>
          <c:marker>
            <c:symbol val="triangle"/>
            <c:size val="2"/>
            <c:spPr>
              <a:ln w="19050">
                <a:solidFill>
                  <a:sysClr val="windowText" lastClr="000000"/>
                </a:solidFill>
              </a:ln>
            </c:spPr>
          </c:marker>
          <c:xVal>
            <c:numRef>
              <c:f>'N1 vs AZP from N1 test'!$R$16:$R$17</c:f>
              <c:numCache>
                <c:formatCode>General</c:formatCode>
                <c:ptCount val="2"/>
                <c:pt idx="0">
                  <c:v>0</c:v>
                </c:pt>
                <c:pt idx="1">
                  <c:v>100</c:v>
                </c:pt>
              </c:numCache>
            </c:numRef>
          </c:xVal>
          <c:yVal>
            <c:numRef>
              <c:f>'N1 vs AZP from N1 test'!$S$16:$S$17</c:f>
              <c:numCache>
                <c:formatCode>General</c:formatCode>
                <c:ptCount val="2"/>
                <c:pt idx="0">
                  <c:v>1</c:v>
                </c:pt>
                <c:pt idx="1">
                  <c:v>1</c:v>
                </c:pt>
              </c:numCache>
            </c:numRef>
          </c:yVal>
          <c:smooth val="0"/>
          <c:extLst>
            <c:ext xmlns:c16="http://schemas.microsoft.com/office/drawing/2014/chart" uri="{C3380CC4-5D6E-409C-BE32-E72D297353CC}">
              <c16:uniqueId val="{00000007-C7CC-4A15-8E2D-5EC5FB922402}"/>
            </c:ext>
          </c:extLst>
        </c:ser>
        <c:dLbls>
          <c:showLegendKey val="0"/>
          <c:showVal val="0"/>
          <c:showCatName val="0"/>
          <c:showSerName val="0"/>
          <c:showPercent val="0"/>
          <c:showBubbleSize val="0"/>
        </c:dLbls>
        <c:axId val="181989312"/>
        <c:axId val="181989888"/>
      </c:scatterChart>
      <c:valAx>
        <c:axId val="181989312"/>
        <c:scaling>
          <c:orientation val="minMax"/>
          <c:max val="100"/>
        </c:scaling>
        <c:delete val="0"/>
        <c:axPos val="b"/>
        <c:majorGridlines>
          <c:spPr>
            <a:ln>
              <a:prstDash val="dash"/>
            </a:ln>
          </c:spPr>
        </c:majorGridlines>
        <c:title>
          <c:tx>
            <c:rich>
              <a:bodyPr/>
              <a:lstStyle/>
              <a:p>
                <a:pPr>
                  <a:defRPr/>
                </a:pPr>
                <a:r>
                  <a:rPr lang="en-GB"/>
                  <a:t>Average Zone Pressure AZP in metres </a:t>
                </a:r>
              </a:p>
            </c:rich>
          </c:tx>
          <c:overlay val="0"/>
        </c:title>
        <c:numFmt formatCode="0" sourceLinked="0"/>
        <c:majorTickMark val="out"/>
        <c:minorTickMark val="none"/>
        <c:tickLblPos val="nextTo"/>
        <c:crossAx val="181989888"/>
        <c:crosses val="autoZero"/>
        <c:crossBetween val="midCat"/>
        <c:majorUnit val="5"/>
      </c:valAx>
      <c:valAx>
        <c:axId val="181989888"/>
        <c:scaling>
          <c:orientation val="minMax"/>
          <c:max val="1.5"/>
          <c:min val="0.5"/>
        </c:scaling>
        <c:delete val="0"/>
        <c:axPos val="l"/>
        <c:majorGridlines/>
        <c:title>
          <c:tx>
            <c:rich>
              <a:bodyPr rot="-5400000" vert="horz"/>
              <a:lstStyle/>
              <a:p>
                <a:pPr>
                  <a:defRPr/>
                </a:pPr>
                <a:r>
                  <a:rPr lang="en-GB"/>
                  <a:t>N1 Exponent</a:t>
                </a:r>
              </a:p>
            </c:rich>
          </c:tx>
          <c:overlay val="0"/>
        </c:title>
        <c:numFmt formatCode="0.00" sourceLinked="1"/>
        <c:majorTickMark val="out"/>
        <c:minorTickMark val="none"/>
        <c:tickLblPos val="nextTo"/>
        <c:crossAx val="181989312"/>
        <c:crosses val="autoZero"/>
        <c:crossBetween val="midCat"/>
      </c:valAx>
      <c:spPr>
        <a:ln>
          <a:prstDash val="dash"/>
        </a:ln>
      </c:spPr>
    </c:plotArea>
    <c:legend>
      <c:legendPos val="r"/>
      <c:legendEntry>
        <c:idx val="1"/>
        <c:delete val="1"/>
      </c:legendEntry>
      <c:legendEntry>
        <c:idx val="3"/>
        <c:delete val="1"/>
      </c:legendEntry>
      <c:layout>
        <c:manualLayout>
          <c:xMode val="edge"/>
          <c:yMode val="edge"/>
          <c:x val="0.65488938080598336"/>
          <c:y val="0.22285824566046888"/>
          <c:w val="0.33231062134414757"/>
          <c:h val="0.37487152341251456"/>
        </c:manualLayout>
      </c:layout>
      <c:overlay val="0"/>
    </c:legend>
    <c:plotVisOnly val="1"/>
    <c:dispBlanksAs val="gap"/>
    <c:showDLblsOverMax val="0"/>
  </c:chart>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47913153367906"/>
          <c:y val="0.22395575553055869"/>
          <c:w val="0.5238462952069215"/>
          <c:h val="0.634748450561327"/>
        </c:manualLayout>
      </c:layout>
      <c:scatterChart>
        <c:scatterStyle val="lineMarker"/>
        <c:varyColors val="0"/>
        <c:ser>
          <c:idx val="14"/>
          <c:order val="0"/>
          <c:tx>
            <c:v>N1 test result</c:v>
          </c:tx>
          <c:marker>
            <c:symbol val="triangle"/>
            <c:size val="10"/>
            <c:spPr>
              <a:solidFill>
                <a:srgbClr val="FF0000"/>
              </a:solidFill>
            </c:spPr>
          </c:marker>
          <c:dPt>
            <c:idx val="0"/>
            <c:marker>
              <c:symbol val="triangle"/>
              <c:size val="13"/>
            </c:marker>
            <c:bubble3D val="0"/>
            <c:extLst>
              <c:ext xmlns:c16="http://schemas.microsoft.com/office/drawing/2014/chart" uri="{C3380CC4-5D6E-409C-BE32-E72D297353CC}">
                <c16:uniqueId val="{00000001-C7CC-4A15-8E2D-5EC5FB922402}"/>
              </c:ext>
            </c:extLst>
          </c:dPt>
          <c:xVal>
            <c:numRef>
              <c:f>'N1 vs AZP from N1 test'!$D$6</c:f>
              <c:numCache>
                <c:formatCode>General</c:formatCode>
                <c:ptCount val="1"/>
                <c:pt idx="0">
                  <c:v>40.5</c:v>
                </c:pt>
              </c:numCache>
            </c:numRef>
          </c:xVal>
          <c:yVal>
            <c:numRef>
              <c:f>'N1 vs AZP from N1 test'!$K$6</c:f>
              <c:numCache>
                <c:formatCode>0.00</c:formatCode>
                <c:ptCount val="1"/>
                <c:pt idx="0">
                  <c:v>1.2892242269941028</c:v>
                </c:pt>
              </c:numCache>
            </c:numRef>
          </c:yVal>
          <c:smooth val="0"/>
          <c:extLst>
            <c:ext xmlns:c16="http://schemas.microsoft.com/office/drawing/2014/chart" uri="{C3380CC4-5D6E-409C-BE32-E72D297353CC}">
              <c16:uniqueId val="{00000002-C7CC-4A15-8E2D-5EC5FB922402}"/>
            </c:ext>
          </c:extLst>
        </c:ser>
        <c:ser>
          <c:idx val="15"/>
          <c:order val="1"/>
          <c:tx>
            <c:v>N1 Test </c:v>
          </c:tx>
          <c:spPr>
            <a:ln>
              <a:solidFill>
                <a:srgbClr val="FF0000"/>
              </a:solidFill>
            </a:ln>
          </c:spPr>
          <c:marker>
            <c:spPr>
              <a:ln>
                <a:solidFill>
                  <a:srgbClr val="FF0000"/>
                </a:solidFill>
              </a:ln>
            </c:spPr>
          </c:marker>
          <c:xVal>
            <c:numRef>
              <c:f>'N1 vs AZP from N1 test'!$M$30:$N$30</c:f>
              <c:numCache>
                <c:formatCode>0.0</c:formatCode>
                <c:ptCount val="2"/>
                <c:pt idx="0">
                  <c:v>36</c:v>
                </c:pt>
                <c:pt idx="1">
                  <c:v>45</c:v>
                </c:pt>
              </c:numCache>
            </c:numRef>
          </c:xVal>
          <c:yVal>
            <c:numRef>
              <c:f>'N1 vs AZP from N1 test'!$M$31:$N$31</c:f>
              <c:numCache>
                <c:formatCode>0.00</c:formatCode>
                <c:ptCount val="2"/>
                <c:pt idx="0">
                  <c:v>1.2689643452096604</c:v>
                </c:pt>
                <c:pt idx="1">
                  <c:v>1.3062173351978101</c:v>
                </c:pt>
              </c:numCache>
            </c:numRef>
          </c:yVal>
          <c:smooth val="0"/>
          <c:extLst>
            <c:ext xmlns:c16="http://schemas.microsoft.com/office/drawing/2014/chart" uri="{C3380CC4-5D6E-409C-BE32-E72D297353CC}">
              <c16:uniqueId val="{00000003-C7CC-4A15-8E2D-5EC5FB922402}"/>
            </c:ext>
          </c:extLst>
        </c:ser>
        <c:ser>
          <c:idx val="7"/>
          <c:order val="2"/>
          <c:tx>
            <c:v>N1 assumed linear</c:v>
          </c:tx>
          <c:spPr>
            <a:ln w="28575">
              <a:solidFill>
                <a:srgbClr val="FF0000"/>
              </a:solidFill>
              <a:prstDash val="dash"/>
            </a:ln>
          </c:spPr>
          <c:marker>
            <c:spPr>
              <a:ln w="28575">
                <a:solidFill>
                  <a:srgbClr val="FF0000"/>
                </a:solidFill>
                <a:prstDash val="dash"/>
              </a:ln>
            </c:spPr>
          </c:marker>
          <c:xVal>
            <c:numRef>
              <c:f>'N1 vs AZP from N1 test'!$C$12:$N$12</c:f>
              <c:numCache>
                <c:formatCode>General</c:formatCode>
                <c:ptCount val="12"/>
                <c:pt idx="0">
                  <c:v>2</c:v>
                </c:pt>
                <c:pt idx="1">
                  <c:v>5</c:v>
                </c:pt>
                <c:pt idx="2">
                  <c:v>10</c:v>
                </c:pt>
                <c:pt idx="3">
                  <c:v>20</c:v>
                </c:pt>
                <c:pt idx="4">
                  <c:v>30</c:v>
                </c:pt>
                <c:pt idx="5">
                  <c:v>40</c:v>
                </c:pt>
                <c:pt idx="6">
                  <c:v>50</c:v>
                </c:pt>
                <c:pt idx="7">
                  <c:v>60</c:v>
                </c:pt>
                <c:pt idx="8">
                  <c:v>70</c:v>
                </c:pt>
                <c:pt idx="9">
                  <c:v>80</c:v>
                </c:pt>
                <c:pt idx="10">
                  <c:v>90</c:v>
                </c:pt>
                <c:pt idx="11">
                  <c:v>100</c:v>
                </c:pt>
              </c:numCache>
            </c:numRef>
          </c:xVal>
          <c:yVal>
            <c:numRef>
              <c:f>'N1 vs AZP from N1 test'!$C$33:$N$33</c:f>
              <c:numCache>
                <c:formatCode>General</c:formatCode>
                <c:ptCount val="12"/>
                <c:pt idx="0">
                  <c:v>1.29</c:v>
                </c:pt>
                <c:pt idx="1">
                  <c:v>1.29</c:v>
                </c:pt>
                <c:pt idx="2">
                  <c:v>1.29</c:v>
                </c:pt>
                <c:pt idx="3">
                  <c:v>1.29</c:v>
                </c:pt>
                <c:pt idx="4">
                  <c:v>1.29</c:v>
                </c:pt>
                <c:pt idx="5">
                  <c:v>1.29</c:v>
                </c:pt>
                <c:pt idx="6">
                  <c:v>1.29</c:v>
                </c:pt>
                <c:pt idx="7">
                  <c:v>1.29</c:v>
                </c:pt>
                <c:pt idx="8">
                  <c:v>1.29</c:v>
                </c:pt>
                <c:pt idx="9">
                  <c:v>1.29</c:v>
                </c:pt>
                <c:pt idx="10">
                  <c:v>1.29</c:v>
                </c:pt>
                <c:pt idx="11">
                  <c:v>1.29</c:v>
                </c:pt>
              </c:numCache>
            </c:numRef>
          </c:yVal>
          <c:smooth val="0"/>
          <c:extLst>
            <c:ext xmlns:c16="http://schemas.microsoft.com/office/drawing/2014/chart" uri="{C3380CC4-5D6E-409C-BE32-E72D297353CC}">
              <c16:uniqueId val="{00000004-C7CC-4A15-8E2D-5EC5FB922402}"/>
            </c:ext>
          </c:extLst>
        </c:ser>
        <c:ser>
          <c:idx val="12"/>
          <c:order val="3"/>
          <c:tx>
            <c:v>Predicted N1 for reduced pressure using FAVAD</c:v>
          </c:tx>
          <c:spPr>
            <a:ln>
              <a:solidFill>
                <a:srgbClr val="00B050"/>
              </a:solidFill>
              <a:prstDash val="dash"/>
            </a:ln>
          </c:spPr>
          <c:marker>
            <c:spPr>
              <a:ln>
                <a:solidFill>
                  <a:srgbClr val="00B050"/>
                </a:solidFill>
                <a:prstDash val="dash"/>
              </a:ln>
            </c:spPr>
          </c:marker>
          <c:xVal>
            <c:numRef>
              <c:f>'N1 vs AZP from N1 test'!$C$30:$N$30</c:f>
              <c:numCache>
                <c:formatCode>General</c:formatCode>
                <c:ptCount val="12"/>
                <c:pt idx="0">
                  <c:v>0</c:v>
                </c:pt>
                <c:pt idx="1">
                  <c:v>3.6</c:v>
                </c:pt>
                <c:pt idx="2">
                  <c:v>7.2</c:v>
                </c:pt>
                <c:pt idx="3">
                  <c:v>10.799999999999999</c:v>
                </c:pt>
                <c:pt idx="4">
                  <c:v>14.4</c:v>
                </c:pt>
                <c:pt idx="5">
                  <c:v>18</c:v>
                </c:pt>
                <c:pt idx="6">
                  <c:v>21.599999999999998</c:v>
                </c:pt>
                <c:pt idx="7">
                  <c:v>25.2</c:v>
                </c:pt>
                <c:pt idx="8">
                  <c:v>28.8</c:v>
                </c:pt>
                <c:pt idx="9">
                  <c:v>32.4</c:v>
                </c:pt>
                <c:pt idx="10" formatCode="0.0">
                  <c:v>36</c:v>
                </c:pt>
                <c:pt idx="11" formatCode="0.0">
                  <c:v>45</c:v>
                </c:pt>
              </c:numCache>
            </c:numRef>
          </c:xVal>
          <c:yVal>
            <c:numRef>
              <c:f>'N1 vs AZP from N1 test'!$C$31:$N$31</c:f>
              <c:numCache>
                <c:formatCode>0.00</c:formatCode>
                <c:ptCount val="12"/>
                <c:pt idx="0">
                  <c:v>0.5</c:v>
                </c:pt>
                <c:pt idx="1">
                  <c:v>0.74971880875730079</c:v>
                </c:pt>
                <c:pt idx="2">
                  <c:v>0.89963999422496799</c:v>
                </c:pt>
                <c:pt idx="3">
                  <c:v>0.99962493772409777</c:v>
                </c:pt>
                <c:pt idx="4">
                  <c:v>1.0710611241089367</c:v>
                </c:pt>
                <c:pt idx="5">
                  <c:v>1.1246483131641092</c:v>
                </c:pt>
                <c:pt idx="6">
                  <c:v>1.1663331945951132</c:v>
                </c:pt>
                <c:pt idx="7">
                  <c:v>1.1996848531284798</c:v>
                </c:pt>
                <c:pt idx="8">
                  <c:v>1.2269750557067947</c:v>
                </c:pt>
                <c:pt idx="9">
                  <c:v>1.249718597749705</c:v>
                </c:pt>
                <c:pt idx="10">
                  <c:v>1.2689643452096604</c:v>
                </c:pt>
                <c:pt idx="11">
                  <c:v>1.3062173351978101</c:v>
                </c:pt>
              </c:numCache>
            </c:numRef>
          </c:yVal>
          <c:smooth val="0"/>
          <c:extLst>
            <c:ext xmlns:c16="http://schemas.microsoft.com/office/drawing/2014/chart" uri="{C3380CC4-5D6E-409C-BE32-E72D297353CC}">
              <c16:uniqueId val="{00000005-C7CC-4A15-8E2D-5EC5FB922402}"/>
            </c:ext>
          </c:extLst>
        </c:ser>
        <c:ser>
          <c:idx val="13"/>
          <c:order val="4"/>
          <c:tx>
            <c:v>P = 50m</c:v>
          </c:tx>
          <c:spPr>
            <a:ln w="12700">
              <a:solidFill>
                <a:sysClr val="windowText" lastClr="000000"/>
              </a:solidFill>
              <a:prstDash val="dash"/>
            </a:ln>
          </c:spPr>
          <c:marker>
            <c:symbol val="star"/>
            <c:size val="2"/>
            <c:spPr>
              <a:ln w="12700">
                <a:solidFill>
                  <a:sysClr val="windowText" lastClr="000000"/>
                </a:solidFill>
                <a:prstDash val="dash"/>
              </a:ln>
            </c:spPr>
          </c:marker>
          <c:xVal>
            <c:numRef>
              <c:f>'N1 vs AZP from N1 test'!$S$13:$S$14</c:f>
              <c:numCache>
                <c:formatCode>General</c:formatCode>
                <c:ptCount val="2"/>
                <c:pt idx="0">
                  <c:v>50</c:v>
                </c:pt>
                <c:pt idx="1">
                  <c:v>50</c:v>
                </c:pt>
              </c:numCache>
            </c:numRef>
          </c:xVal>
          <c:yVal>
            <c:numRef>
              <c:f>'N1 vs AZP from N1 test'!$R$13:$R$14</c:f>
              <c:numCache>
                <c:formatCode>General</c:formatCode>
                <c:ptCount val="2"/>
                <c:pt idx="0">
                  <c:v>1.5</c:v>
                </c:pt>
                <c:pt idx="1">
                  <c:v>0.5</c:v>
                </c:pt>
              </c:numCache>
            </c:numRef>
          </c:yVal>
          <c:smooth val="0"/>
          <c:extLst>
            <c:ext xmlns:c16="http://schemas.microsoft.com/office/drawing/2014/chart" uri="{C3380CC4-5D6E-409C-BE32-E72D297353CC}">
              <c16:uniqueId val="{00000006-C7CC-4A15-8E2D-5EC5FB922402}"/>
            </c:ext>
          </c:extLst>
        </c:ser>
        <c:ser>
          <c:idx val="11"/>
          <c:order val="5"/>
          <c:tx>
            <c:v>N1 = 1.0</c:v>
          </c:tx>
          <c:spPr>
            <a:ln w="19050">
              <a:solidFill>
                <a:sysClr val="windowText" lastClr="000000"/>
              </a:solidFill>
            </a:ln>
          </c:spPr>
          <c:marker>
            <c:symbol val="triangle"/>
            <c:size val="2"/>
            <c:spPr>
              <a:ln w="19050">
                <a:solidFill>
                  <a:sysClr val="windowText" lastClr="000000"/>
                </a:solidFill>
              </a:ln>
            </c:spPr>
          </c:marker>
          <c:xVal>
            <c:numRef>
              <c:f>'N1 vs AZP from N1 test'!$R$16:$R$17</c:f>
              <c:numCache>
                <c:formatCode>General</c:formatCode>
                <c:ptCount val="2"/>
                <c:pt idx="0">
                  <c:v>0</c:v>
                </c:pt>
                <c:pt idx="1">
                  <c:v>100</c:v>
                </c:pt>
              </c:numCache>
            </c:numRef>
          </c:xVal>
          <c:yVal>
            <c:numRef>
              <c:f>'N1 vs AZP from N1 test'!$S$16:$S$17</c:f>
              <c:numCache>
                <c:formatCode>General</c:formatCode>
                <c:ptCount val="2"/>
                <c:pt idx="0">
                  <c:v>1</c:v>
                </c:pt>
                <c:pt idx="1">
                  <c:v>1</c:v>
                </c:pt>
              </c:numCache>
            </c:numRef>
          </c:yVal>
          <c:smooth val="0"/>
          <c:extLst>
            <c:ext xmlns:c16="http://schemas.microsoft.com/office/drawing/2014/chart" uri="{C3380CC4-5D6E-409C-BE32-E72D297353CC}">
              <c16:uniqueId val="{00000007-C7CC-4A15-8E2D-5EC5FB922402}"/>
            </c:ext>
          </c:extLst>
        </c:ser>
        <c:dLbls>
          <c:showLegendKey val="0"/>
          <c:showVal val="0"/>
          <c:showCatName val="0"/>
          <c:showSerName val="0"/>
          <c:showPercent val="0"/>
          <c:showBubbleSize val="0"/>
        </c:dLbls>
        <c:axId val="181989312"/>
        <c:axId val="181989888"/>
      </c:scatterChart>
      <c:valAx>
        <c:axId val="181989312"/>
        <c:scaling>
          <c:orientation val="minMax"/>
          <c:max val="100"/>
        </c:scaling>
        <c:delete val="0"/>
        <c:axPos val="b"/>
        <c:majorGridlines>
          <c:spPr>
            <a:ln>
              <a:prstDash val="dash"/>
            </a:ln>
          </c:spPr>
        </c:majorGridlines>
        <c:title>
          <c:tx>
            <c:rich>
              <a:bodyPr/>
              <a:lstStyle/>
              <a:p>
                <a:pPr>
                  <a:defRPr/>
                </a:pPr>
                <a:r>
                  <a:rPr lang="en-GB"/>
                  <a:t>Average Zone Pressure AZP in metres </a:t>
                </a:r>
              </a:p>
            </c:rich>
          </c:tx>
          <c:overlay val="0"/>
        </c:title>
        <c:numFmt formatCode="0" sourceLinked="0"/>
        <c:majorTickMark val="out"/>
        <c:minorTickMark val="none"/>
        <c:tickLblPos val="nextTo"/>
        <c:crossAx val="181989888"/>
        <c:crosses val="autoZero"/>
        <c:crossBetween val="midCat"/>
        <c:majorUnit val="5"/>
      </c:valAx>
      <c:valAx>
        <c:axId val="181989888"/>
        <c:scaling>
          <c:orientation val="minMax"/>
          <c:max val="1.5"/>
          <c:min val="0.5"/>
        </c:scaling>
        <c:delete val="0"/>
        <c:axPos val="l"/>
        <c:majorGridlines/>
        <c:title>
          <c:tx>
            <c:rich>
              <a:bodyPr rot="-5400000" vert="horz"/>
              <a:lstStyle/>
              <a:p>
                <a:pPr>
                  <a:defRPr/>
                </a:pPr>
                <a:r>
                  <a:rPr lang="en-GB"/>
                  <a:t>N1 Exponent</a:t>
                </a:r>
              </a:p>
            </c:rich>
          </c:tx>
          <c:overlay val="0"/>
        </c:title>
        <c:numFmt formatCode="0.00" sourceLinked="1"/>
        <c:majorTickMark val="out"/>
        <c:minorTickMark val="none"/>
        <c:tickLblPos val="nextTo"/>
        <c:crossAx val="181989312"/>
        <c:crosses val="autoZero"/>
        <c:crossBetween val="midCat"/>
      </c:valAx>
      <c:spPr>
        <a:ln>
          <a:prstDash val="dash"/>
        </a:ln>
      </c:spPr>
    </c:plotArea>
    <c:legend>
      <c:legendPos val="r"/>
      <c:legendEntry>
        <c:idx val="1"/>
        <c:delete val="1"/>
      </c:legendEntry>
      <c:legendEntry>
        <c:idx val="4"/>
        <c:delete val="1"/>
      </c:legendEntry>
      <c:layout>
        <c:manualLayout>
          <c:xMode val="edge"/>
          <c:yMode val="edge"/>
          <c:x val="0.65488938080598336"/>
          <c:y val="0.22285824566046888"/>
          <c:w val="0.33231062134414757"/>
          <c:h val="0.37487152341251456"/>
        </c:manualLayout>
      </c:layout>
      <c:overlay val="0"/>
    </c:legend>
    <c:plotVisOnly val="1"/>
    <c:dispBlanksAs val="gap"/>
    <c:showDLblsOverMax val="0"/>
  </c:chart>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47913153367906"/>
          <c:y val="0.22395575553055869"/>
          <c:w val="0.5238462952069215"/>
          <c:h val="0.634748450561327"/>
        </c:manualLayout>
      </c:layout>
      <c:scatterChart>
        <c:scatterStyle val="lineMarker"/>
        <c:varyColors val="0"/>
        <c:ser>
          <c:idx val="2"/>
          <c:order val="0"/>
          <c:tx>
            <c:v>Predicted N1 for increased pressure using FAVAD</c:v>
          </c:tx>
          <c:spPr>
            <a:ln w="19050">
              <a:solidFill>
                <a:srgbClr val="FF0000"/>
              </a:solidFill>
              <a:prstDash val="dash"/>
            </a:ln>
          </c:spPr>
          <c:marker>
            <c:symbol val="triangle"/>
            <c:size val="3"/>
            <c:spPr>
              <a:ln w="19050">
                <a:solidFill>
                  <a:srgbClr val="FF0000"/>
                </a:solidFill>
                <a:prstDash val="dash"/>
              </a:ln>
            </c:spPr>
          </c:marker>
          <c:xVal>
            <c:numRef>
              <c:f>'N1 vs AZP from N1 test'!$H$12:$N$12</c:f>
              <c:numCache>
                <c:formatCode>General</c:formatCode>
                <c:ptCount val="7"/>
                <c:pt idx="0">
                  <c:v>40</c:v>
                </c:pt>
                <c:pt idx="1">
                  <c:v>50</c:v>
                </c:pt>
                <c:pt idx="2">
                  <c:v>60</c:v>
                </c:pt>
                <c:pt idx="3">
                  <c:v>70</c:v>
                </c:pt>
                <c:pt idx="4">
                  <c:v>80</c:v>
                </c:pt>
                <c:pt idx="5">
                  <c:v>90</c:v>
                </c:pt>
                <c:pt idx="6">
                  <c:v>100</c:v>
                </c:pt>
              </c:numCache>
            </c:numRef>
          </c:xVal>
          <c:yVal>
            <c:numRef>
              <c:f>'N1 vs AZP from N1 test'!$H$15:$N$15</c:f>
              <c:numCache>
                <c:formatCode>0.00</c:formatCode>
                <c:ptCount val="7"/>
                <c:pt idx="0">
                  <c:v>1.2874015748031495</c:v>
                </c:pt>
                <c:pt idx="1">
                  <c:v>1.3223684210526316</c:v>
                </c:pt>
                <c:pt idx="2">
                  <c:v>1.347457627118644</c:v>
                </c:pt>
                <c:pt idx="3">
                  <c:v>1.3663366336633662</c:v>
                </c:pt>
                <c:pt idx="4">
                  <c:v>1.3810572687224671</c:v>
                </c:pt>
                <c:pt idx="5">
                  <c:v>1.3928571428571428</c:v>
                </c:pt>
                <c:pt idx="6">
                  <c:v>1.4025270758122743</c:v>
                </c:pt>
              </c:numCache>
            </c:numRef>
          </c:yVal>
          <c:smooth val="0"/>
          <c:extLst>
            <c:ext xmlns:c16="http://schemas.microsoft.com/office/drawing/2014/chart" uri="{C3380CC4-5D6E-409C-BE32-E72D297353CC}">
              <c16:uniqueId val="{00000000-C7CC-4A15-8E2D-5EC5FB922402}"/>
            </c:ext>
          </c:extLst>
        </c:ser>
        <c:ser>
          <c:idx val="14"/>
          <c:order val="1"/>
          <c:tx>
            <c:v>N1 test result</c:v>
          </c:tx>
          <c:marker>
            <c:symbol val="triangle"/>
            <c:size val="10"/>
            <c:spPr>
              <a:solidFill>
                <a:srgbClr val="FF0000"/>
              </a:solidFill>
            </c:spPr>
          </c:marker>
          <c:dPt>
            <c:idx val="0"/>
            <c:marker>
              <c:symbol val="triangle"/>
              <c:size val="13"/>
            </c:marker>
            <c:bubble3D val="0"/>
            <c:extLst>
              <c:ext xmlns:c16="http://schemas.microsoft.com/office/drawing/2014/chart" uri="{C3380CC4-5D6E-409C-BE32-E72D297353CC}">
                <c16:uniqueId val="{00000001-C7CC-4A15-8E2D-5EC5FB922402}"/>
              </c:ext>
            </c:extLst>
          </c:dPt>
          <c:xVal>
            <c:numRef>
              <c:f>'N1 vs AZP from N1 test'!$D$6</c:f>
              <c:numCache>
                <c:formatCode>General</c:formatCode>
                <c:ptCount val="1"/>
                <c:pt idx="0">
                  <c:v>40.5</c:v>
                </c:pt>
              </c:numCache>
            </c:numRef>
          </c:xVal>
          <c:yVal>
            <c:numRef>
              <c:f>'N1 vs AZP from N1 test'!$K$6</c:f>
              <c:numCache>
                <c:formatCode>0.00</c:formatCode>
                <c:ptCount val="1"/>
                <c:pt idx="0">
                  <c:v>1.2892242269941028</c:v>
                </c:pt>
              </c:numCache>
            </c:numRef>
          </c:yVal>
          <c:smooth val="0"/>
          <c:extLst>
            <c:ext xmlns:c16="http://schemas.microsoft.com/office/drawing/2014/chart" uri="{C3380CC4-5D6E-409C-BE32-E72D297353CC}">
              <c16:uniqueId val="{00000002-C7CC-4A15-8E2D-5EC5FB922402}"/>
            </c:ext>
          </c:extLst>
        </c:ser>
        <c:ser>
          <c:idx val="15"/>
          <c:order val="2"/>
          <c:tx>
            <c:v>N1 Test </c:v>
          </c:tx>
          <c:spPr>
            <a:ln>
              <a:solidFill>
                <a:srgbClr val="FF0000"/>
              </a:solidFill>
            </a:ln>
          </c:spPr>
          <c:marker>
            <c:spPr>
              <a:ln>
                <a:solidFill>
                  <a:srgbClr val="FF0000"/>
                </a:solidFill>
              </a:ln>
            </c:spPr>
          </c:marker>
          <c:xVal>
            <c:numRef>
              <c:f>'N1 vs AZP from N1 test'!$M$30:$N$30</c:f>
              <c:numCache>
                <c:formatCode>0.0</c:formatCode>
                <c:ptCount val="2"/>
                <c:pt idx="0">
                  <c:v>36</c:v>
                </c:pt>
                <c:pt idx="1">
                  <c:v>45</c:v>
                </c:pt>
              </c:numCache>
            </c:numRef>
          </c:xVal>
          <c:yVal>
            <c:numRef>
              <c:f>'N1 vs AZP from N1 test'!$M$31:$N$31</c:f>
              <c:numCache>
                <c:formatCode>0.00</c:formatCode>
                <c:ptCount val="2"/>
                <c:pt idx="0">
                  <c:v>1.2689643452096604</c:v>
                </c:pt>
                <c:pt idx="1">
                  <c:v>1.3062173351978101</c:v>
                </c:pt>
              </c:numCache>
            </c:numRef>
          </c:yVal>
          <c:smooth val="0"/>
          <c:extLst>
            <c:ext xmlns:c16="http://schemas.microsoft.com/office/drawing/2014/chart" uri="{C3380CC4-5D6E-409C-BE32-E72D297353CC}">
              <c16:uniqueId val="{00000003-C7CC-4A15-8E2D-5EC5FB922402}"/>
            </c:ext>
          </c:extLst>
        </c:ser>
        <c:ser>
          <c:idx val="7"/>
          <c:order val="3"/>
          <c:tx>
            <c:v>N1 assumed linear</c:v>
          </c:tx>
          <c:spPr>
            <a:ln w="28575">
              <a:solidFill>
                <a:srgbClr val="FF0000"/>
              </a:solidFill>
              <a:prstDash val="dash"/>
            </a:ln>
          </c:spPr>
          <c:marker>
            <c:spPr>
              <a:ln w="28575">
                <a:solidFill>
                  <a:srgbClr val="FF0000"/>
                </a:solidFill>
                <a:prstDash val="dash"/>
              </a:ln>
            </c:spPr>
          </c:marker>
          <c:xVal>
            <c:numRef>
              <c:f>'N1 vs AZP from N1 test'!$C$12:$N$12</c:f>
              <c:numCache>
                <c:formatCode>General</c:formatCode>
                <c:ptCount val="12"/>
                <c:pt idx="0">
                  <c:v>2</c:v>
                </c:pt>
                <c:pt idx="1">
                  <c:v>5</c:v>
                </c:pt>
                <c:pt idx="2">
                  <c:v>10</c:v>
                </c:pt>
                <c:pt idx="3">
                  <c:v>20</c:v>
                </c:pt>
                <c:pt idx="4">
                  <c:v>30</c:v>
                </c:pt>
                <c:pt idx="5">
                  <c:v>40</c:v>
                </c:pt>
                <c:pt idx="6">
                  <c:v>50</c:v>
                </c:pt>
                <c:pt idx="7">
                  <c:v>60</c:v>
                </c:pt>
                <c:pt idx="8">
                  <c:v>70</c:v>
                </c:pt>
                <c:pt idx="9">
                  <c:v>80</c:v>
                </c:pt>
                <c:pt idx="10">
                  <c:v>90</c:v>
                </c:pt>
                <c:pt idx="11">
                  <c:v>100</c:v>
                </c:pt>
              </c:numCache>
            </c:numRef>
          </c:xVal>
          <c:yVal>
            <c:numRef>
              <c:f>'N1 vs AZP from N1 test'!$C$33:$N$33</c:f>
              <c:numCache>
                <c:formatCode>General</c:formatCode>
                <c:ptCount val="12"/>
                <c:pt idx="0">
                  <c:v>1.29</c:v>
                </c:pt>
                <c:pt idx="1">
                  <c:v>1.29</c:v>
                </c:pt>
                <c:pt idx="2">
                  <c:v>1.29</c:v>
                </c:pt>
                <c:pt idx="3">
                  <c:v>1.29</c:v>
                </c:pt>
                <c:pt idx="4">
                  <c:v>1.29</c:v>
                </c:pt>
                <c:pt idx="5">
                  <c:v>1.29</c:v>
                </c:pt>
                <c:pt idx="6">
                  <c:v>1.29</c:v>
                </c:pt>
                <c:pt idx="7">
                  <c:v>1.29</c:v>
                </c:pt>
                <c:pt idx="8">
                  <c:v>1.29</c:v>
                </c:pt>
                <c:pt idx="9">
                  <c:v>1.29</c:v>
                </c:pt>
                <c:pt idx="10">
                  <c:v>1.29</c:v>
                </c:pt>
                <c:pt idx="11">
                  <c:v>1.29</c:v>
                </c:pt>
              </c:numCache>
            </c:numRef>
          </c:yVal>
          <c:smooth val="0"/>
          <c:extLst>
            <c:ext xmlns:c16="http://schemas.microsoft.com/office/drawing/2014/chart" uri="{C3380CC4-5D6E-409C-BE32-E72D297353CC}">
              <c16:uniqueId val="{00000004-C7CC-4A15-8E2D-5EC5FB922402}"/>
            </c:ext>
          </c:extLst>
        </c:ser>
        <c:ser>
          <c:idx val="12"/>
          <c:order val="4"/>
          <c:tx>
            <c:v>Predicted N1 for reduced pressure using FAVAD</c:v>
          </c:tx>
          <c:spPr>
            <a:ln>
              <a:solidFill>
                <a:srgbClr val="00B050"/>
              </a:solidFill>
              <a:prstDash val="dash"/>
            </a:ln>
          </c:spPr>
          <c:marker>
            <c:spPr>
              <a:ln>
                <a:solidFill>
                  <a:srgbClr val="00B050"/>
                </a:solidFill>
                <a:prstDash val="dash"/>
              </a:ln>
            </c:spPr>
          </c:marker>
          <c:xVal>
            <c:numRef>
              <c:f>'N1 vs AZP from N1 test'!$C$30:$N$30</c:f>
              <c:numCache>
                <c:formatCode>General</c:formatCode>
                <c:ptCount val="12"/>
                <c:pt idx="0">
                  <c:v>0</c:v>
                </c:pt>
                <c:pt idx="1">
                  <c:v>3.6</c:v>
                </c:pt>
                <c:pt idx="2">
                  <c:v>7.2</c:v>
                </c:pt>
                <c:pt idx="3">
                  <c:v>10.799999999999999</c:v>
                </c:pt>
                <c:pt idx="4">
                  <c:v>14.4</c:v>
                </c:pt>
                <c:pt idx="5">
                  <c:v>18</c:v>
                </c:pt>
                <c:pt idx="6">
                  <c:v>21.599999999999998</c:v>
                </c:pt>
                <c:pt idx="7">
                  <c:v>25.2</c:v>
                </c:pt>
                <c:pt idx="8">
                  <c:v>28.8</c:v>
                </c:pt>
                <c:pt idx="9">
                  <c:v>32.4</c:v>
                </c:pt>
                <c:pt idx="10" formatCode="0.0">
                  <c:v>36</c:v>
                </c:pt>
                <c:pt idx="11" formatCode="0.0">
                  <c:v>45</c:v>
                </c:pt>
              </c:numCache>
            </c:numRef>
          </c:xVal>
          <c:yVal>
            <c:numRef>
              <c:f>'N1 vs AZP from N1 test'!$C$31:$N$31</c:f>
              <c:numCache>
                <c:formatCode>0.00</c:formatCode>
                <c:ptCount val="12"/>
                <c:pt idx="0">
                  <c:v>0.5</c:v>
                </c:pt>
                <c:pt idx="1">
                  <c:v>0.74971880875730079</c:v>
                </c:pt>
                <c:pt idx="2">
                  <c:v>0.89963999422496799</c:v>
                </c:pt>
                <c:pt idx="3">
                  <c:v>0.99962493772409777</c:v>
                </c:pt>
                <c:pt idx="4">
                  <c:v>1.0710611241089367</c:v>
                </c:pt>
                <c:pt idx="5">
                  <c:v>1.1246483131641092</c:v>
                </c:pt>
                <c:pt idx="6">
                  <c:v>1.1663331945951132</c:v>
                </c:pt>
                <c:pt idx="7">
                  <c:v>1.1996848531284798</c:v>
                </c:pt>
                <c:pt idx="8">
                  <c:v>1.2269750557067947</c:v>
                </c:pt>
                <c:pt idx="9">
                  <c:v>1.249718597749705</c:v>
                </c:pt>
                <c:pt idx="10">
                  <c:v>1.2689643452096604</c:v>
                </c:pt>
                <c:pt idx="11">
                  <c:v>1.3062173351978101</c:v>
                </c:pt>
              </c:numCache>
            </c:numRef>
          </c:yVal>
          <c:smooth val="0"/>
          <c:extLst>
            <c:ext xmlns:c16="http://schemas.microsoft.com/office/drawing/2014/chart" uri="{C3380CC4-5D6E-409C-BE32-E72D297353CC}">
              <c16:uniqueId val="{00000005-C7CC-4A15-8E2D-5EC5FB922402}"/>
            </c:ext>
          </c:extLst>
        </c:ser>
        <c:ser>
          <c:idx val="13"/>
          <c:order val="5"/>
          <c:tx>
            <c:v>P = 50m</c:v>
          </c:tx>
          <c:spPr>
            <a:ln w="12700">
              <a:solidFill>
                <a:sysClr val="windowText" lastClr="000000"/>
              </a:solidFill>
              <a:prstDash val="dash"/>
            </a:ln>
          </c:spPr>
          <c:marker>
            <c:symbol val="star"/>
            <c:size val="2"/>
            <c:spPr>
              <a:ln w="12700">
                <a:solidFill>
                  <a:sysClr val="windowText" lastClr="000000"/>
                </a:solidFill>
                <a:prstDash val="dash"/>
              </a:ln>
            </c:spPr>
          </c:marker>
          <c:xVal>
            <c:numRef>
              <c:f>'N1 vs AZP from N1 test'!$S$13:$S$14</c:f>
              <c:numCache>
                <c:formatCode>General</c:formatCode>
                <c:ptCount val="2"/>
                <c:pt idx="0">
                  <c:v>50</c:v>
                </c:pt>
                <c:pt idx="1">
                  <c:v>50</c:v>
                </c:pt>
              </c:numCache>
            </c:numRef>
          </c:xVal>
          <c:yVal>
            <c:numRef>
              <c:f>'N1 vs AZP from N1 test'!$R$13:$R$14</c:f>
              <c:numCache>
                <c:formatCode>General</c:formatCode>
                <c:ptCount val="2"/>
                <c:pt idx="0">
                  <c:v>1.5</c:v>
                </c:pt>
                <c:pt idx="1">
                  <c:v>0.5</c:v>
                </c:pt>
              </c:numCache>
            </c:numRef>
          </c:yVal>
          <c:smooth val="0"/>
          <c:extLst>
            <c:ext xmlns:c16="http://schemas.microsoft.com/office/drawing/2014/chart" uri="{C3380CC4-5D6E-409C-BE32-E72D297353CC}">
              <c16:uniqueId val="{00000006-C7CC-4A15-8E2D-5EC5FB922402}"/>
            </c:ext>
          </c:extLst>
        </c:ser>
        <c:ser>
          <c:idx val="11"/>
          <c:order val="6"/>
          <c:tx>
            <c:v>N1 = 1.0</c:v>
          </c:tx>
          <c:spPr>
            <a:ln w="19050">
              <a:solidFill>
                <a:sysClr val="windowText" lastClr="000000"/>
              </a:solidFill>
            </a:ln>
          </c:spPr>
          <c:marker>
            <c:symbol val="triangle"/>
            <c:size val="2"/>
            <c:spPr>
              <a:ln w="19050">
                <a:solidFill>
                  <a:sysClr val="windowText" lastClr="000000"/>
                </a:solidFill>
              </a:ln>
            </c:spPr>
          </c:marker>
          <c:xVal>
            <c:numRef>
              <c:f>'N1 vs AZP from N1 test'!$R$16:$R$17</c:f>
              <c:numCache>
                <c:formatCode>General</c:formatCode>
                <c:ptCount val="2"/>
                <c:pt idx="0">
                  <c:v>0</c:v>
                </c:pt>
                <c:pt idx="1">
                  <c:v>100</c:v>
                </c:pt>
              </c:numCache>
            </c:numRef>
          </c:xVal>
          <c:yVal>
            <c:numRef>
              <c:f>'N1 vs AZP from N1 test'!$S$16:$S$17</c:f>
              <c:numCache>
                <c:formatCode>General</c:formatCode>
                <c:ptCount val="2"/>
                <c:pt idx="0">
                  <c:v>1</c:v>
                </c:pt>
                <c:pt idx="1">
                  <c:v>1</c:v>
                </c:pt>
              </c:numCache>
            </c:numRef>
          </c:yVal>
          <c:smooth val="0"/>
          <c:extLst>
            <c:ext xmlns:c16="http://schemas.microsoft.com/office/drawing/2014/chart" uri="{C3380CC4-5D6E-409C-BE32-E72D297353CC}">
              <c16:uniqueId val="{00000007-C7CC-4A15-8E2D-5EC5FB922402}"/>
            </c:ext>
          </c:extLst>
        </c:ser>
        <c:dLbls>
          <c:showLegendKey val="0"/>
          <c:showVal val="0"/>
          <c:showCatName val="0"/>
          <c:showSerName val="0"/>
          <c:showPercent val="0"/>
          <c:showBubbleSize val="0"/>
        </c:dLbls>
        <c:axId val="181989312"/>
        <c:axId val="181989888"/>
      </c:scatterChart>
      <c:valAx>
        <c:axId val="181989312"/>
        <c:scaling>
          <c:orientation val="minMax"/>
          <c:max val="100"/>
        </c:scaling>
        <c:delete val="0"/>
        <c:axPos val="b"/>
        <c:majorGridlines>
          <c:spPr>
            <a:ln>
              <a:prstDash val="dash"/>
            </a:ln>
          </c:spPr>
        </c:majorGridlines>
        <c:title>
          <c:tx>
            <c:rich>
              <a:bodyPr/>
              <a:lstStyle/>
              <a:p>
                <a:pPr>
                  <a:defRPr/>
                </a:pPr>
                <a:r>
                  <a:rPr lang="en-GB"/>
                  <a:t>Average Zone Pressure AZP in metres </a:t>
                </a:r>
              </a:p>
            </c:rich>
          </c:tx>
          <c:overlay val="0"/>
        </c:title>
        <c:numFmt formatCode="0" sourceLinked="0"/>
        <c:majorTickMark val="out"/>
        <c:minorTickMark val="none"/>
        <c:tickLblPos val="nextTo"/>
        <c:crossAx val="181989888"/>
        <c:crosses val="autoZero"/>
        <c:crossBetween val="midCat"/>
        <c:majorUnit val="5"/>
      </c:valAx>
      <c:valAx>
        <c:axId val="181989888"/>
        <c:scaling>
          <c:orientation val="minMax"/>
          <c:max val="1.5"/>
          <c:min val="0.5"/>
        </c:scaling>
        <c:delete val="0"/>
        <c:axPos val="l"/>
        <c:majorGridlines/>
        <c:title>
          <c:tx>
            <c:rich>
              <a:bodyPr rot="-5400000" vert="horz"/>
              <a:lstStyle/>
              <a:p>
                <a:pPr>
                  <a:defRPr/>
                </a:pPr>
                <a:r>
                  <a:rPr lang="en-GB"/>
                  <a:t>N1 Exponent</a:t>
                </a:r>
              </a:p>
            </c:rich>
          </c:tx>
          <c:overlay val="0"/>
        </c:title>
        <c:numFmt formatCode="0.00" sourceLinked="1"/>
        <c:majorTickMark val="out"/>
        <c:minorTickMark val="none"/>
        <c:tickLblPos val="nextTo"/>
        <c:crossAx val="181989312"/>
        <c:crosses val="autoZero"/>
        <c:crossBetween val="midCat"/>
      </c:valAx>
      <c:spPr>
        <a:ln>
          <a:prstDash val="dash"/>
        </a:ln>
      </c:spPr>
    </c:plotArea>
    <c:legend>
      <c:legendPos val="r"/>
      <c:legendEntry>
        <c:idx val="2"/>
        <c:delete val="1"/>
      </c:legendEntry>
      <c:legendEntry>
        <c:idx val="5"/>
        <c:delete val="1"/>
      </c:legendEntry>
      <c:layout>
        <c:manualLayout>
          <c:xMode val="edge"/>
          <c:yMode val="edge"/>
          <c:x val="0.65488938080598336"/>
          <c:y val="0.22285824566046888"/>
          <c:w val="0.33231062134414757"/>
          <c:h val="0.37487152341251456"/>
        </c:manualLayout>
      </c:layout>
      <c:overlay val="0"/>
    </c:legend>
    <c:plotVisOnly val="1"/>
    <c:dispBlanksAs val="gap"/>
    <c:showDLblsOverMax val="0"/>
  </c:chart>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0.00781</cdr:x>
      <cdr:y>0.07467</cdr:y>
    </cdr:from>
    <cdr:to>
      <cdr:x>0.99219</cdr:x>
      <cdr:y>0.20261</cdr:y>
    </cdr:to>
    <cdr:sp macro="" textlink="">
      <cdr:nvSpPr>
        <cdr:cNvPr id="5" name="TextBox 4">
          <a:extLst xmlns:a="http://schemas.openxmlformats.org/drawingml/2006/main">
            <a:ext uri="{FF2B5EF4-FFF2-40B4-BE49-F238E27FC236}">
              <a16:creationId xmlns:a16="http://schemas.microsoft.com/office/drawing/2014/main" id="{ED59097E-7303-418C-6048-9B21105050BC}"/>
            </a:ext>
          </a:extLst>
        </cdr:cNvPr>
        <cdr:cNvSpPr txBox="1"/>
      </cdr:nvSpPr>
      <cdr:spPr>
        <a:xfrm xmlns:a="http://schemas.openxmlformats.org/drawingml/2006/main">
          <a:off x="95250" y="512064"/>
          <a:ext cx="12001500" cy="87746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dirty="0"/>
            <a:t> </a:t>
          </a:r>
          <a:endParaRPr lang="en-GB" sz="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0.01198</cdr:x>
      <cdr:y>0.02406</cdr:y>
    </cdr:from>
    <cdr:to>
      <cdr:x>0.9924</cdr:x>
      <cdr:y>0.10974</cdr:y>
    </cdr:to>
    <cdr:sp macro="" textlink="">
      <cdr:nvSpPr>
        <cdr:cNvPr id="4" name="Title 1">
          <a:extLst xmlns:a="http://schemas.openxmlformats.org/drawingml/2006/main">
            <a:ext uri="{FF2B5EF4-FFF2-40B4-BE49-F238E27FC236}">
              <a16:creationId xmlns:a16="http://schemas.microsoft.com/office/drawing/2014/main" id="{FEABA2E8-1A21-9EC6-732B-928241000494}"/>
            </a:ext>
          </a:extLst>
        </cdr:cNvPr>
        <cdr:cNvSpPr txBox="1">
          <a:spLocks xmlns:a="http://schemas.openxmlformats.org/drawingml/2006/main"/>
        </cdr:cNvSpPr>
      </cdr:nvSpPr>
      <cdr:spPr>
        <a:xfrm xmlns:a="http://schemas.openxmlformats.org/drawingml/2006/main">
          <a:off x="146050" y="166744"/>
          <a:ext cx="11953315" cy="593880"/>
        </a:xfrm>
        <a:prstGeom xmlns:a="http://schemas.openxmlformats.org/drawingml/2006/main" prst="rect">
          <a:avLst/>
        </a:prstGeom>
      </cdr:spPr>
      <cdr:txBody>
        <a:bodyPr xmlns:a="http://schemas.openxmlformats.org/drawingml/2006/main">
          <a:no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GB" sz="3000" dirty="0"/>
            <a:t> </a:t>
          </a:r>
          <a:r>
            <a:rPr lang="en-GB" sz="3000" dirty="0">
              <a:latin typeface="Arial" panose="020B0604020202020204" pitchFamily="34" charset="0"/>
              <a:cs typeface="Arial" panose="020B0604020202020204" pitchFamily="34" charset="0"/>
            </a:rPr>
            <a:t>Be aware of possible problems in using a fixed average N1 value</a:t>
          </a:r>
        </a:p>
      </cdr:txBody>
    </cdr:sp>
  </cdr:relSizeAnchor>
  <cdr:relSizeAnchor xmlns:cdr="http://schemas.openxmlformats.org/drawingml/2006/chartDrawing">
    <cdr:from>
      <cdr:x>0.02181</cdr:x>
      <cdr:y>0.10974</cdr:y>
    </cdr:from>
    <cdr:to>
      <cdr:x>0.98505</cdr:x>
      <cdr:y>0.20299</cdr:y>
    </cdr:to>
    <cdr:sp macro="" textlink="">
      <cdr:nvSpPr>
        <cdr:cNvPr id="5" name="TextBox 3">
          <a:extLst xmlns:a="http://schemas.openxmlformats.org/drawingml/2006/main">
            <a:ext uri="{FF2B5EF4-FFF2-40B4-BE49-F238E27FC236}">
              <a16:creationId xmlns:a16="http://schemas.microsoft.com/office/drawing/2014/main" id="{62CE3BC7-0326-83ED-BB61-534B6197D47E}"/>
            </a:ext>
          </a:extLst>
        </cdr:cNvPr>
        <cdr:cNvSpPr txBox="1"/>
      </cdr:nvSpPr>
      <cdr:spPr>
        <a:xfrm xmlns:a="http://schemas.openxmlformats.org/drawingml/2006/main">
          <a:off x="265953" y="760624"/>
          <a:ext cx="11743765" cy="646331"/>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GB" dirty="0"/>
            <a:t>FAVAD concept shows that –</a:t>
          </a:r>
        </a:p>
        <a:p xmlns:a="http://schemas.openxmlformats.org/drawingml/2006/main">
          <a:r>
            <a:rPr lang="en-GB" dirty="0"/>
            <a:t>	If AZPs were further reduced, </a:t>
          </a:r>
          <a:r>
            <a:rPr lang="en-GB" b="1" dirty="0">
              <a:solidFill>
                <a:srgbClr val="00B050"/>
              </a:solidFill>
            </a:rPr>
            <a:t>N1 would fall to 0.8 at 5m AZP (curved green ------ line)</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7133805-F3D3-406A-A857-BAE90CF4B6D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CCF7DBA-B16F-4994-A0F5-DA713B4AE08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9F74E6E-2A52-49FF-B7DF-C6518531EE0F}" type="datetimeFigureOut">
              <a:rPr lang="en-US" smtClean="0"/>
              <a:t>4/20/2023</a:t>
            </a:fld>
            <a:endParaRPr lang="en-US"/>
          </a:p>
        </p:txBody>
      </p:sp>
      <p:sp>
        <p:nvSpPr>
          <p:cNvPr id="4" name="Footer Placeholder 3">
            <a:extLst>
              <a:ext uri="{FF2B5EF4-FFF2-40B4-BE49-F238E27FC236}">
                <a16:creationId xmlns:a16="http://schemas.microsoft.com/office/drawing/2014/main" id="{0AC9D67E-A11C-4415-ACAA-1585AAB5C2B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5852E4F-3CCB-45FA-8E96-539238E2A6D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63D9DDD-0D03-4133-9D8B-1E260976A5A0}" type="slidenum">
              <a:rPr lang="en-US" smtClean="0"/>
              <a:t>‹#›</a:t>
            </a:fld>
            <a:endParaRPr lang="en-US"/>
          </a:p>
        </p:txBody>
      </p:sp>
    </p:spTree>
    <p:extLst>
      <p:ext uri="{BB962C8B-B14F-4D97-AF65-F5344CB8AC3E}">
        <p14:creationId xmlns:p14="http://schemas.microsoft.com/office/powerpoint/2010/main" val="39049129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58057C-B50B-DC42-9118-00D8B6466A65}" type="datetimeFigureOut">
              <a:rPr lang="en-US" smtClean="0"/>
              <a:t>4/20/2023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459E84-B703-964B-9EB0-1C038BFDBEB9}" type="slidenum">
              <a:rPr lang="en-US" smtClean="0"/>
              <a:t>‹#›</a:t>
            </a:fld>
            <a:endParaRPr lang="en-US"/>
          </a:p>
        </p:txBody>
      </p:sp>
    </p:spTree>
    <p:extLst>
      <p:ext uri="{BB962C8B-B14F-4D97-AF65-F5344CB8AC3E}">
        <p14:creationId xmlns:p14="http://schemas.microsoft.com/office/powerpoint/2010/main" val="578039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Good afternoon, Buongiorno</a:t>
            </a:r>
          </a:p>
          <a:p>
            <a:endParaRPr lang="en-GB" dirty="0"/>
          </a:p>
          <a:p>
            <a:r>
              <a:rPr lang="en-GB" dirty="0"/>
              <a:t>I am honoured to present to you during this 3 day event. Thank you to Marco for inviting me, and for translating this presentation today.</a:t>
            </a:r>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1</a:t>
            </a:fld>
            <a:endParaRPr lang="en-US"/>
          </a:p>
        </p:txBody>
      </p:sp>
    </p:spTree>
    <p:extLst>
      <p:ext uri="{BB962C8B-B14F-4D97-AF65-F5344CB8AC3E}">
        <p14:creationId xmlns:p14="http://schemas.microsoft.com/office/powerpoint/2010/main" val="39341728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simplicity, many practitioners use fixed values of N1 in their leakage calculations; however, this approach can cause problems, as N1 can vary significantly with pressure.</a:t>
            </a:r>
          </a:p>
          <a:p>
            <a:endParaRPr lang="en-GB" dirty="0"/>
          </a:p>
          <a:p>
            <a:r>
              <a:rPr lang="en-GB" dirty="0"/>
              <a:t>If a Zone or DMA operates at very low or higher than average AZP, it is very important to understand the N1:AZP relationship, so that you can more accurately model the impact of pressure management on leakage levels..</a:t>
            </a:r>
          </a:p>
          <a:p>
            <a:endParaRPr lang="en-GB" dirty="0"/>
          </a:p>
          <a:p>
            <a:r>
              <a:rPr lang="en-GB" dirty="0"/>
              <a:t>This presentation has two main sections:</a:t>
            </a:r>
          </a:p>
          <a:p>
            <a:endParaRPr lang="en-GB" dirty="0"/>
          </a:p>
          <a:p>
            <a:r>
              <a:rPr lang="en-GB" dirty="0"/>
              <a:t>The first section reviews the concepts of Fixed and Variable Area Discharges, shows the development of understanding N1 and FAVAD, and identifies the range of valid N1 values.</a:t>
            </a:r>
          </a:p>
          <a:p>
            <a:r>
              <a:rPr lang="en-GB" dirty="0"/>
              <a:t>The second section shows some problems of using a fixed N1 particularly at lower pressures, how to calculate Fixed and Variable Area leaks from an N1 value, and identifies further calculations that are possible once a reliable N1 value at a specific AZP is known.</a:t>
            </a:r>
          </a:p>
        </p:txBody>
      </p:sp>
      <p:sp>
        <p:nvSpPr>
          <p:cNvPr id="4" name="Slide Number Placeholder 3"/>
          <p:cNvSpPr>
            <a:spLocks noGrp="1"/>
          </p:cNvSpPr>
          <p:nvPr>
            <p:ph type="sldNum" sz="quarter" idx="5"/>
          </p:nvPr>
        </p:nvSpPr>
        <p:spPr/>
        <p:txBody>
          <a:bodyPr/>
          <a:lstStyle/>
          <a:p>
            <a:fld id="{D0459E84-B703-964B-9EB0-1C038BFDBEB9}" type="slidenum">
              <a:rPr lang="en-US" smtClean="0"/>
              <a:t>2</a:t>
            </a:fld>
            <a:endParaRPr lang="en-US"/>
          </a:p>
        </p:txBody>
      </p:sp>
    </p:spTree>
    <p:extLst>
      <p:ext uri="{BB962C8B-B14F-4D97-AF65-F5344CB8AC3E}">
        <p14:creationId xmlns:p14="http://schemas.microsoft.com/office/powerpoint/2010/main" val="21604516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concept has been used to explain results from </a:t>
            </a:r>
            <a:r>
              <a:rPr lang="en-GB" dirty="0" err="1"/>
              <a:t>pressure:leak</a:t>
            </a:r>
            <a:r>
              <a:rPr lang="en-GB" dirty="0"/>
              <a:t> flow rate tests across the world - </a:t>
            </a:r>
            <a:r>
              <a:rPr lang="en-GB" altLang="en-US" sz="1200" dirty="0">
                <a:latin typeface="Arial" panose="020B0604020202020204" pitchFamily="34" charset="0"/>
                <a:cs typeface="Arial" panose="020B0604020202020204" pitchFamily="34" charset="0"/>
              </a:rPr>
              <a:t>It allows for variations in the area of leaks as a result of changes in pressure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 is the equation to calculate the velocity (V) of leakage paths. My multiplying the Velocity by the area of Leakage Paths (A), you can calculate the leak: flow rate.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The FAVAD (Fixed and Variable Area Discharges) concept explains that the effective area of some leakage paths are fixed and others vary linearly with pressure.</a:t>
            </a:r>
          </a:p>
          <a:p>
            <a:endParaRPr lang="en-GB" dirty="0"/>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3</a:t>
            </a:fld>
            <a:endParaRPr lang="en-US"/>
          </a:p>
        </p:txBody>
      </p:sp>
    </p:spTree>
    <p:extLst>
      <p:ext uri="{BB962C8B-B14F-4D97-AF65-F5344CB8AC3E}">
        <p14:creationId xmlns:p14="http://schemas.microsoft.com/office/powerpoint/2010/main" val="27683211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Fixed Area Leaks, occurring in rigid pipes, have an N1=0.5, meaning that the leak flow rate is not very sensitive to changes in pressure. We can see this from the graph on the left side of this slide which plots AZP on the X axis against Flow Rate in m3/hr on the Y axis, and here are some example of fixed area leaks in the video and photos.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Variable Area Leaks, occurring in flexible pipes, and background leakage have an N1=1.5, meaning that the leak flow rate is much more sensitive to changes in pressure. We can see this from the graph on the right side of this slide which plots AZP on the X axis against Flow Rate in m3/hr on the Y axis, , and here are some example of variable area leaks in the video and photos.</a:t>
            </a:r>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4</a:t>
            </a:fld>
            <a:endParaRPr lang="en-US"/>
          </a:p>
        </p:txBody>
      </p:sp>
    </p:spTree>
    <p:extLst>
      <p:ext uri="{BB962C8B-B14F-4D97-AF65-F5344CB8AC3E}">
        <p14:creationId xmlns:p14="http://schemas.microsoft.com/office/powerpoint/2010/main" val="2799395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Our understanding of the leak flow rate and N1 relationship has evolved since the Simple Power Law approach from 1995 onwards.</a:t>
            </a:r>
          </a:p>
          <a:p>
            <a:endParaRPr lang="en-GB" dirty="0"/>
          </a:p>
          <a:p>
            <a:r>
              <a:rPr lang="en-GB" dirty="0"/>
              <a:t>This assumes that Leak Flow rate varies with AZP to the power N1, with the value of N1 begin assumed to be fixed between 0.5-1.5. The value of N1 should preferably be based on a good quality N1 test.</a:t>
            </a:r>
          </a:p>
          <a:p>
            <a:endParaRPr lang="en-GB" dirty="0"/>
          </a:p>
          <a:p>
            <a:r>
              <a:rPr lang="en-GB" dirty="0"/>
              <a:t>The value of “k” is not fixed, but can be assumed as approximately constant if changes in pressure are small</a:t>
            </a:r>
          </a:p>
          <a:p>
            <a:endParaRPr lang="en-GB" dirty="0"/>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5</a:t>
            </a:fld>
            <a:endParaRPr lang="en-US"/>
          </a:p>
        </p:txBody>
      </p:sp>
    </p:spTree>
    <p:extLst>
      <p:ext uri="{BB962C8B-B14F-4D97-AF65-F5344CB8AC3E}">
        <p14:creationId xmlns:p14="http://schemas.microsoft.com/office/powerpoint/2010/main" val="3506507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 the left is an example of one of the first N1 night tests, using a 2 step approach to dropping pressure. Pressures are gradually reduced at night until the AZNP and flow rate have stabilised. N1 values can then be calculated from pairs of AZNP and Flow rate values</a:t>
            </a:r>
          </a:p>
          <a:p>
            <a:endParaRPr lang="en-GB" dirty="0"/>
          </a:p>
          <a:p>
            <a:r>
              <a:rPr lang="en-GB" dirty="0"/>
              <a:t>What has been found subsequently is that it is better to have one pressure drop slowly and steadily, as a 2 step approach could encourage transients (you could see if this was happening if you set your logging at 1 sec intervals). This 2 step approach is of historical interest and no longer best practice.</a:t>
            </a:r>
          </a:p>
          <a:p>
            <a:endParaRPr lang="en-GB" dirty="0"/>
          </a:p>
          <a:p>
            <a:r>
              <a:rPr lang="en-GB" dirty="0"/>
              <a:t>On the right are the results from some international N1 tests from 1979-2005.</a:t>
            </a:r>
          </a:p>
        </p:txBody>
      </p:sp>
      <p:sp>
        <p:nvSpPr>
          <p:cNvPr id="4" name="Slide Number Placeholder 3"/>
          <p:cNvSpPr>
            <a:spLocks noGrp="1"/>
          </p:cNvSpPr>
          <p:nvPr>
            <p:ph type="sldNum" sz="quarter" idx="5"/>
          </p:nvPr>
        </p:nvSpPr>
        <p:spPr/>
        <p:txBody>
          <a:bodyPr/>
          <a:lstStyle/>
          <a:p>
            <a:fld id="{D0459E84-B703-964B-9EB0-1C038BFDBEB9}" type="slidenum">
              <a:rPr lang="en-US" smtClean="0"/>
              <a:t>6</a:t>
            </a:fld>
            <a:endParaRPr lang="en-US"/>
          </a:p>
        </p:txBody>
      </p:sp>
    </p:spTree>
    <p:extLst>
      <p:ext uri="{BB962C8B-B14F-4D97-AF65-F5344CB8AC3E}">
        <p14:creationId xmlns:p14="http://schemas.microsoft.com/office/powerpoint/2010/main" val="12414354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Most n1 tests produce N1 values of between 0.5 and 1.5 – here are some examples from the UK and Cyprus. In the UK examples, you can see the lines in the pink areas which represent values of N1 either less than 0.5 or greater than 1.5. In the example for Cyprus from 2005, the blue dots in the Green Zone represent N1 test values in the expected range of 0.5-1.5. There were 5 N1 values recorded which were greater than 1.5</a:t>
            </a:r>
          </a:p>
          <a:p>
            <a:endParaRPr lang="en-GB" dirty="0"/>
          </a:p>
          <a:p>
            <a:r>
              <a:rPr lang="en-GB" dirty="0"/>
              <a:t>Here is some guidance if you are getting N1 values greater than 1.5:</a:t>
            </a:r>
          </a:p>
          <a:p>
            <a:endParaRPr lang="en-GB" dirty="0"/>
          </a:p>
          <a:p>
            <a:endParaRPr lang="en-GB" dirty="0"/>
          </a:p>
          <a:p>
            <a:pPr marL="285750" indent="-285750">
              <a:buFont typeface="Wingdings" panose="05000000000000000000" pitchFamily="2" charset="2"/>
              <a:buChar char="§"/>
            </a:pPr>
            <a:r>
              <a:rPr lang="en-GB" sz="1200" b="1" dirty="0">
                <a:solidFill>
                  <a:srgbClr val="FF0000"/>
                </a:solidFill>
                <a:latin typeface="Arial" panose="020B0604020202020204" pitchFamily="34" charset="0"/>
                <a:cs typeface="Arial" panose="020B0604020202020204" pitchFamily="34" charset="0"/>
              </a:rPr>
              <a:t>Don’t</a:t>
            </a:r>
            <a:r>
              <a:rPr lang="en-GB" sz="1200" dirty="0">
                <a:latin typeface="Arial" panose="020B0604020202020204" pitchFamily="34" charset="0"/>
                <a:cs typeface="Arial" panose="020B0604020202020204" pitchFamily="34" charset="0"/>
              </a:rPr>
              <a:t> change night pressure before night inflow and Average Zone Night Pressure have stabilised</a:t>
            </a:r>
          </a:p>
          <a:p>
            <a:pPr marL="285750" indent="-285750">
              <a:buFont typeface="Wingdings" panose="05000000000000000000" pitchFamily="2" charset="2"/>
              <a:buChar char="§"/>
            </a:pPr>
            <a:endParaRPr lang="en-GB" sz="12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sz="1200" b="1" dirty="0">
                <a:solidFill>
                  <a:srgbClr val="FF0000"/>
                </a:solidFill>
                <a:latin typeface="Arial" panose="020B0604020202020204" pitchFamily="34" charset="0"/>
                <a:cs typeface="Arial" panose="020B0604020202020204" pitchFamily="34" charset="0"/>
              </a:rPr>
              <a:t>Don’t</a:t>
            </a:r>
            <a:r>
              <a:rPr lang="en-GB" sz="1200" dirty="0">
                <a:latin typeface="Arial" panose="020B0604020202020204" pitchFamily="34" charset="0"/>
                <a:cs typeface="Arial" panose="020B0604020202020204" pitchFamily="34" charset="0"/>
              </a:rPr>
              <a:t> calculate N1 changes for increases in pressure, as pressure increases may increase storage tank inflows</a:t>
            </a:r>
          </a:p>
          <a:p>
            <a:pPr marL="285750" indent="-285750">
              <a:buFont typeface="Wingdings" panose="05000000000000000000" pitchFamily="2" charset="2"/>
              <a:buChar char="§"/>
            </a:pPr>
            <a:endParaRPr lang="en-GB" sz="12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sz="1200" dirty="0">
                <a:latin typeface="Arial" panose="020B0604020202020204" pitchFamily="34" charset="0"/>
                <a:cs typeface="Arial" panose="020B0604020202020204" pitchFamily="34" charset="0"/>
              </a:rPr>
              <a:t>If there are significant differences between AZP and lowest ground  level; or failure to measure at  Average Zone Point</a:t>
            </a:r>
          </a:p>
        </p:txBody>
      </p:sp>
      <p:sp>
        <p:nvSpPr>
          <p:cNvPr id="4" name="Slide Number Placeholder 3"/>
          <p:cNvSpPr>
            <a:spLocks noGrp="1"/>
          </p:cNvSpPr>
          <p:nvPr>
            <p:ph type="sldNum" sz="quarter" idx="5"/>
          </p:nvPr>
        </p:nvSpPr>
        <p:spPr/>
        <p:txBody>
          <a:bodyPr/>
          <a:lstStyle/>
          <a:p>
            <a:fld id="{D0459E84-B703-964B-9EB0-1C038BFDBEB9}" type="slidenum">
              <a:rPr lang="en-US" smtClean="0"/>
              <a:t>7</a:t>
            </a:fld>
            <a:endParaRPr lang="en-US"/>
          </a:p>
        </p:txBody>
      </p:sp>
    </p:spTree>
    <p:extLst>
      <p:ext uri="{BB962C8B-B14F-4D97-AF65-F5344CB8AC3E}">
        <p14:creationId xmlns:p14="http://schemas.microsoft.com/office/powerpoint/2010/main" val="2399832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next few slides explain how AZP influences the value of N1.</a:t>
            </a:r>
          </a:p>
          <a:p>
            <a:endParaRPr lang="en-GB" dirty="0"/>
          </a:p>
          <a:p>
            <a:r>
              <a:rPr lang="en-GB" dirty="0"/>
              <a:t>Here we have a graph showing the value of N1 on the y axis and Average Zone Pressure in metres on the x axis.</a:t>
            </a:r>
          </a:p>
          <a:p>
            <a:endParaRPr lang="en-GB" dirty="0"/>
          </a:p>
          <a:p>
            <a:r>
              <a:rPr lang="en-GB" dirty="0"/>
              <a:t>In this example we have a value of N1=1.29 – this is the horizontal dashed red line. This represents the assumption of a fixed N1 which does not vary with pressure.</a:t>
            </a:r>
          </a:p>
          <a:p>
            <a:endParaRPr lang="en-GB" dirty="0"/>
          </a:p>
          <a:p>
            <a:r>
              <a:rPr lang="en-GB" dirty="0"/>
              <a:t>But N1 is not fixed over a large range of pressures. At 40.5m, the N1 is 1.29, but if we reduce AZP to 36m, the N1 value starts to reduce, and at pressures above 40.5m the pressure starts to increase.</a:t>
            </a:r>
          </a:p>
        </p:txBody>
      </p:sp>
      <p:sp>
        <p:nvSpPr>
          <p:cNvPr id="4" name="Slide Number Placeholder 3"/>
          <p:cNvSpPr>
            <a:spLocks noGrp="1"/>
          </p:cNvSpPr>
          <p:nvPr>
            <p:ph type="sldNum" sz="quarter" idx="5"/>
          </p:nvPr>
        </p:nvSpPr>
        <p:spPr/>
        <p:txBody>
          <a:bodyPr/>
          <a:lstStyle/>
          <a:p>
            <a:fld id="{D0459E84-B703-964B-9EB0-1C038BFDBEB9}" type="slidenum">
              <a:rPr lang="en-US" smtClean="0"/>
              <a:t>8</a:t>
            </a:fld>
            <a:endParaRPr lang="en-US"/>
          </a:p>
        </p:txBody>
      </p:sp>
    </p:spTree>
    <p:extLst>
      <p:ext uri="{BB962C8B-B14F-4D97-AF65-F5344CB8AC3E}">
        <p14:creationId xmlns:p14="http://schemas.microsoft.com/office/powerpoint/2010/main" val="42691282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now look at what happens in this DMA is we reduce AZP below 36m.</a:t>
            </a:r>
          </a:p>
          <a:p>
            <a:endParaRPr lang="en-GB" dirty="0"/>
          </a:p>
          <a:p>
            <a:r>
              <a:rPr lang="en-GB" dirty="0"/>
              <a:t>This graph shows the predicted values of N1 in this DMA as the pressure is reduced, so at 25m AZP, N1=1.2 and at 5m AZP, the N1 would fall to 0.8.</a:t>
            </a:r>
          </a:p>
          <a:p>
            <a:endParaRPr lang="en-GB" dirty="0"/>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9</a:t>
            </a:fld>
            <a:endParaRPr lang="en-US"/>
          </a:p>
        </p:txBody>
      </p:sp>
    </p:spTree>
    <p:extLst>
      <p:ext uri="{BB962C8B-B14F-4D97-AF65-F5344CB8AC3E}">
        <p14:creationId xmlns:p14="http://schemas.microsoft.com/office/powerpoint/2010/main" val="24969665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Lets now look at what happens in this DMA as AZP increases above 40.5m - the extrapolated valued of N1 increase as shown in the dotted red curved line.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this example, at 100m AZP, N1 would increase to 1.4, but as the pressure increases, more bursts would be likely to occur, which would in turn change the value of N1</a:t>
            </a:r>
          </a:p>
        </p:txBody>
      </p:sp>
      <p:sp>
        <p:nvSpPr>
          <p:cNvPr id="4" name="Slide Number Placeholder 3"/>
          <p:cNvSpPr>
            <a:spLocks noGrp="1"/>
          </p:cNvSpPr>
          <p:nvPr>
            <p:ph type="sldNum" sz="quarter" idx="5"/>
          </p:nvPr>
        </p:nvSpPr>
        <p:spPr/>
        <p:txBody>
          <a:bodyPr/>
          <a:lstStyle/>
          <a:p>
            <a:fld id="{D0459E84-B703-964B-9EB0-1C038BFDBEB9}" type="slidenum">
              <a:rPr lang="en-US" smtClean="0"/>
              <a:t>10</a:t>
            </a:fld>
            <a:endParaRPr lang="en-US"/>
          </a:p>
        </p:txBody>
      </p:sp>
    </p:spTree>
    <p:extLst>
      <p:ext uri="{BB962C8B-B14F-4D97-AF65-F5344CB8AC3E}">
        <p14:creationId xmlns:p14="http://schemas.microsoft.com/office/powerpoint/2010/main" val="957857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when a good quality N1 test is completed for a zone or DMA, the value of N1 at a specific AZP will please that zone or DMA somewhere within a family of curves, shown in this graph. This will derive the relationship in that zone or DMA between AZP and N1.</a:t>
            </a:r>
          </a:p>
          <a:p>
            <a:endParaRPr lang="en-GB" dirty="0"/>
          </a:p>
          <a:p>
            <a:r>
              <a:rPr lang="en-GB" dirty="0"/>
              <a:t>When you know the value of N1, you can quickly calculate the % of fixed and variable area leaks, for example:</a:t>
            </a:r>
          </a:p>
          <a:p>
            <a:r>
              <a:rPr lang="en-GB" dirty="0"/>
              <a:t>	If N1=1.29, % of variable area leaks =N1-0.5 = 79%, and % of fixed area leaks = 1.5-N1 = 0.29 = 29%</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So as the AZP reduces and N1 reduces, the % of Variable Area Leaks also reduces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WLR&amp;A have been able to show that these curves are the key to more reliable system-specific calculations of </a:t>
            </a:r>
            <a:r>
              <a:rPr lang="en-GB" sz="1200" dirty="0" err="1">
                <a:latin typeface="Arial" panose="020B0604020202020204" pitchFamily="34" charset="0"/>
                <a:cs typeface="Arial" panose="020B0604020202020204" pitchFamily="34" charset="0"/>
              </a:rPr>
              <a:t>pressure:leak</a:t>
            </a:r>
            <a:r>
              <a:rPr lang="en-GB" sz="1200" dirty="0">
                <a:latin typeface="Arial" panose="020B0604020202020204" pitchFamily="34" charset="0"/>
                <a:cs typeface="Arial" panose="020B0604020202020204" pitchFamily="34" charset="0"/>
              </a:rPr>
              <a:t> flowrate relationships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Arial" panose="020B0604020202020204" pitchFamily="34" charset="0"/>
                <a:cs typeface="Arial" panose="020B0604020202020204" pitchFamily="34" charset="0"/>
              </a:rPr>
              <a:t>All these methods have already been field tested and used on actual DMAs in operational systems in different countries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latin typeface="Arial" panose="020B0604020202020204" pitchFamily="34" charset="0"/>
              <a:cs typeface="Arial" panose="020B0604020202020204" pitchFamily="34" charset="0"/>
            </a:endParaRPr>
          </a:p>
          <a:p>
            <a:endParaRPr lang="en-GB" dirty="0"/>
          </a:p>
          <a:p>
            <a:endParaRPr lang="en-GB" dirty="0"/>
          </a:p>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11</a:t>
            </a:fld>
            <a:endParaRPr lang="en-US"/>
          </a:p>
        </p:txBody>
      </p:sp>
    </p:spTree>
    <p:extLst>
      <p:ext uri="{BB962C8B-B14F-4D97-AF65-F5344CB8AC3E}">
        <p14:creationId xmlns:p14="http://schemas.microsoft.com/office/powerpoint/2010/main" val="23886339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the past 20 years, better and more reliable techniques have evolved to predict the value of N1 – this is the method proposed by Allan Lambert more than 20 years’ ago – however, Allan no longer advised using this, as it does not take account of N1 varying with pressure and is based on UARL parameters at an AZP of 50m only.</a:t>
            </a:r>
          </a:p>
        </p:txBody>
      </p:sp>
      <p:sp>
        <p:nvSpPr>
          <p:cNvPr id="4" name="Slide Number Placeholder 3"/>
          <p:cNvSpPr>
            <a:spLocks noGrp="1"/>
          </p:cNvSpPr>
          <p:nvPr>
            <p:ph type="sldNum" sz="quarter" idx="5"/>
          </p:nvPr>
        </p:nvSpPr>
        <p:spPr/>
        <p:txBody>
          <a:bodyPr/>
          <a:lstStyle/>
          <a:p>
            <a:fld id="{D0459E84-B703-964B-9EB0-1C038BFDBEB9}" type="slidenum">
              <a:rPr lang="en-US" smtClean="0"/>
              <a:t>12</a:t>
            </a:fld>
            <a:endParaRPr lang="en-US"/>
          </a:p>
        </p:txBody>
      </p:sp>
    </p:spTree>
    <p:extLst>
      <p:ext uri="{BB962C8B-B14F-4D97-AF65-F5344CB8AC3E}">
        <p14:creationId xmlns:p14="http://schemas.microsoft.com/office/powerpoint/2010/main" val="32695953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summary – </a:t>
            </a:r>
          </a:p>
          <a:p>
            <a:endParaRPr lang="en-GB" dirty="0"/>
          </a:p>
          <a:p>
            <a:r>
              <a:rPr lang="en-GB" dirty="0"/>
              <a:t>Any N1 value from an N1 test is not fixed, but changes as AZP decreases or increases. Rates of change in N1 are greatest at lowest pressures.</a:t>
            </a:r>
          </a:p>
          <a:p>
            <a:endParaRPr lang="en-GB" dirty="0"/>
          </a:p>
          <a:p>
            <a:r>
              <a:rPr lang="en-GB" dirty="0"/>
              <a:t>Each N1 test produces an average N1 value at a specific AZP, so always quote the N1 and AZP values together. </a:t>
            </a:r>
          </a:p>
          <a:p>
            <a:endParaRPr lang="en-GB" dirty="0"/>
          </a:p>
          <a:p>
            <a:r>
              <a:rPr lang="en-GB" dirty="0"/>
              <a:t>Use the value of N1 to calculate the % of Fixed and Variable Area leaks</a:t>
            </a:r>
          </a:p>
          <a:p>
            <a:endParaRPr lang="en-GB" dirty="0"/>
          </a:p>
          <a:p>
            <a:r>
              <a:rPr lang="en-GB" dirty="0"/>
              <a:t>Reliable N1 tests can open the door to even more important calculations, such as the relationship between AZP and </a:t>
            </a:r>
            <a:r>
              <a:rPr lang="en-GB" dirty="0" err="1"/>
              <a:t>Leak:Flow</a:t>
            </a:r>
            <a:r>
              <a:rPr lang="en-GB" dirty="0"/>
              <a:t> rate, the real-time separation of DMA inflows into leakage and consumption, and the calculation of zone-specific Night Day Factors </a:t>
            </a:r>
            <a:r>
              <a:rPr lang="en-GB"/>
              <a:t>(if used).</a:t>
            </a:r>
            <a:endParaRPr lang="en-GB" dirty="0"/>
          </a:p>
        </p:txBody>
      </p:sp>
      <p:sp>
        <p:nvSpPr>
          <p:cNvPr id="4" name="Slide Number Placeholder 3"/>
          <p:cNvSpPr>
            <a:spLocks noGrp="1"/>
          </p:cNvSpPr>
          <p:nvPr>
            <p:ph type="sldNum" sz="quarter" idx="5"/>
          </p:nvPr>
        </p:nvSpPr>
        <p:spPr/>
        <p:txBody>
          <a:bodyPr/>
          <a:lstStyle/>
          <a:p>
            <a:fld id="{D0459E84-B703-964B-9EB0-1C038BFDBEB9}" type="slidenum">
              <a:rPr lang="en-US" smtClean="0"/>
              <a:t>13</a:t>
            </a:fld>
            <a:endParaRPr lang="en-US"/>
          </a:p>
        </p:txBody>
      </p:sp>
    </p:spTree>
    <p:extLst>
      <p:ext uri="{BB962C8B-B14F-4D97-AF65-F5344CB8AC3E}">
        <p14:creationId xmlns:p14="http://schemas.microsoft.com/office/powerpoint/2010/main" val="11825856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Marco and the ISLE Italy team for inviting me to present at this event – I hope the presentation was interesting and useful to you.</a:t>
            </a:r>
          </a:p>
        </p:txBody>
      </p:sp>
      <p:sp>
        <p:nvSpPr>
          <p:cNvPr id="4" name="Slide Number Placeholder 3"/>
          <p:cNvSpPr>
            <a:spLocks noGrp="1"/>
          </p:cNvSpPr>
          <p:nvPr>
            <p:ph type="sldNum" sz="quarter" idx="5"/>
          </p:nvPr>
        </p:nvSpPr>
        <p:spPr/>
        <p:txBody>
          <a:bodyPr/>
          <a:lstStyle/>
          <a:p>
            <a:fld id="{D0459E84-B703-964B-9EB0-1C038BFDBEB9}" type="slidenum">
              <a:rPr lang="en-US" smtClean="0"/>
              <a:t>14</a:t>
            </a:fld>
            <a:endParaRPr lang="en-US"/>
          </a:p>
        </p:txBody>
      </p:sp>
    </p:spTree>
    <p:extLst>
      <p:ext uri="{BB962C8B-B14F-4D97-AF65-F5344CB8AC3E}">
        <p14:creationId xmlns:p14="http://schemas.microsoft.com/office/powerpoint/2010/main" val="42837400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7611-BBC3-22EF-AE4E-E43A481643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4389D0A-7C2B-AD4E-1F41-5104BAFF77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C0E612B-EE5A-5FF9-1127-429A5163886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24C54063-034B-B672-6695-5DE33723A3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CBCB866-37FD-E4B4-F644-3CE70C47957B}"/>
              </a:ext>
            </a:extLst>
          </p:cNvPr>
          <p:cNvSpPr>
            <a:spLocks noGrp="1"/>
          </p:cNvSpPr>
          <p:nvPr>
            <p:ph type="sldNum" sz="quarter" idx="12"/>
          </p:nvPr>
        </p:nvSpPr>
        <p:spPr/>
        <p:txBody>
          <a:bodyPr/>
          <a:lstStyle/>
          <a:p>
            <a:fld id="{1FE385A7-7DAD-40AD-B429-EDBC4A95C48F}" type="slidenum">
              <a:rPr lang="en-US" smtClean="0"/>
              <a:t>‹#›</a:t>
            </a:fld>
            <a:endParaRPr lang="en-US" dirty="0"/>
          </a:p>
        </p:txBody>
      </p:sp>
    </p:spTree>
    <p:extLst>
      <p:ext uri="{BB962C8B-B14F-4D97-AF65-F5344CB8AC3E}">
        <p14:creationId xmlns:p14="http://schemas.microsoft.com/office/powerpoint/2010/main" val="4292274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E9AEFE-22C7-ABE6-A81E-22068736F57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1C35046-00F0-0E7D-65C2-981F3263F05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2EA0281-90A5-EA34-4F4F-73D2D673E4C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568E28D-5322-EFAC-6278-9C33B1A3D1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B15C98-F043-BAB4-417E-BEEE36D13794}"/>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3621816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D5EB2-0DFF-61FC-4043-E2D5B0D5510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2BCADDDE-8C73-EC72-0EC9-B3E5C83387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D208F90-8686-50E5-F8BD-C2F11AD46B15}"/>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A61A65C-5ACB-E5FF-8BF9-C3DA2FA876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4E09DA-DAF7-6B3D-9646-E31BCB5C0D0C}"/>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4216801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B2500-2533-F641-A7F2-BC3F8DAA731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3293BDF-F38A-1C17-FA5E-035AFD05A48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EC4F39-F156-83DA-E76E-8006E82A373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763AF4CD-4211-006A-3EB3-17AB8461B217}"/>
              </a:ext>
            </a:extLst>
          </p:cNvPr>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6" name="Footer Placeholder 5">
            <a:extLst>
              <a:ext uri="{FF2B5EF4-FFF2-40B4-BE49-F238E27FC236}">
                <a16:creationId xmlns:a16="http://schemas.microsoft.com/office/drawing/2014/main" id="{9DDB327D-FAC6-88B2-7446-552DA1AE5F6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9CF905-D158-8A89-E069-6A4722A705FE}"/>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28848012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70CEB-012A-39C6-2DE7-A29497175D1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6E2B2E-28BA-A94C-6774-8BECF97C91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B4B55F-970D-0D2E-F384-BD97BB65ED3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E953B31-C44F-F09D-3FA0-7049B4F235B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5EF04DF-C084-3CAB-3A82-59AEE751424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DDD796F-102E-9466-19BC-4CC8593CF300}"/>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82F6DE28-9F41-9FF5-9B43-D1684D3022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DA27DCF-6BEE-52C1-B5AB-01C7EECDDF2C}"/>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33085709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5AC28-4188-D827-7D77-6BF60604B2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EDF5F64-CDDE-75E5-6E16-820F4DF14BD7}"/>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C1F7C54E-8159-6DF0-57C4-7A17071FA8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4183A5-AC59-07E4-F05C-5BC00FC07330}"/>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3019114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EFEF9FB-13C9-239D-0681-20ABA2B502C0}"/>
              </a:ext>
            </a:extLst>
          </p:cNvPr>
          <p:cNvSpPr>
            <a:spLocks noGrp="1"/>
          </p:cNvSpPr>
          <p:nvPr>
            <p:ph type="dt" sz="half" idx="10"/>
          </p:nvPr>
        </p:nvSpPr>
        <p:spPr/>
        <p:txBody>
          <a:bodyPr/>
          <a:lstStyle/>
          <a:p>
            <a:fld id="{B61BEF0D-F0BB-DE4B-95CE-6DB70DBA9567}" type="datetimeFigureOut">
              <a:rPr lang="en-US" smtClean="0"/>
              <a:pPr/>
              <a:t>4/20/2023</a:t>
            </a:fld>
            <a:endParaRPr lang="en-US" dirty="0"/>
          </a:p>
        </p:txBody>
      </p:sp>
      <p:sp>
        <p:nvSpPr>
          <p:cNvPr id="3" name="Footer Placeholder 2">
            <a:extLst>
              <a:ext uri="{FF2B5EF4-FFF2-40B4-BE49-F238E27FC236}">
                <a16:creationId xmlns:a16="http://schemas.microsoft.com/office/drawing/2014/main" id="{51FC977E-B605-7E7F-E86A-C2F3C9745D5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2D07D1C-9FA7-B32A-7663-0F79CA38D98A}"/>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258950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D0683-47E9-4D18-FC94-E9DB943F92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7407B53-75C0-E874-2BCF-EB390C760E2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903A376-1035-86FF-7901-9E735B91A96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1B918-F601-59AA-6795-2BDE06A09F5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2222F069-AC1A-16D4-C077-8661E5462C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4DD570-585C-B7BE-1269-526599437FFC}"/>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4597895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662BB-F64A-0195-7A26-A0448BB516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3EE32F3-75EC-304A-2FA0-98C0E940AF5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C643932-A4A2-604C-C593-11D8347E52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F40EA4-B511-E621-E366-4293452B666E}"/>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18FA07FD-5C23-E25A-B2D3-5897A3DCB8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04116A-1CD9-0F04-B2B2-E717718532C8}"/>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6837364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0CBF2-9B47-C84C-EA13-450B898718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A7CC11F-E63A-FF92-2138-B08B84FB124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1BC54BF-DB3E-3861-8AFD-31682839E665}"/>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6B7CFFAA-6EB9-529A-91C9-C095905220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A1C099-CFBB-2BCA-B666-25562C6BB251}"/>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4159556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FFA792-C2BE-5FB8-6D8B-5E89C6AF3CA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2FEC91-34A5-8614-5B6D-D6A953EFF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664DC6E-BE5B-56F2-E8BF-3A1C2BB9E7F4}"/>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8D8304D1-8F00-71E2-EF06-CB43BCA9EA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7CDE88-3299-46E9-5DEB-8DE3BBAD0386}"/>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35436221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p:bg>
      <p:bgPr>
        <a:blipFill dpi="0" rotWithShape="1">
          <a:blip r:embed="rId2">
            <a:lum/>
          </a:blip>
          <a:srcRect/>
          <a:stretch>
            <a:fillRect t="-8000" b="-8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D8804D-5ACE-4ECE-9FBF-D6523CC521DB}"/>
              </a:ext>
            </a:extLst>
          </p:cNvPr>
          <p:cNvSpPr>
            <a:spLocks noGrp="1"/>
          </p:cNvSpPr>
          <p:nvPr>
            <p:ph type="title" hasCustomPrompt="1"/>
          </p:nvPr>
        </p:nvSpPr>
        <p:spPr>
          <a:xfrm>
            <a:off x="6522098" y="2922718"/>
            <a:ext cx="4831702" cy="2852737"/>
          </a:xfrm>
        </p:spPr>
        <p:txBody>
          <a:bodyPr anchor="b"/>
          <a:lstStyle>
            <a:lvl1pPr algn="r">
              <a:defRPr sz="6000"/>
            </a:lvl1pPr>
          </a:lstStyle>
          <a:p>
            <a:r>
              <a:rPr lang="en-US" dirty="0"/>
              <a:t>Section Divider</a:t>
            </a:r>
          </a:p>
        </p:txBody>
      </p:sp>
      <p:sp>
        <p:nvSpPr>
          <p:cNvPr id="5" name="Footer Placeholder 4">
            <a:extLst>
              <a:ext uri="{FF2B5EF4-FFF2-40B4-BE49-F238E27FC236}">
                <a16:creationId xmlns:a16="http://schemas.microsoft.com/office/drawing/2014/main" id="{730ACE4E-1E4B-486B-8C75-F57B33759F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F7B306-127C-41A1-8535-2228A364F769}"/>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13728473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DC31C-D8F7-43FD-B437-5F8A0396E030}"/>
              </a:ext>
            </a:extLst>
          </p:cNvPr>
          <p:cNvSpPr>
            <a:spLocks noGrp="1"/>
          </p:cNvSpPr>
          <p:nvPr>
            <p:ph type="title" hasCustomPrompt="1"/>
          </p:nvPr>
        </p:nvSpPr>
        <p:spPr>
          <a:xfrm>
            <a:off x="839788" y="365125"/>
            <a:ext cx="10515600" cy="1325563"/>
          </a:xfrm>
        </p:spPr>
        <p:txBody>
          <a:bodyPr/>
          <a:lstStyle>
            <a:lvl1pPr>
              <a:defRPr/>
            </a:lvl1pPr>
          </a:lstStyle>
          <a:p>
            <a:r>
              <a:rPr lang="en-US" dirty="0"/>
              <a:t>Click to add title</a:t>
            </a:r>
          </a:p>
        </p:txBody>
      </p:sp>
      <p:sp>
        <p:nvSpPr>
          <p:cNvPr id="4" name="Content Placeholder 3">
            <a:extLst>
              <a:ext uri="{FF2B5EF4-FFF2-40B4-BE49-F238E27FC236}">
                <a16:creationId xmlns:a16="http://schemas.microsoft.com/office/drawing/2014/main" id="{E43DE515-FF50-41C1-918B-855B2D96167C}"/>
              </a:ext>
            </a:extLst>
          </p:cNvPr>
          <p:cNvSpPr>
            <a:spLocks noGrp="1"/>
          </p:cNvSpPr>
          <p:nvPr>
            <p:ph sz="half" idx="2"/>
          </p:nvPr>
        </p:nvSpPr>
        <p:spPr>
          <a:xfrm>
            <a:off x="839788" y="1862051"/>
            <a:ext cx="10514012" cy="432761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9D511347-8044-44A2-BE4C-FDA623B9ABE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0EFFBB0-79E0-467C-A855-462AB220678C}"/>
              </a:ext>
            </a:extLst>
          </p:cNvPr>
          <p:cNvSpPr>
            <a:spLocks noGrp="1"/>
          </p:cNvSpPr>
          <p:nvPr>
            <p:ph type="sldNum" sz="quarter" idx="12"/>
          </p:nvPr>
        </p:nvSpPr>
        <p:spPr/>
        <p:txBody>
          <a:bodyPr/>
          <a:lstStyle/>
          <a:p>
            <a:fld id="{1FE385A7-7DAD-40AD-B429-EDBC4A95C48F}" type="slidenum">
              <a:rPr lang="en-US" smtClean="0"/>
              <a:t>‹#›</a:t>
            </a:fld>
            <a:endParaRPr lang="en-US"/>
          </a:p>
        </p:txBody>
      </p:sp>
    </p:spTree>
    <p:extLst>
      <p:ext uri="{BB962C8B-B14F-4D97-AF65-F5344CB8AC3E}">
        <p14:creationId xmlns:p14="http://schemas.microsoft.com/office/powerpoint/2010/main" val="12323079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omparison">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E417F85F-8268-4AEC-AE4E-45E63F4454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09E5B2-BE4B-4D4A-B8B8-0E5B904D2FFD}"/>
              </a:ext>
            </a:extLst>
          </p:cNvPr>
          <p:cNvSpPr>
            <a:spLocks noGrp="1"/>
          </p:cNvSpPr>
          <p:nvPr>
            <p:ph type="sldNum" sz="quarter" idx="12"/>
          </p:nvPr>
        </p:nvSpPr>
        <p:spPr/>
        <p:txBody>
          <a:bodyPr/>
          <a:lstStyle/>
          <a:p>
            <a:fld id="{1FE385A7-7DAD-40AD-B429-EDBC4A95C48F}" type="slidenum">
              <a:rPr lang="en-US" smtClean="0"/>
              <a:t>‹#›</a:t>
            </a:fld>
            <a:endParaRPr lang="en-US"/>
          </a:p>
        </p:txBody>
      </p:sp>
      <p:sp>
        <p:nvSpPr>
          <p:cNvPr id="2" name="Title 1">
            <a:extLst>
              <a:ext uri="{FF2B5EF4-FFF2-40B4-BE49-F238E27FC236}">
                <a16:creationId xmlns:a16="http://schemas.microsoft.com/office/drawing/2014/main" id="{D35270DF-DDCD-3B0D-277A-6DAC58CCF895}"/>
              </a:ext>
            </a:extLst>
          </p:cNvPr>
          <p:cNvSpPr>
            <a:spLocks noGrp="1"/>
          </p:cNvSpPr>
          <p:nvPr>
            <p:ph type="title"/>
          </p:nvPr>
        </p:nvSpPr>
        <p:spPr>
          <a:xfrm>
            <a:off x="992188" y="517525"/>
            <a:ext cx="10515600" cy="1325563"/>
          </a:xfrm>
        </p:spPr>
        <p:txBody>
          <a:bodyPr/>
          <a:lstStyle/>
          <a:p>
            <a:r>
              <a:rPr lang="en-US"/>
              <a:t>Click to edit Master title style</a:t>
            </a:r>
            <a:endParaRPr lang="en-GB"/>
          </a:p>
        </p:txBody>
      </p:sp>
      <p:sp>
        <p:nvSpPr>
          <p:cNvPr id="5" name="Text Placeholder 2">
            <a:extLst>
              <a:ext uri="{FF2B5EF4-FFF2-40B4-BE49-F238E27FC236}">
                <a16:creationId xmlns:a16="http://schemas.microsoft.com/office/drawing/2014/main" id="{CF82A8C9-7D89-4774-7B98-BA99DF85A9A1}"/>
              </a:ext>
            </a:extLst>
          </p:cNvPr>
          <p:cNvSpPr>
            <a:spLocks noGrp="1"/>
          </p:cNvSpPr>
          <p:nvPr>
            <p:ph type="body" idx="1"/>
          </p:nvPr>
        </p:nvSpPr>
        <p:spPr>
          <a:xfrm>
            <a:off x="992188" y="18335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CBA6B299-D34B-BD36-ABAB-B5F0BF8B88F9}"/>
              </a:ext>
            </a:extLst>
          </p:cNvPr>
          <p:cNvSpPr>
            <a:spLocks noGrp="1"/>
          </p:cNvSpPr>
          <p:nvPr>
            <p:ph sz="half" idx="2"/>
          </p:nvPr>
        </p:nvSpPr>
        <p:spPr>
          <a:xfrm>
            <a:off x="992188" y="26574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ext Placeholder 4">
            <a:extLst>
              <a:ext uri="{FF2B5EF4-FFF2-40B4-BE49-F238E27FC236}">
                <a16:creationId xmlns:a16="http://schemas.microsoft.com/office/drawing/2014/main" id="{94063D06-9D57-2ACD-870C-DD52D541B73B}"/>
              </a:ext>
            </a:extLst>
          </p:cNvPr>
          <p:cNvSpPr>
            <a:spLocks noGrp="1"/>
          </p:cNvSpPr>
          <p:nvPr>
            <p:ph type="body" sz="quarter" idx="3"/>
          </p:nvPr>
        </p:nvSpPr>
        <p:spPr>
          <a:xfrm>
            <a:off x="6324600" y="18335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5">
            <a:extLst>
              <a:ext uri="{FF2B5EF4-FFF2-40B4-BE49-F238E27FC236}">
                <a16:creationId xmlns:a16="http://schemas.microsoft.com/office/drawing/2014/main" id="{81727CFA-D3D3-5339-79E5-174CBDA0C0F9}"/>
              </a:ext>
            </a:extLst>
          </p:cNvPr>
          <p:cNvSpPr>
            <a:spLocks noGrp="1"/>
          </p:cNvSpPr>
          <p:nvPr>
            <p:ph sz="quarter" idx="4"/>
          </p:nvPr>
        </p:nvSpPr>
        <p:spPr>
          <a:xfrm>
            <a:off x="6324600" y="26574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32967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7DD4422-CE78-0601-00E2-4026385963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B9E2324-74A2-9513-8C0D-E986806FE10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D6388CE-DCED-97E6-452D-CBCB89446F9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B5B25651-D82C-41C1-899A-D507D9E7C2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4BA25C-6BE3-AE2C-E839-691C78A78C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E385A7-7DAD-40AD-B429-EDBC4A95C48F}" type="slidenum">
              <a:rPr lang="en-US" smtClean="0"/>
              <a:t>‹#›</a:t>
            </a:fld>
            <a:endParaRPr lang="en-US"/>
          </a:p>
        </p:txBody>
      </p:sp>
    </p:spTree>
    <p:extLst>
      <p:ext uri="{BB962C8B-B14F-4D97-AF65-F5344CB8AC3E}">
        <p14:creationId xmlns:p14="http://schemas.microsoft.com/office/powerpoint/2010/main" val="881900331"/>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711" r:id="rId12"/>
    <p:sldLayoutId id="2147483713" r:id="rId13"/>
    <p:sldLayoutId id="2147483719"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video" Target="../media/media1.mov"/><Relationship Id="rId7" Type="http://schemas.openxmlformats.org/officeDocument/2006/relationships/notesSlide" Target="../notesSlides/notesSlide4.xml"/><Relationship Id="rId12" Type="http://schemas.openxmlformats.org/officeDocument/2006/relationships/image" Target="../media/image12.jpg"/><Relationship Id="rId2" Type="http://schemas.microsoft.com/office/2007/relationships/media" Target="../media/media1.mov"/><Relationship Id="rId1" Type="http://schemas.openxmlformats.org/officeDocument/2006/relationships/tags" Target="../tags/tag5.xml"/><Relationship Id="rId6" Type="http://schemas.openxmlformats.org/officeDocument/2006/relationships/slideLayout" Target="../slideLayouts/slideLayout4.xml"/><Relationship Id="rId11" Type="http://schemas.openxmlformats.org/officeDocument/2006/relationships/image" Target="../media/image11.png"/><Relationship Id="rId5" Type="http://schemas.openxmlformats.org/officeDocument/2006/relationships/video" Target="../media/media2.mp4"/><Relationship Id="rId15" Type="http://schemas.openxmlformats.org/officeDocument/2006/relationships/image" Target="../media/image15.png"/><Relationship Id="rId10" Type="http://schemas.openxmlformats.org/officeDocument/2006/relationships/image" Target="../media/image10.jpg"/><Relationship Id="rId4" Type="http://schemas.microsoft.com/office/2007/relationships/media" Target="../media/media2.mp4"/><Relationship Id="rId9" Type="http://schemas.openxmlformats.org/officeDocument/2006/relationships/image" Target="../media/image9.jpg"/><Relationship Id="rId1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xml"/><Relationship Id="rId1" Type="http://schemas.openxmlformats.org/officeDocument/2006/relationships/tags" Target="../tags/tag6.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7.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5.xml"/><Relationship Id="rId1" Type="http://schemas.openxmlformats.org/officeDocument/2006/relationships/tags" Target="../tags/tag8.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xml"/><Relationship Id="rId1" Type="http://schemas.openxmlformats.org/officeDocument/2006/relationships/tags" Target="../tags/tag12.xml"/><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4.xml"/><Relationship Id="rId1" Type="http://schemas.openxmlformats.org/officeDocument/2006/relationships/tags" Target="../tags/tag13.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4.xml"/><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B554898-C74F-418D-9191-8A195069C068}"/>
              </a:ext>
            </a:extLst>
          </p:cNvPr>
          <p:cNvSpPr>
            <a:spLocks noGrp="1"/>
          </p:cNvSpPr>
          <p:nvPr>
            <p:ph type="ctrTitle"/>
          </p:nvPr>
        </p:nvSpPr>
        <p:spPr>
          <a:xfrm>
            <a:off x="1643270" y="388125"/>
            <a:ext cx="9144000" cy="2387600"/>
          </a:xfrm>
        </p:spPr>
        <p:txBody>
          <a:bodyPr anchor="ctr">
            <a:normAutofit/>
          </a:bodyPr>
          <a:lstStyle/>
          <a:p>
            <a:r>
              <a:rPr lang="it-IT" sz="4400" b="1" u="sng" dirty="0"/>
              <a:t>The Power of N1</a:t>
            </a:r>
          </a:p>
        </p:txBody>
      </p:sp>
      <p:sp>
        <p:nvSpPr>
          <p:cNvPr id="3" name="Sottotitolo 2">
            <a:extLst>
              <a:ext uri="{FF2B5EF4-FFF2-40B4-BE49-F238E27FC236}">
                <a16:creationId xmlns:a16="http://schemas.microsoft.com/office/drawing/2014/main" id="{9DFF8590-2682-46D5-8607-956D239102EB}"/>
              </a:ext>
            </a:extLst>
          </p:cNvPr>
          <p:cNvSpPr>
            <a:spLocks noGrp="1"/>
          </p:cNvSpPr>
          <p:nvPr>
            <p:ph type="subTitle" idx="1"/>
          </p:nvPr>
        </p:nvSpPr>
        <p:spPr>
          <a:xfrm>
            <a:off x="901148" y="2336017"/>
            <a:ext cx="5446643" cy="1655762"/>
          </a:xfrm>
        </p:spPr>
        <p:txBody>
          <a:bodyPr anchor="b">
            <a:normAutofit/>
          </a:bodyPr>
          <a:lstStyle/>
          <a:p>
            <a:pPr algn="l"/>
            <a:r>
              <a:rPr lang="it-IT" dirty="0"/>
              <a:t>Kate Stanton-Davies</a:t>
            </a:r>
          </a:p>
          <a:p>
            <a:pPr algn="l"/>
            <a:r>
              <a:rPr lang="en-GB" dirty="0"/>
              <a:t>Water Loss Research &amp; Analysis Ltd</a:t>
            </a:r>
            <a:endParaRPr lang="it-IT" dirty="0"/>
          </a:p>
        </p:txBody>
      </p:sp>
      <p:sp>
        <p:nvSpPr>
          <p:cNvPr id="7" name="Sottotitolo 2">
            <a:extLst>
              <a:ext uri="{FF2B5EF4-FFF2-40B4-BE49-F238E27FC236}">
                <a16:creationId xmlns:a16="http://schemas.microsoft.com/office/drawing/2014/main" id="{0EB4C3D2-99C0-489A-ADF0-8A71636B3335}"/>
              </a:ext>
            </a:extLst>
          </p:cNvPr>
          <p:cNvSpPr txBox="1">
            <a:spLocks/>
          </p:cNvSpPr>
          <p:nvPr/>
        </p:nvSpPr>
        <p:spPr>
          <a:xfrm>
            <a:off x="5930348" y="2327044"/>
            <a:ext cx="5446643" cy="1655762"/>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it-IT" sz="2000" dirty="0"/>
              <a:t>katesdavies@wlranda.com</a:t>
            </a:r>
          </a:p>
        </p:txBody>
      </p:sp>
      <p:sp>
        <p:nvSpPr>
          <p:cNvPr id="9" name="Rettangolo 8">
            <a:extLst>
              <a:ext uri="{FF2B5EF4-FFF2-40B4-BE49-F238E27FC236}">
                <a16:creationId xmlns:a16="http://schemas.microsoft.com/office/drawing/2014/main" id="{AF65F718-4EE3-41CD-A5BA-69DB6BC72D1E}"/>
              </a:ext>
            </a:extLst>
          </p:cNvPr>
          <p:cNvSpPr/>
          <p:nvPr/>
        </p:nvSpPr>
        <p:spPr>
          <a:xfrm>
            <a:off x="0" y="5421199"/>
            <a:ext cx="12192000" cy="1436801"/>
          </a:xfrm>
          <a:prstGeom prst="rect">
            <a:avLst/>
          </a:prstGeom>
          <a:solidFill>
            <a:srgbClr val="486E9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t-IT" sz="2000" b="1" cap="all" dirty="0"/>
              <a:t>ALTA SCUOLA DI Formazione sulla Gestione dei Sistemi Idrici</a:t>
            </a:r>
          </a:p>
          <a:p>
            <a:r>
              <a:rPr lang="it-IT" sz="2000" dirty="0"/>
              <a:t>Best </a:t>
            </a:r>
            <a:r>
              <a:rPr lang="it-IT" sz="2000" dirty="0" err="1"/>
              <a:t>Practice</a:t>
            </a:r>
            <a:r>
              <a:rPr lang="it-IT" sz="2000" dirty="0"/>
              <a:t> Internazionali - Monitoraggio Tecnologie - Casi di studio</a:t>
            </a:r>
          </a:p>
          <a:p>
            <a:r>
              <a:rPr lang="it-IT" dirty="0"/>
              <a:t>VII Edizione - Ravenna, 17-18-19 Maggio 2023</a:t>
            </a:r>
          </a:p>
        </p:txBody>
      </p:sp>
      <p:pic>
        <p:nvPicPr>
          <p:cNvPr id="4" name="Picture 2">
            <a:extLst>
              <a:ext uri="{FF2B5EF4-FFF2-40B4-BE49-F238E27FC236}">
                <a16:creationId xmlns:a16="http://schemas.microsoft.com/office/drawing/2014/main" id="{2894AEBA-01F0-46A3-6436-4F922DCB35E5}"/>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a:stretch/>
        </p:blipFill>
        <p:spPr bwMode="auto">
          <a:xfrm>
            <a:off x="10129938" y="5419688"/>
            <a:ext cx="2068345" cy="143968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3E61B40A-C6AC-C62C-AC42-C71ACE2F588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35920" y="5419832"/>
            <a:ext cx="2894018" cy="1438168"/>
          </a:xfrm>
          <a:prstGeom prst="rect">
            <a:avLst/>
          </a:prstGeom>
          <a:solidFill>
            <a:schemeClr val="bg1"/>
          </a:solidFill>
        </p:spPr>
      </p:pic>
      <p:pic>
        <p:nvPicPr>
          <p:cNvPr id="6" name="Picture 5">
            <a:extLst>
              <a:ext uri="{FF2B5EF4-FFF2-40B4-BE49-F238E27FC236}">
                <a16:creationId xmlns:a16="http://schemas.microsoft.com/office/drawing/2014/main" id="{615DFF63-9223-076A-0BB6-18E1402E4C9C}"/>
              </a:ext>
            </a:extLst>
          </p:cNvPr>
          <p:cNvPicPr>
            <a:picLocks noChangeAspect="1"/>
          </p:cNvPicPr>
          <p:nvPr/>
        </p:nvPicPr>
        <p:blipFill>
          <a:blip r:embed="rId6"/>
          <a:stretch>
            <a:fillRect/>
          </a:stretch>
        </p:blipFill>
        <p:spPr>
          <a:xfrm>
            <a:off x="5321741" y="4205145"/>
            <a:ext cx="1548518" cy="908383"/>
          </a:xfrm>
          <a:prstGeom prst="rect">
            <a:avLst/>
          </a:prstGeom>
        </p:spPr>
      </p:pic>
    </p:spTree>
    <p:custDataLst>
      <p:tags r:id="rId1"/>
    </p:custDataLst>
    <p:extLst>
      <p:ext uri="{BB962C8B-B14F-4D97-AF65-F5344CB8AC3E}">
        <p14:creationId xmlns:p14="http://schemas.microsoft.com/office/powerpoint/2010/main" val="1876935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22C82-2CE4-A7EB-F129-879C54E719D2}"/>
              </a:ext>
            </a:extLst>
          </p:cNvPr>
          <p:cNvSpPr>
            <a:spLocks noGrp="1"/>
          </p:cNvSpPr>
          <p:nvPr>
            <p:ph type="title"/>
          </p:nvPr>
        </p:nvSpPr>
        <p:spPr>
          <a:xfrm>
            <a:off x="0" y="0"/>
            <a:ext cx="11274878" cy="667787"/>
          </a:xfrm>
        </p:spPr>
        <p:txBody>
          <a:bodyPr anchor="t">
            <a:normAutofit fontScale="90000"/>
          </a:bodyPr>
          <a:lstStyle/>
          <a:p>
            <a:pPr algn="ctr"/>
            <a:r>
              <a:rPr lang="en-US" dirty="0">
                <a:latin typeface="Arial" panose="020B0604020202020204" pitchFamily="34" charset="0"/>
                <a:cs typeface="Arial" panose="020B0604020202020204" pitchFamily="34" charset="0"/>
              </a:rPr>
              <a:t>Introduction</a:t>
            </a:r>
          </a:p>
        </p:txBody>
      </p:sp>
      <p:sp>
        <p:nvSpPr>
          <p:cNvPr id="3" name="Content Placeholder 2">
            <a:extLst>
              <a:ext uri="{FF2B5EF4-FFF2-40B4-BE49-F238E27FC236}">
                <a16:creationId xmlns:a16="http://schemas.microsoft.com/office/drawing/2014/main" id="{ED58A1EE-8E67-55B9-F166-767CA2EB8ABE}"/>
              </a:ext>
            </a:extLst>
          </p:cNvPr>
          <p:cNvSpPr>
            <a:spLocks noGrp="1"/>
          </p:cNvSpPr>
          <p:nvPr>
            <p:ph idx="1"/>
          </p:nvPr>
        </p:nvSpPr>
        <p:spPr>
          <a:xfrm>
            <a:off x="4980213" y="800101"/>
            <a:ext cx="7105651" cy="5706835"/>
          </a:xfrm>
        </p:spPr>
        <p:txBody>
          <a:bodyPr anchor="ctr">
            <a:normAutofit lnSpcReduction="10000"/>
          </a:bodyPr>
          <a:lstStyle/>
          <a:p>
            <a:pPr>
              <a:buFont typeface="Wingdings" panose="05000000000000000000" pitchFamily="2" charset="2"/>
              <a:buChar char="§"/>
            </a:pPr>
            <a:r>
              <a:rPr lang="en-US" sz="2000" dirty="0">
                <a:latin typeface="Arial" panose="020B0604020202020204" pitchFamily="34" charset="0"/>
                <a:cs typeface="Arial" panose="020B0604020202020204" pitchFamily="34" charset="0"/>
              </a:rPr>
              <a:t>For simplicity, the N1 value for a zone / DMA is normally assumed to be a fixed value – </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However, N1 can vary significantly with pressure</a:t>
            </a:r>
          </a:p>
          <a:p>
            <a:pPr lvl="3">
              <a:buFont typeface="Wingdings" panose="05000000000000000000" pitchFamily="2" charset="2"/>
              <a:buChar char="§"/>
            </a:pPr>
            <a:endParaRPr lang="en-US" sz="1600" dirty="0">
              <a:latin typeface="Arial" panose="020B0604020202020204" pitchFamily="34" charset="0"/>
              <a:cs typeface="Arial" panose="020B0604020202020204" pitchFamily="34" charset="0"/>
            </a:endParaRPr>
          </a:p>
          <a:p>
            <a:pPr>
              <a:buFont typeface="Wingdings" panose="05000000000000000000" pitchFamily="2" charset="2"/>
              <a:buChar char="§"/>
            </a:pPr>
            <a:r>
              <a:rPr lang="en-US" sz="2000" dirty="0">
                <a:latin typeface="Arial" panose="020B0604020202020204" pitchFamily="34" charset="0"/>
                <a:cs typeface="Arial" panose="020B0604020202020204" pitchFamily="34" charset="0"/>
              </a:rPr>
              <a:t>This is particularly important in systems operating at either low or high average pressures – </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For accurate modelling of the impact of pressure management on leakage levels</a:t>
            </a:r>
          </a:p>
          <a:p>
            <a:pPr lvl="1">
              <a:buFont typeface="Wingdings" panose="05000000000000000000" pitchFamily="2" charset="2"/>
              <a:buChar char="§"/>
            </a:pPr>
            <a:endParaRPr lang="en-US" sz="2000" dirty="0">
              <a:latin typeface="Arial" panose="020B0604020202020204" pitchFamily="34" charset="0"/>
              <a:cs typeface="Arial" panose="020B0604020202020204" pitchFamily="34" charset="0"/>
            </a:endParaRPr>
          </a:p>
          <a:p>
            <a:pPr>
              <a:buFont typeface="Wingdings" panose="05000000000000000000" pitchFamily="2" charset="2"/>
              <a:buChar char="§"/>
            </a:pPr>
            <a:r>
              <a:rPr lang="en-US" sz="2000" dirty="0">
                <a:latin typeface="Arial" panose="020B0604020202020204" pitchFamily="34" charset="0"/>
                <a:cs typeface="Arial" panose="020B0604020202020204" pitchFamily="34" charset="0"/>
              </a:rPr>
              <a:t>This presentation will –</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Review the concepts of Fixed and Variable Area Discharges (FAVAD)</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Outline the progress in linking N1 with FAVAD</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Identify the range of valid values for N1</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Show the potential problems if a fixed N1 value is used</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Show how to calculate Fixed Area and Variable Area leaks from an N1 value</a:t>
            </a:r>
          </a:p>
          <a:p>
            <a:pPr lvl="1">
              <a:buFont typeface="Wingdings" panose="05000000000000000000" pitchFamily="2" charset="2"/>
              <a:buChar char="§"/>
            </a:pPr>
            <a:r>
              <a:rPr lang="en-US" sz="2000" dirty="0">
                <a:solidFill>
                  <a:srgbClr val="0070C0"/>
                </a:solidFill>
                <a:latin typeface="Arial" panose="020B0604020202020204" pitchFamily="34" charset="0"/>
                <a:cs typeface="Arial" panose="020B0604020202020204" pitchFamily="34" charset="0"/>
              </a:rPr>
              <a:t>Identify further calculations possible with a reliable N1 value</a:t>
            </a:r>
            <a:endParaRPr lang="en-US" sz="1600" dirty="0">
              <a:latin typeface="Arial" panose="020B0604020202020204" pitchFamily="34" charset="0"/>
              <a:cs typeface="Arial" panose="020B0604020202020204" pitchFamily="34" charset="0"/>
            </a:endParaRPr>
          </a:p>
          <a:p>
            <a:pPr lvl="2">
              <a:buFont typeface="Wingdings" panose="05000000000000000000" pitchFamily="2" charset="2"/>
              <a:buChar char="§"/>
            </a:pPr>
            <a:endParaRPr lang="en-US" sz="1300" dirty="0">
              <a:latin typeface="Arial" panose="020B0604020202020204" pitchFamily="34" charset="0"/>
              <a:cs typeface="Arial" panose="020B0604020202020204" pitchFamily="34" charset="0"/>
            </a:endParaRPr>
          </a:p>
        </p:txBody>
      </p:sp>
      <p:pic>
        <p:nvPicPr>
          <p:cNvPr id="5" name="Picture 4" descr="A picture containing text, blackboard&#10;&#10;Description automatically generated">
            <a:extLst>
              <a:ext uri="{FF2B5EF4-FFF2-40B4-BE49-F238E27FC236}">
                <a16:creationId xmlns:a16="http://schemas.microsoft.com/office/drawing/2014/main" id="{0C6BFC46-BDDC-1611-3159-AE9531B1FE1E}"/>
              </a:ext>
            </a:extLst>
          </p:cNvPr>
          <p:cNvPicPr>
            <a:picLocks noChangeAspect="1"/>
          </p:cNvPicPr>
          <p:nvPr/>
        </p:nvPicPr>
        <p:blipFill rotWithShape="1">
          <a:blip r:embed="rId4">
            <a:extLst>
              <a:ext uri="{28A0092B-C50C-407E-A947-70E740481C1C}">
                <a14:useLocalDpi xmlns:a14="http://schemas.microsoft.com/office/drawing/2010/main" val="0"/>
              </a:ext>
            </a:extLst>
          </a:blip>
          <a:srcRect l="42165" t="9738" r="6620"/>
          <a:stretch/>
        </p:blipFill>
        <p:spPr>
          <a:xfrm>
            <a:off x="106135" y="791936"/>
            <a:ext cx="4804787" cy="5706835"/>
          </a:xfrm>
          <a:prstGeom prst="rect">
            <a:avLst/>
          </a:prstGeom>
        </p:spPr>
      </p:pic>
    </p:spTree>
    <p:custDataLst>
      <p:tags r:id="rId1"/>
    </p:custDataLst>
    <p:extLst>
      <p:ext uri="{BB962C8B-B14F-4D97-AF65-F5344CB8AC3E}">
        <p14:creationId xmlns:p14="http://schemas.microsoft.com/office/powerpoint/2010/main" val="408534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D8E42-6B49-A3A5-BF00-19CF32C0F5C8}"/>
              </a:ext>
            </a:extLst>
          </p:cNvPr>
          <p:cNvSpPr>
            <a:spLocks noGrp="1"/>
          </p:cNvSpPr>
          <p:nvPr>
            <p:ph type="title"/>
          </p:nvPr>
        </p:nvSpPr>
        <p:spPr>
          <a:xfrm>
            <a:off x="130175" y="71072"/>
            <a:ext cx="11931650" cy="844549"/>
          </a:xfrm>
        </p:spPr>
        <p:txBody>
          <a:bodyPr>
            <a:noAutofit/>
          </a:bodyPr>
          <a:lstStyle/>
          <a:p>
            <a:pPr algn="ctr"/>
            <a:r>
              <a:rPr lang="en-GB" altLang="en-US" sz="3200" dirty="0">
                <a:latin typeface="Arial" panose="020B0604020202020204" pitchFamily="34" charset="0"/>
                <a:cs typeface="Arial" panose="020B0604020202020204" pitchFamily="34" charset="0"/>
              </a:rPr>
              <a:t>FAVAD* concept provides a deeper understanding of </a:t>
            </a:r>
            <a:br>
              <a:rPr lang="en-GB" altLang="en-US" sz="3200" dirty="0">
                <a:latin typeface="Arial" panose="020B0604020202020204" pitchFamily="34" charset="0"/>
                <a:cs typeface="Arial" panose="020B0604020202020204" pitchFamily="34" charset="0"/>
              </a:rPr>
            </a:br>
            <a:r>
              <a:rPr lang="en-GB" altLang="en-US" sz="3200" dirty="0">
                <a:latin typeface="Arial" panose="020B0604020202020204" pitchFamily="34" charset="0"/>
                <a:cs typeface="Arial" panose="020B0604020202020204" pitchFamily="34" charset="0"/>
              </a:rPr>
              <a:t>Pressure: Leak Flow Rate Relationships</a:t>
            </a:r>
            <a:endParaRPr lang="en-GB" sz="3200" dirty="0">
              <a:latin typeface="Arial" panose="020B0604020202020204" pitchFamily="34" charset="0"/>
              <a:cs typeface="Arial" panose="020B0604020202020204" pitchFamily="34" charset="0"/>
            </a:endParaRPr>
          </a:p>
        </p:txBody>
      </p:sp>
      <p:sp>
        <p:nvSpPr>
          <p:cNvPr id="3" name="Content Placeholder 2">
            <a:extLst>
              <a:ext uri="{FF2B5EF4-FFF2-40B4-BE49-F238E27FC236}">
                <a16:creationId xmlns:a16="http://schemas.microsoft.com/office/drawing/2014/main" id="{84114CB9-6B72-7BC0-AF34-3FAF633824AA}"/>
              </a:ext>
            </a:extLst>
          </p:cNvPr>
          <p:cNvSpPr>
            <a:spLocks noGrp="1"/>
          </p:cNvSpPr>
          <p:nvPr>
            <p:ph sz="half" idx="1"/>
          </p:nvPr>
        </p:nvSpPr>
        <p:spPr>
          <a:xfrm>
            <a:off x="309282" y="1386031"/>
            <a:ext cx="11672047" cy="4903352"/>
          </a:xfrm>
          <a:ln w="12700">
            <a:noFill/>
          </a:ln>
        </p:spPr>
        <p:txBody>
          <a:bodyPr>
            <a:noAutofit/>
          </a:bodyPr>
          <a:lstStyle/>
          <a:p>
            <a:pPr>
              <a:lnSpc>
                <a:spcPct val="80000"/>
              </a:lnSpc>
            </a:pPr>
            <a:r>
              <a:rPr lang="en-GB" altLang="en-US" sz="2400" dirty="0">
                <a:latin typeface="Arial" panose="020B0604020202020204" pitchFamily="34" charset="0"/>
                <a:cs typeface="Arial" panose="020B0604020202020204" pitchFamily="34" charset="0"/>
              </a:rPr>
              <a:t>The FAVAD concept has been used to explain diverse results from </a:t>
            </a:r>
            <a:r>
              <a:rPr lang="en-GB" altLang="en-US" sz="2400" dirty="0" err="1">
                <a:latin typeface="Arial" panose="020B0604020202020204" pitchFamily="34" charset="0"/>
                <a:cs typeface="Arial" panose="020B0604020202020204" pitchFamily="34" charset="0"/>
              </a:rPr>
              <a:t>pressure:leak</a:t>
            </a:r>
            <a:r>
              <a:rPr lang="en-GB" altLang="en-US" sz="2400" dirty="0">
                <a:latin typeface="Arial" panose="020B0604020202020204" pitchFamily="34" charset="0"/>
                <a:cs typeface="Arial" panose="020B0604020202020204" pitchFamily="34" charset="0"/>
              </a:rPr>
              <a:t> flow rate field tests in many countries</a:t>
            </a:r>
          </a:p>
          <a:p>
            <a:pPr lvl="1">
              <a:lnSpc>
                <a:spcPct val="80000"/>
              </a:lnSpc>
            </a:pPr>
            <a:r>
              <a:rPr lang="en-GB" altLang="en-US" sz="2000" dirty="0">
                <a:latin typeface="Arial" panose="020B0604020202020204" pitchFamily="34" charset="0"/>
                <a:cs typeface="Arial" panose="020B0604020202020204" pitchFamily="34" charset="0"/>
              </a:rPr>
              <a:t>It allows for variations in the area of leaks as a result of changes in pressure</a:t>
            </a:r>
          </a:p>
          <a:p>
            <a:pPr>
              <a:lnSpc>
                <a:spcPct val="80000"/>
              </a:lnSpc>
            </a:pPr>
            <a:endParaRPr lang="en-GB" altLang="en-US" sz="2400" dirty="0">
              <a:latin typeface="Arial" panose="020B0604020202020204" pitchFamily="34" charset="0"/>
              <a:cs typeface="Arial" panose="020B0604020202020204" pitchFamily="34" charset="0"/>
            </a:endParaRPr>
          </a:p>
          <a:p>
            <a:pPr>
              <a:lnSpc>
                <a:spcPct val="80000"/>
              </a:lnSpc>
            </a:pPr>
            <a:r>
              <a:rPr lang="en-GB" altLang="en-US" sz="2400" dirty="0">
                <a:solidFill>
                  <a:srgbClr val="0070C0"/>
                </a:solidFill>
                <a:latin typeface="Arial" panose="020B0604020202020204" pitchFamily="34" charset="0"/>
                <a:cs typeface="Arial" panose="020B0604020202020204" pitchFamily="34" charset="0"/>
              </a:rPr>
              <a:t>Velocity of leakage paths V = Cd</a:t>
            </a:r>
            <a:r>
              <a:rPr lang="en-GB" altLang="en-US" sz="2400" baseline="-25000" dirty="0">
                <a:solidFill>
                  <a:srgbClr val="0070C0"/>
                </a:solidFill>
                <a:latin typeface="Arial" panose="020B0604020202020204" pitchFamily="34" charset="0"/>
                <a:cs typeface="Arial" panose="020B0604020202020204" pitchFamily="34" charset="0"/>
              </a:rPr>
              <a:t>  </a:t>
            </a:r>
            <a:r>
              <a:rPr lang="en-GB" altLang="en-US" sz="2400" dirty="0">
                <a:solidFill>
                  <a:srgbClr val="0070C0"/>
                </a:solidFill>
                <a:latin typeface="Arial" panose="020B0604020202020204" pitchFamily="34" charset="0"/>
                <a:cs typeface="Arial" panose="020B0604020202020204" pitchFamily="34" charset="0"/>
              </a:rPr>
              <a:t>x (2gP)</a:t>
            </a:r>
            <a:r>
              <a:rPr lang="en-GB" altLang="en-US" sz="2400" baseline="30000" dirty="0">
                <a:solidFill>
                  <a:srgbClr val="0070C0"/>
                </a:solidFill>
                <a:latin typeface="Arial" panose="020B0604020202020204" pitchFamily="34" charset="0"/>
                <a:cs typeface="Arial" panose="020B0604020202020204" pitchFamily="34" charset="0"/>
              </a:rPr>
              <a:t>0.5 </a:t>
            </a:r>
          </a:p>
          <a:p>
            <a:pPr lvl="1">
              <a:lnSpc>
                <a:spcPct val="80000"/>
              </a:lnSpc>
            </a:pPr>
            <a:r>
              <a:rPr lang="en-GB" altLang="en-US" dirty="0">
                <a:latin typeface="Arial" panose="020B0604020202020204" pitchFamily="34" charset="0"/>
                <a:cs typeface="Arial" panose="020B0604020202020204" pitchFamily="34" charset="0"/>
              </a:rPr>
              <a:t>Cd is a discharge coefficient, typically 0.6 </a:t>
            </a:r>
          </a:p>
          <a:p>
            <a:pPr lvl="1">
              <a:lnSpc>
                <a:spcPct val="80000"/>
              </a:lnSpc>
            </a:pPr>
            <a:r>
              <a:rPr lang="en-GB" altLang="en-US" dirty="0">
                <a:latin typeface="Arial" panose="020B0604020202020204" pitchFamily="34" charset="0"/>
                <a:cs typeface="Arial" panose="020B0604020202020204" pitchFamily="34" charset="0"/>
              </a:rPr>
              <a:t>g is acceleration due to gravity (9.81 m/s</a:t>
            </a:r>
            <a:r>
              <a:rPr lang="en-GB" altLang="en-US" baseline="30000" dirty="0">
                <a:latin typeface="Arial" panose="020B0604020202020204" pitchFamily="34" charset="0"/>
                <a:cs typeface="Arial" panose="020B0604020202020204" pitchFamily="34" charset="0"/>
              </a:rPr>
              <a:t>2</a:t>
            </a:r>
            <a:r>
              <a:rPr lang="en-GB" altLang="en-US" dirty="0">
                <a:latin typeface="Arial" panose="020B0604020202020204" pitchFamily="34" charset="0"/>
                <a:cs typeface="Arial" panose="020B0604020202020204" pitchFamily="34" charset="0"/>
              </a:rPr>
              <a:t>)</a:t>
            </a:r>
          </a:p>
          <a:p>
            <a:pPr lvl="1">
              <a:lnSpc>
                <a:spcPct val="80000"/>
              </a:lnSpc>
            </a:pPr>
            <a:endParaRPr lang="en-GB" altLang="en-US" dirty="0">
              <a:latin typeface="Arial" panose="020B0604020202020204" pitchFamily="34" charset="0"/>
              <a:cs typeface="Arial" panose="020B0604020202020204" pitchFamily="34" charset="0"/>
            </a:endParaRPr>
          </a:p>
          <a:p>
            <a:pPr lvl="1">
              <a:lnSpc>
                <a:spcPct val="80000"/>
              </a:lnSpc>
            </a:pPr>
            <a:endParaRPr lang="en-GB" altLang="en-US" sz="1000" dirty="0">
              <a:latin typeface="Arial" panose="020B0604020202020204" pitchFamily="34" charset="0"/>
              <a:cs typeface="Arial" panose="020B0604020202020204" pitchFamily="34" charset="0"/>
            </a:endParaRPr>
          </a:p>
          <a:p>
            <a:pPr>
              <a:lnSpc>
                <a:spcPct val="80000"/>
              </a:lnSpc>
            </a:pPr>
            <a:r>
              <a:rPr lang="en-GB" altLang="en-US" sz="2400" dirty="0">
                <a:latin typeface="Arial" panose="020B0604020202020204" pitchFamily="34" charset="0"/>
                <a:cs typeface="Arial" panose="020B0604020202020204" pitchFamily="34" charset="0"/>
              </a:rPr>
              <a:t>If Area of leakage paths = A, then leak flow rate </a:t>
            </a:r>
            <a:r>
              <a:rPr lang="en-GB" altLang="en-US" sz="2400" dirty="0">
                <a:solidFill>
                  <a:srgbClr val="0070C0"/>
                </a:solidFill>
                <a:latin typeface="Arial" panose="020B0604020202020204" pitchFamily="34" charset="0"/>
                <a:cs typeface="Arial" panose="020B0604020202020204" pitchFamily="34" charset="0"/>
              </a:rPr>
              <a:t>L = V x A = Cd</a:t>
            </a:r>
            <a:r>
              <a:rPr lang="en-GB" altLang="en-US" sz="2400" baseline="-25000" dirty="0">
                <a:solidFill>
                  <a:srgbClr val="0070C0"/>
                </a:solidFill>
                <a:latin typeface="Arial" panose="020B0604020202020204" pitchFamily="34" charset="0"/>
                <a:cs typeface="Arial" panose="020B0604020202020204" pitchFamily="34" charset="0"/>
              </a:rPr>
              <a:t> </a:t>
            </a:r>
            <a:r>
              <a:rPr lang="en-GB" altLang="en-US" sz="2400" dirty="0">
                <a:solidFill>
                  <a:srgbClr val="0070C0"/>
                </a:solidFill>
                <a:latin typeface="Arial" panose="020B0604020202020204" pitchFamily="34" charset="0"/>
                <a:cs typeface="Arial" panose="020B0604020202020204" pitchFamily="34" charset="0"/>
              </a:rPr>
              <a:t>x A x (2gP)</a:t>
            </a:r>
            <a:r>
              <a:rPr lang="en-GB" altLang="en-US" sz="2400" baseline="30000" dirty="0">
                <a:solidFill>
                  <a:srgbClr val="0070C0"/>
                </a:solidFill>
                <a:latin typeface="Arial" panose="020B0604020202020204" pitchFamily="34" charset="0"/>
                <a:cs typeface="Arial" panose="020B0604020202020204" pitchFamily="34" charset="0"/>
              </a:rPr>
              <a:t>0.5</a:t>
            </a:r>
          </a:p>
          <a:p>
            <a:pPr>
              <a:lnSpc>
                <a:spcPct val="80000"/>
              </a:lnSpc>
            </a:pPr>
            <a:endParaRPr lang="en-GB" altLang="en-US" sz="2400" baseline="30000" dirty="0">
              <a:solidFill>
                <a:srgbClr val="0070C0"/>
              </a:solidFill>
              <a:latin typeface="Arial" panose="020B0604020202020204" pitchFamily="34" charset="0"/>
              <a:cs typeface="Arial" panose="020B0604020202020204" pitchFamily="34" charset="0"/>
            </a:endParaRPr>
          </a:p>
          <a:p>
            <a:pPr>
              <a:lnSpc>
                <a:spcPct val="80000"/>
              </a:lnSpc>
            </a:pPr>
            <a:r>
              <a:rPr lang="en-GB" altLang="en-US" sz="2400" dirty="0">
                <a:latin typeface="Arial" panose="020B0604020202020204" pitchFamily="34" charset="0"/>
                <a:cs typeface="Arial" panose="020B0604020202020204" pitchFamily="34" charset="0"/>
              </a:rPr>
              <a:t>Effective area (Cd x A) of some types of leakage paths are fixed; effective areas of other types of leakage paths vary linearly with pressure</a:t>
            </a:r>
          </a:p>
        </p:txBody>
      </p:sp>
      <p:sp>
        <p:nvSpPr>
          <p:cNvPr id="6" name="TextBox 5">
            <a:extLst>
              <a:ext uri="{FF2B5EF4-FFF2-40B4-BE49-F238E27FC236}">
                <a16:creationId xmlns:a16="http://schemas.microsoft.com/office/drawing/2014/main" id="{E7781249-8BF7-D3C4-4FC7-0F4AE4BD00BD}"/>
              </a:ext>
            </a:extLst>
          </p:cNvPr>
          <p:cNvSpPr txBox="1"/>
          <p:nvPr/>
        </p:nvSpPr>
        <p:spPr>
          <a:xfrm>
            <a:off x="0" y="6476415"/>
            <a:ext cx="12142693" cy="369332"/>
          </a:xfrm>
          <a:prstGeom prst="rect">
            <a:avLst/>
          </a:prstGeom>
          <a:noFill/>
        </p:spPr>
        <p:txBody>
          <a:bodyPr wrap="square">
            <a:spAutoFit/>
          </a:bodyPr>
          <a:lstStyle/>
          <a:p>
            <a:r>
              <a:rPr lang="en-GB" b="1" dirty="0">
                <a:latin typeface="Arial" panose="020B0604020202020204" pitchFamily="34" charset="0"/>
                <a:cs typeface="Arial" panose="020B0604020202020204" pitchFamily="34" charset="0"/>
              </a:rPr>
              <a:t>*FAVAD = Fixed and Variable Area Discharge Paths (John May, 1994)</a:t>
            </a:r>
          </a:p>
        </p:txBody>
      </p:sp>
    </p:spTree>
    <p:custDataLst>
      <p:tags r:id="rId1"/>
    </p:custDataLst>
    <p:extLst>
      <p:ext uri="{BB962C8B-B14F-4D97-AF65-F5344CB8AC3E}">
        <p14:creationId xmlns:p14="http://schemas.microsoft.com/office/powerpoint/2010/main" val="520434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E4C42-E237-5DA6-FD3B-2822A789E5A8}"/>
              </a:ext>
            </a:extLst>
          </p:cNvPr>
          <p:cNvSpPr>
            <a:spLocks noGrp="1"/>
          </p:cNvSpPr>
          <p:nvPr>
            <p:ph type="title"/>
          </p:nvPr>
        </p:nvSpPr>
        <p:spPr>
          <a:xfrm>
            <a:off x="154641" y="123078"/>
            <a:ext cx="11887200" cy="557959"/>
          </a:xfrm>
        </p:spPr>
        <p:txBody>
          <a:bodyPr>
            <a:normAutofit fontScale="90000"/>
          </a:bodyPr>
          <a:lstStyle/>
          <a:p>
            <a:pPr algn="ctr"/>
            <a:r>
              <a:rPr lang="en-GB" sz="4000" dirty="0">
                <a:latin typeface="Arial" panose="020B0604020202020204" pitchFamily="34" charset="0"/>
                <a:cs typeface="Arial" panose="020B0604020202020204" pitchFamily="34" charset="0"/>
              </a:rPr>
              <a:t>Comparison of Fixed and Variable Area Leaks</a:t>
            </a:r>
          </a:p>
        </p:txBody>
      </p:sp>
      <p:sp>
        <p:nvSpPr>
          <p:cNvPr id="3" name="Content Placeholder 2">
            <a:extLst>
              <a:ext uri="{FF2B5EF4-FFF2-40B4-BE49-F238E27FC236}">
                <a16:creationId xmlns:a16="http://schemas.microsoft.com/office/drawing/2014/main" id="{E0F85F05-AA5B-D752-C4EC-04D274B81C1F}"/>
              </a:ext>
            </a:extLst>
          </p:cNvPr>
          <p:cNvSpPr>
            <a:spLocks noGrp="1"/>
          </p:cNvSpPr>
          <p:nvPr>
            <p:ph sz="half" idx="1"/>
          </p:nvPr>
        </p:nvSpPr>
        <p:spPr>
          <a:xfrm>
            <a:off x="98613" y="853888"/>
            <a:ext cx="5865159" cy="5872630"/>
          </a:xfrm>
          <a:ln w="12700">
            <a:solidFill>
              <a:srgbClr val="0070C0"/>
            </a:solidFill>
          </a:ln>
        </p:spPr>
        <p:txBody>
          <a:bodyPr/>
          <a:lstStyle/>
          <a:p>
            <a:pPr marL="0" indent="0" algn="ctr">
              <a:buNone/>
            </a:pPr>
            <a:r>
              <a:rPr lang="en-GB" dirty="0">
                <a:solidFill>
                  <a:srgbClr val="0070C0"/>
                </a:solidFill>
              </a:rPr>
              <a:t>Fixed Area Leaks (rigid pipes)</a:t>
            </a:r>
          </a:p>
        </p:txBody>
      </p:sp>
      <p:sp>
        <p:nvSpPr>
          <p:cNvPr id="4" name="Content Placeholder 3">
            <a:extLst>
              <a:ext uri="{FF2B5EF4-FFF2-40B4-BE49-F238E27FC236}">
                <a16:creationId xmlns:a16="http://schemas.microsoft.com/office/drawing/2014/main" id="{A848F2CA-17E3-6F7D-08C9-9AC33800E1B1}"/>
              </a:ext>
            </a:extLst>
          </p:cNvPr>
          <p:cNvSpPr>
            <a:spLocks noGrp="1"/>
          </p:cNvSpPr>
          <p:nvPr>
            <p:ph sz="half" idx="2"/>
          </p:nvPr>
        </p:nvSpPr>
        <p:spPr>
          <a:xfrm>
            <a:off x="6172199" y="853888"/>
            <a:ext cx="5921188" cy="5860666"/>
          </a:xfrm>
          <a:ln w="12700">
            <a:solidFill>
              <a:srgbClr val="0070C0"/>
            </a:solidFill>
          </a:ln>
        </p:spPr>
        <p:txBody>
          <a:bodyPr>
            <a:normAutofit/>
          </a:bodyPr>
          <a:lstStyle/>
          <a:p>
            <a:pPr marL="0" indent="0" algn="ctr">
              <a:buNone/>
            </a:pPr>
            <a:r>
              <a:rPr lang="en-GB" sz="2000" dirty="0">
                <a:solidFill>
                  <a:srgbClr val="0070C0"/>
                </a:solidFill>
                <a:latin typeface="Arial" panose="020B0604020202020204" pitchFamily="34" charset="0"/>
                <a:cs typeface="Arial" panose="020B0604020202020204" pitchFamily="34" charset="0"/>
              </a:rPr>
              <a:t>Variable Area Leaks (flexible pipes and UBL)</a:t>
            </a:r>
          </a:p>
        </p:txBody>
      </p:sp>
      <p:pic>
        <p:nvPicPr>
          <p:cNvPr id="6" name="Video 5">
            <a:hlinkClick r:id="" action="ppaction://media"/>
            <a:extLst>
              <a:ext uri="{FF2B5EF4-FFF2-40B4-BE49-F238E27FC236}">
                <a16:creationId xmlns:a16="http://schemas.microsoft.com/office/drawing/2014/main" id="{4B89D8D9-8154-EFBA-27DF-7C4A4569445B}"/>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348401" y="3341904"/>
            <a:ext cx="3312000" cy="1748000"/>
          </a:xfrm>
          <a:prstGeom prst="rect">
            <a:avLst/>
          </a:prstGeom>
        </p:spPr>
      </p:pic>
      <p:pic>
        <p:nvPicPr>
          <p:cNvPr id="8" name="Picture 7" descr="A picture containing outdoor, rock, rocky, nature&#10;&#10;Description automatically generated">
            <a:extLst>
              <a:ext uri="{FF2B5EF4-FFF2-40B4-BE49-F238E27FC236}">
                <a16:creationId xmlns:a16="http://schemas.microsoft.com/office/drawing/2014/main" id="{FF209E33-D94E-21C7-46F4-E8452FA0151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48587" y="5147146"/>
            <a:ext cx="2527379" cy="1544846"/>
          </a:xfrm>
          <a:prstGeom prst="rect">
            <a:avLst/>
          </a:prstGeom>
        </p:spPr>
      </p:pic>
      <p:pic>
        <p:nvPicPr>
          <p:cNvPr id="10" name="Picture 9">
            <a:extLst>
              <a:ext uri="{FF2B5EF4-FFF2-40B4-BE49-F238E27FC236}">
                <a16:creationId xmlns:a16="http://schemas.microsoft.com/office/drawing/2014/main" id="{3FCB2DEB-09F7-9D9E-4F10-D4BB5DED164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76596" y="5147146"/>
            <a:ext cx="2527379" cy="1525228"/>
          </a:xfrm>
          <a:prstGeom prst="rect">
            <a:avLst/>
          </a:prstGeom>
        </p:spPr>
      </p:pic>
      <p:pic>
        <p:nvPicPr>
          <p:cNvPr id="12" name="Picture 11" descr="Chart, line chart&#10;&#10;Description automatically generated">
            <a:extLst>
              <a:ext uri="{FF2B5EF4-FFF2-40B4-BE49-F238E27FC236}">
                <a16:creationId xmlns:a16="http://schemas.microsoft.com/office/drawing/2014/main" id="{BA6188F5-4B49-FE41-B616-586A70FE6229}"/>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70997" y="1337982"/>
            <a:ext cx="3122328" cy="1913075"/>
          </a:xfrm>
          <a:prstGeom prst="rect">
            <a:avLst/>
          </a:prstGeom>
        </p:spPr>
      </p:pic>
      <p:sp>
        <p:nvSpPr>
          <p:cNvPr id="14" name="TextBox 13">
            <a:extLst>
              <a:ext uri="{FF2B5EF4-FFF2-40B4-BE49-F238E27FC236}">
                <a16:creationId xmlns:a16="http://schemas.microsoft.com/office/drawing/2014/main" id="{BC34E53F-F67C-9545-F792-E2A63C69DF98}"/>
              </a:ext>
            </a:extLst>
          </p:cNvPr>
          <p:cNvSpPr txBox="1"/>
          <p:nvPr/>
        </p:nvSpPr>
        <p:spPr>
          <a:xfrm>
            <a:off x="3570859" y="1586317"/>
            <a:ext cx="2265166" cy="1477328"/>
          </a:xfrm>
          <a:prstGeom prst="rect">
            <a:avLst/>
          </a:prstGeom>
          <a:noFill/>
          <a:ln w="12700">
            <a:solidFill>
              <a:schemeClr val="tx1"/>
            </a:solidFill>
          </a:ln>
        </p:spPr>
        <p:txBody>
          <a:bodyPr wrap="square">
            <a:spAutoFit/>
          </a:bodyPr>
          <a:lstStyle/>
          <a:p>
            <a:pPr algn="ctr"/>
            <a:r>
              <a:rPr lang="en-GB" dirty="0">
                <a:latin typeface="Arial" panose="020B0604020202020204" pitchFamily="34" charset="0"/>
                <a:cs typeface="Arial" panose="020B0604020202020204" pitchFamily="34" charset="0"/>
              </a:rPr>
              <a:t>N1 for fixed area leakage paths is 0.5 (least sensitive to changes in pressure)</a:t>
            </a:r>
          </a:p>
        </p:txBody>
      </p:sp>
      <p:pic>
        <p:nvPicPr>
          <p:cNvPr id="18" name="Picture 17" descr="A picture containing ground, rock, soil&#10;&#10;Description automatically generated">
            <a:extLst>
              <a:ext uri="{FF2B5EF4-FFF2-40B4-BE49-F238E27FC236}">
                <a16:creationId xmlns:a16="http://schemas.microsoft.com/office/drawing/2014/main" id="{E867153E-D253-7CDC-D0A7-F87F0E51ED9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47412" y="5250396"/>
            <a:ext cx="2496001" cy="1421979"/>
          </a:xfrm>
          <a:prstGeom prst="rect">
            <a:avLst/>
          </a:prstGeom>
        </p:spPr>
      </p:pic>
      <p:pic>
        <p:nvPicPr>
          <p:cNvPr id="20" name="Picture 19" descr="Chart, line chart&#10;&#10;Description automatically generated">
            <a:extLst>
              <a:ext uri="{FF2B5EF4-FFF2-40B4-BE49-F238E27FC236}">
                <a16:creationId xmlns:a16="http://schemas.microsoft.com/office/drawing/2014/main" id="{3E8CFFA6-36DB-DF72-C1B6-F53E3F3E242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252700" y="1379607"/>
            <a:ext cx="2803499" cy="1717726"/>
          </a:xfrm>
          <a:prstGeom prst="rect">
            <a:avLst/>
          </a:prstGeom>
        </p:spPr>
      </p:pic>
      <p:pic>
        <p:nvPicPr>
          <p:cNvPr id="22" name="Picture 21">
            <a:extLst>
              <a:ext uri="{FF2B5EF4-FFF2-40B4-BE49-F238E27FC236}">
                <a16:creationId xmlns:a16="http://schemas.microsoft.com/office/drawing/2014/main" id="{B502E073-CE74-70D9-752D-5A525D2902E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252700" y="5250395"/>
            <a:ext cx="2582018" cy="1421979"/>
          </a:xfrm>
          <a:prstGeom prst="rect">
            <a:avLst/>
          </a:prstGeom>
        </p:spPr>
      </p:pic>
      <p:sp>
        <p:nvSpPr>
          <p:cNvPr id="23" name="TextBox 22">
            <a:extLst>
              <a:ext uri="{FF2B5EF4-FFF2-40B4-BE49-F238E27FC236}">
                <a16:creationId xmlns:a16="http://schemas.microsoft.com/office/drawing/2014/main" id="{DACE8213-AD5F-A2E3-3565-2AA4793214A1}"/>
              </a:ext>
            </a:extLst>
          </p:cNvPr>
          <p:cNvSpPr txBox="1"/>
          <p:nvPr/>
        </p:nvSpPr>
        <p:spPr>
          <a:xfrm>
            <a:off x="9552961" y="1499806"/>
            <a:ext cx="2265166" cy="1477328"/>
          </a:xfrm>
          <a:prstGeom prst="rect">
            <a:avLst/>
          </a:prstGeom>
          <a:noFill/>
          <a:ln w="12700">
            <a:solidFill>
              <a:schemeClr val="tx1"/>
            </a:solidFill>
          </a:ln>
        </p:spPr>
        <p:txBody>
          <a:bodyPr wrap="square">
            <a:spAutoFit/>
          </a:bodyPr>
          <a:lstStyle/>
          <a:p>
            <a:pPr algn="ctr"/>
            <a:r>
              <a:rPr lang="en-GB" dirty="0">
                <a:latin typeface="Arial" panose="020B0604020202020204" pitchFamily="34" charset="0"/>
                <a:cs typeface="Arial" panose="020B0604020202020204" pitchFamily="34" charset="0"/>
              </a:rPr>
              <a:t>N1 for variable area leakage paths is 1.5 (much more sensitive to changes in pressure)</a:t>
            </a:r>
          </a:p>
        </p:txBody>
      </p:sp>
      <p:pic>
        <p:nvPicPr>
          <p:cNvPr id="25" name="Video 24">
            <a:hlinkClick r:id="" action="ppaction://media"/>
            <a:extLst>
              <a:ext uri="{FF2B5EF4-FFF2-40B4-BE49-F238E27FC236}">
                <a16:creationId xmlns:a16="http://schemas.microsoft.com/office/drawing/2014/main" id="{3D4558E1-3897-1BB2-6145-06397810C59D}"/>
              </a:ext>
            </a:extLst>
          </p:cNvPr>
          <p:cNvPicPr>
            <a:picLocks noChangeAspect="1"/>
          </p:cNvPicPr>
          <p:nvPr>
            <a:videoFile r:link="rId5"/>
            <p:extLst>
              <p:ext uri="{DAA4B4D4-6D71-4841-9C94-3DE7FCFB9230}">
                <p14:media xmlns:p14="http://schemas.microsoft.com/office/powerpoint/2010/main" r:embed="rId4"/>
              </p:ext>
            </p:extLst>
          </p:nvPr>
        </p:nvPicPr>
        <p:blipFill>
          <a:blip r:embed="rId15"/>
          <a:stretch>
            <a:fillRect/>
          </a:stretch>
        </p:blipFill>
        <p:spPr>
          <a:xfrm rot="16200000">
            <a:off x="8176227" y="2399264"/>
            <a:ext cx="1892300" cy="3429000"/>
          </a:xfrm>
          <a:prstGeom prst="rect">
            <a:avLst/>
          </a:prstGeom>
        </p:spPr>
      </p:pic>
    </p:spTree>
    <p:custDataLst>
      <p:tags r:id="rId1"/>
    </p:custDataLst>
    <p:extLst>
      <p:ext uri="{BB962C8B-B14F-4D97-AF65-F5344CB8AC3E}">
        <p14:creationId xmlns:p14="http://schemas.microsoft.com/office/powerpoint/2010/main" val="392644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5359" fill="hold"/>
                                        <p:tgtEl>
                                          <p:spTgt spid="6"/>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bg/>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
                                            <p:txEl>
                                              <p:pRg st="0" end="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9315" fill="hold"/>
                                        <p:tgtEl>
                                          <p:spTgt spid="25"/>
                                        </p:tgtEl>
                                      </p:cBhvr>
                                    </p:cmd>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mute="1">
                <p:cTn id="55" repeatCount="indefinite" fill="hold" display="0">
                  <p:stCondLst>
                    <p:cond delay="indefinite"/>
                  </p:stCondLst>
                </p:cTn>
                <p:tgtEl>
                  <p:spTgt spid="25"/>
                </p:tgtEl>
              </p:cMediaNode>
            </p:video>
            <p:video>
              <p:cMediaNode vol="80000" mute="1">
                <p:cTn id="56" repeatCount="indefinite" fill="hold" display="0">
                  <p:stCondLst>
                    <p:cond delay="indefinite"/>
                  </p:stCondLst>
                </p:cTn>
                <p:tgtEl>
                  <p:spTgt spid="6"/>
                </p:tgtEl>
              </p:cMediaNode>
            </p:video>
          </p:childTnLst>
        </p:cTn>
      </p:par>
    </p:tnLst>
    <p:bldLst>
      <p:bldP spid="3" grpId="0" build="p" animBg="1"/>
      <p:bldP spid="4" grpId="0" build="p" animBg="1"/>
      <p:bldP spid="14" grpId="0" animBg="1"/>
      <p:bldP spid="2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F8B94-3A62-9A49-A86A-D0DAA4BBFC1C}"/>
              </a:ext>
            </a:extLst>
          </p:cNvPr>
          <p:cNvSpPr>
            <a:spLocks noGrp="1"/>
          </p:cNvSpPr>
          <p:nvPr>
            <p:ph type="title"/>
          </p:nvPr>
        </p:nvSpPr>
        <p:spPr>
          <a:xfrm>
            <a:off x="0" y="32657"/>
            <a:ext cx="11254068" cy="581025"/>
          </a:xfrm>
        </p:spPr>
        <p:txBody>
          <a:bodyPr>
            <a:normAutofit fontScale="90000"/>
          </a:bodyPr>
          <a:lstStyle/>
          <a:p>
            <a:pPr algn="ctr"/>
            <a:r>
              <a:rPr lang="en-GB" dirty="0"/>
              <a:t> </a:t>
            </a:r>
            <a:r>
              <a:rPr lang="en-GB" dirty="0">
                <a:latin typeface="Arial" panose="020B0604020202020204" pitchFamily="34" charset="0"/>
                <a:cs typeface="Arial" panose="020B0604020202020204" pitchFamily="34" charset="0"/>
              </a:rPr>
              <a:t>Progress in understanding, from N1 to FAVAD</a:t>
            </a:r>
            <a:endParaRPr lang="en-GB" sz="3600" dirty="0">
              <a:latin typeface="Arial" panose="020B0604020202020204" pitchFamily="34" charset="0"/>
              <a:cs typeface="Arial" panose="020B0604020202020204" pitchFamily="34" charset="0"/>
            </a:endParaRPr>
          </a:p>
        </p:txBody>
      </p:sp>
      <p:sp>
        <p:nvSpPr>
          <p:cNvPr id="9" name="Content Placeholder 8">
            <a:extLst>
              <a:ext uri="{FF2B5EF4-FFF2-40B4-BE49-F238E27FC236}">
                <a16:creationId xmlns:a16="http://schemas.microsoft.com/office/drawing/2014/main" id="{6B26F952-316E-C481-4B14-A45B5D7F8797}"/>
              </a:ext>
            </a:extLst>
          </p:cNvPr>
          <p:cNvSpPr>
            <a:spLocks noGrp="1"/>
          </p:cNvSpPr>
          <p:nvPr>
            <p:ph sz="half" idx="1"/>
          </p:nvPr>
        </p:nvSpPr>
        <p:spPr>
          <a:xfrm>
            <a:off x="5316765" y="1367451"/>
            <a:ext cx="6684736" cy="4951706"/>
          </a:xfrm>
          <a:ln>
            <a:noFill/>
            <a:prstDash val="sysDot"/>
          </a:ln>
        </p:spPr>
        <p:txBody>
          <a:bodyPr>
            <a:normAutofit fontScale="92500" lnSpcReduction="10000"/>
          </a:bodyPr>
          <a:lstStyle/>
          <a:p>
            <a:r>
              <a:rPr lang="en-GB" dirty="0">
                <a:latin typeface="Calibri" panose="020F0502020204030204" pitchFamily="34" charset="0"/>
                <a:cs typeface="Calibri" panose="020F0502020204030204" pitchFamily="34" charset="0"/>
              </a:rPr>
              <a:t>Assume that leak flow rate (volume/hour) varies with average zone pressure AZP to the power N1</a:t>
            </a:r>
          </a:p>
          <a:p>
            <a:pPr marL="0" indent="0">
              <a:buNone/>
            </a:pPr>
            <a:r>
              <a:rPr lang="en-GB" dirty="0">
                <a:latin typeface="Calibri" panose="020F0502020204030204" pitchFamily="34" charset="0"/>
                <a:cs typeface="Calibri" panose="020F0502020204030204" pitchFamily="34" charset="0"/>
              </a:rPr>
              <a:t>                 	     L  = k x AZP</a:t>
            </a:r>
            <a:r>
              <a:rPr lang="en-GB" baseline="30000" dirty="0">
                <a:latin typeface="Calibri" panose="020F0502020204030204" pitchFamily="34" charset="0"/>
                <a:cs typeface="Calibri" panose="020F0502020204030204" pitchFamily="34" charset="0"/>
              </a:rPr>
              <a:t>N1</a:t>
            </a:r>
          </a:p>
          <a:p>
            <a:pPr marL="0" indent="0">
              <a:buNone/>
            </a:pPr>
            <a:endParaRPr lang="en-GB" baseline="30000"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The user assumes a fixed value for N1 between 0.5 to 1.5, preferably based on N1 tests</a:t>
            </a:r>
          </a:p>
          <a:p>
            <a:endParaRPr lang="en-GB" dirty="0">
              <a:latin typeface="Calibri" panose="020F0502020204030204" pitchFamily="34" charset="0"/>
              <a:cs typeface="Calibri" panose="020F0502020204030204" pitchFamily="34" charset="0"/>
            </a:endParaRPr>
          </a:p>
          <a:p>
            <a:r>
              <a:rPr lang="en-GB" dirty="0">
                <a:latin typeface="Calibri" panose="020F0502020204030204" pitchFamily="34" charset="0"/>
                <a:cs typeface="Calibri" panose="020F0502020204030204" pitchFamily="34" charset="0"/>
              </a:rPr>
              <a:t>However, the </a:t>
            </a:r>
            <a:r>
              <a:rPr lang="en-GB" dirty="0">
                <a:solidFill>
                  <a:srgbClr val="FF0000"/>
                </a:solidFill>
                <a:latin typeface="Calibri" panose="020F0502020204030204" pitchFamily="34" charset="0"/>
                <a:cs typeface="Calibri" panose="020F0502020204030204" pitchFamily="34" charset="0"/>
              </a:rPr>
              <a:t>parameter ‘k’ is not fixed </a:t>
            </a:r>
            <a:r>
              <a:rPr lang="en-GB" dirty="0">
                <a:latin typeface="Calibri" panose="020F0502020204030204" pitchFamily="34" charset="0"/>
                <a:cs typeface="Calibri" panose="020F0502020204030204" pitchFamily="34" charset="0"/>
              </a:rPr>
              <a:t>but also varies with pressure. If changes in pressure are small ‘k’ can to be assumed to be approximately constant</a:t>
            </a:r>
          </a:p>
        </p:txBody>
      </p:sp>
      <p:pic>
        <p:nvPicPr>
          <p:cNvPr id="5" name="Content Placeholder 4">
            <a:extLst>
              <a:ext uri="{FF2B5EF4-FFF2-40B4-BE49-F238E27FC236}">
                <a16:creationId xmlns:a16="http://schemas.microsoft.com/office/drawing/2014/main" id="{A8F1329F-19E7-BC3D-EA6D-AC863015EAEE}"/>
              </a:ext>
            </a:extLst>
          </p:cNvPr>
          <p:cNvPicPr>
            <a:picLocks noGrp="1" noChangeAspect="1"/>
          </p:cNvPicPr>
          <p:nvPr>
            <p:ph sz="half" idx="2"/>
          </p:nvPr>
        </p:nvPicPr>
        <p:blipFill>
          <a:blip r:embed="rId4"/>
          <a:stretch>
            <a:fillRect/>
          </a:stretch>
        </p:blipFill>
        <p:spPr>
          <a:xfrm>
            <a:off x="190499" y="1985862"/>
            <a:ext cx="4953179" cy="3714884"/>
          </a:xfrm>
          <a:prstGeom prst="rect">
            <a:avLst/>
          </a:prstGeom>
          <a:ln w="19050">
            <a:solidFill>
              <a:srgbClr val="002060"/>
            </a:solidFill>
          </a:ln>
        </p:spPr>
      </p:pic>
      <p:sp>
        <p:nvSpPr>
          <p:cNvPr id="3" name="Rectangle 2">
            <a:extLst>
              <a:ext uri="{FF2B5EF4-FFF2-40B4-BE49-F238E27FC236}">
                <a16:creationId xmlns:a16="http://schemas.microsoft.com/office/drawing/2014/main" id="{0D219491-88E6-5953-59D2-E92638AC5DFD}"/>
              </a:ext>
            </a:extLst>
          </p:cNvPr>
          <p:cNvSpPr/>
          <p:nvPr/>
        </p:nvSpPr>
        <p:spPr>
          <a:xfrm>
            <a:off x="7376090" y="2445439"/>
            <a:ext cx="2190750" cy="581025"/>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A389721A-22CC-A0D3-17DA-D08F1DE1E32E}"/>
              </a:ext>
            </a:extLst>
          </p:cNvPr>
          <p:cNvSpPr txBox="1"/>
          <p:nvPr/>
        </p:nvSpPr>
        <p:spPr>
          <a:xfrm>
            <a:off x="0" y="793861"/>
            <a:ext cx="12192000" cy="461665"/>
          </a:xfrm>
          <a:prstGeom prst="rect">
            <a:avLst/>
          </a:prstGeom>
          <a:noFill/>
        </p:spPr>
        <p:txBody>
          <a:bodyPr wrap="square">
            <a:spAutoFit/>
          </a:bodyPr>
          <a:lstStyle/>
          <a:p>
            <a:pPr algn="ctr"/>
            <a:r>
              <a:rPr lang="en-GB" sz="2400" dirty="0">
                <a:solidFill>
                  <a:srgbClr val="0070C0"/>
                </a:solidFill>
                <a:latin typeface="Arial" panose="020B0604020202020204" pitchFamily="34" charset="0"/>
                <a:cs typeface="Arial" panose="020B0604020202020204" pitchFamily="34" charset="0"/>
              </a:rPr>
              <a:t>Simple Power Law approach (1995 onwards)</a:t>
            </a:r>
          </a:p>
        </p:txBody>
      </p:sp>
    </p:spTree>
    <p:custDataLst>
      <p:tags r:id="rId1"/>
    </p:custDataLst>
    <p:extLst>
      <p:ext uri="{BB962C8B-B14F-4D97-AF65-F5344CB8AC3E}">
        <p14:creationId xmlns:p14="http://schemas.microsoft.com/office/powerpoint/2010/main" val="152493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62FFD31-506F-813C-5989-B6CE71E97913}"/>
              </a:ext>
            </a:extLst>
          </p:cNvPr>
          <p:cNvSpPr>
            <a:spLocks noGrp="1"/>
          </p:cNvSpPr>
          <p:nvPr>
            <p:ph type="body" idx="1"/>
          </p:nvPr>
        </p:nvSpPr>
        <p:spPr>
          <a:xfrm>
            <a:off x="326277" y="835341"/>
            <a:ext cx="5430150" cy="370033"/>
          </a:xfrm>
        </p:spPr>
        <p:txBody>
          <a:bodyPr anchor="ctr">
            <a:normAutofit lnSpcReduction="10000"/>
          </a:bodyPr>
          <a:lstStyle/>
          <a:p>
            <a:pPr algn="ctr"/>
            <a:r>
              <a:rPr lang="en-GB" sz="1800" b="0" dirty="0">
                <a:solidFill>
                  <a:srgbClr val="0070C0"/>
                </a:solidFill>
                <a:latin typeface="Arial" panose="020B0604020202020204" pitchFamily="34" charset="0"/>
                <a:cs typeface="Arial" panose="020B0604020202020204" pitchFamily="34" charset="0"/>
              </a:rPr>
              <a:t>2-step N1 Night Test, SABESP, Brazil (1998)</a:t>
            </a:r>
          </a:p>
        </p:txBody>
      </p:sp>
      <p:sp>
        <p:nvSpPr>
          <p:cNvPr id="5" name="Text Placeholder 4">
            <a:extLst>
              <a:ext uri="{FF2B5EF4-FFF2-40B4-BE49-F238E27FC236}">
                <a16:creationId xmlns:a16="http://schemas.microsoft.com/office/drawing/2014/main" id="{C385722B-AEC3-DD25-AE14-B89759524844}"/>
              </a:ext>
            </a:extLst>
          </p:cNvPr>
          <p:cNvSpPr>
            <a:spLocks noGrp="1"/>
          </p:cNvSpPr>
          <p:nvPr>
            <p:ph type="body" sz="quarter" idx="3"/>
          </p:nvPr>
        </p:nvSpPr>
        <p:spPr>
          <a:xfrm>
            <a:off x="6736792" y="697850"/>
            <a:ext cx="4841127" cy="581025"/>
          </a:xfrm>
        </p:spPr>
        <p:txBody>
          <a:bodyPr>
            <a:normAutofit lnSpcReduction="10000"/>
          </a:bodyPr>
          <a:lstStyle/>
          <a:p>
            <a:pPr algn="ctr"/>
            <a:r>
              <a:rPr lang="en-GB" sz="1800" b="0" dirty="0">
                <a:solidFill>
                  <a:srgbClr val="0070C0"/>
                </a:solidFill>
                <a:latin typeface="Arial" panose="020B0604020202020204" pitchFamily="34" charset="0"/>
                <a:cs typeface="Arial" panose="020B0604020202020204" pitchFamily="34" charset="0"/>
              </a:rPr>
              <a:t>Some International N1 test values (1979-2005)</a:t>
            </a:r>
          </a:p>
        </p:txBody>
      </p:sp>
      <p:sp>
        <p:nvSpPr>
          <p:cNvPr id="27" name="Rectangle 13">
            <a:extLst>
              <a:ext uri="{FF2B5EF4-FFF2-40B4-BE49-F238E27FC236}">
                <a16:creationId xmlns:a16="http://schemas.microsoft.com/office/drawing/2014/main" id="{897A74BD-D4CB-89AA-8E06-95750E7A798F}"/>
              </a:ext>
            </a:extLst>
          </p:cNvPr>
          <p:cNvSpPr>
            <a:spLocks noChangeArrowheads="1"/>
          </p:cNvSpPr>
          <p:nvPr/>
        </p:nvSpPr>
        <p:spPr bwMode="auto">
          <a:xfrm>
            <a:off x="2593643" y="4633002"/>
            <a:ext cx="220205" cy="198960"/>
          </a:xfrm>
          <a:prstGeom prst="rect">
            <a:avLst/>
          </a:prstGeom>
          <a:solidFill>
            <a:schemeClr val="bg1"/>
          </a:solid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GB" altLang="en-US" sz="1600" baseline="-25000" dirty="0"/>
          </a:p>
        </p:txBody>
      </p:sp>
      <p:sp>
        <p:nvSpPr>
          <p:cNvPr id="28" name="Rectangle 14">
            <a:extLst>
              <a:ext uri="{FF2B5EF4-FFF2-40B4-BE49-F238E27FC236}">
                <a16:creationId xmlns:a16="http://schemas.microsoft.com/office/drawing/2014/main" id="{C5A0FFE2-C658-E838-EAAA-D3FDB5E212F3}"/>
              </a:ext>
            </a:extLst>
          </p:cNvPr>
          <p:cNvSpPr>
            <a:spLocks noChangeArrowheads="1"/>
          </p:cNvSpPr>
          <p:nvPr/>
        </p:nvSpPr>
        <p:spPr bwMode="auto">
          <a:xfrm>
            <a:off x="2986581" y="4633002"/>
            <a:ext cx="132885" cy="220318"/>
          </a:xfrm>
          <a:prstGeom prst="rect">
            <a:avLst/>
          </a:prstGeom>
          <a:solidFill>
            <a:schemeClr val="bg1"/>
          </a:solidFill>
          <a:ln>
            <a:noFill/>
          </a:ln>
          <a:effectLst/>
        </p:spPr>
        <p:txBody>
          <a:bodyPr wrap="none"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en-GB" altLang="en-US" baseline="-25000" dirty="0"/>
          </a:p>
        </p:txBody>
      </p:sp>
      <p:sp>
        <p:nvSpPr>
          <p:cNvPr id="29" name="Rounded Rectangle 2">
            <a:extLst>
              <a:ext uri="{FF2B5EF4-FFF2-40B4-BE49-F238E27FC236}">
                <a16:creationId xmlns:a16="http://schemas.microsoft.com/office/drawing/2014/main" id="{9BED0C4B-51FA-C6C3-A394-5644A2C176B7}"/>
              </a:ext>
            </a:extLst>
          </p:cNvPr>
          <p:cNvSpPr/>
          <p:nvPr/>
        </p:nvSpPr>
        <p:spPr>
          <a:xfrm>
            <a:off x="326277" y="4946973"/>
            <a:ext cx="5430150" cy="6463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rgbClr val="FF0000"/>
                </a:solidFill>
                <a:latin typeface="Arial" panose="020B0604020202020204" pitchFamily="34" charset="0"/>
                <a:cs typeface="Arial" panose="020B0604020202020204" pitchFamily="34" charset="0"/>
              </a:rPr>
              <a:t>------ Average Zone Night Pressure (m) </a:t>
            </a:r>
          </a:p>
          <a:p>
            <a:r>
              <a:rPr lang="en-GB" sz="1400" b="1" dirty="0">
                <a:solidFill>
                  <a:srgbClr val="0070C0"/>
                </a:solidFill>
                <a:latin typeface="Arial" panose="020B0604020202020204" pitchFamily="34" charset="0"/>
                <a:cs typeface="Arial" panose="020B0604020202020204" pitchFamily="34" charset="0"/>
              </a:rPr>
              <a:t>------ Zone inflow rate m</a:t>
            </a:r>
            <a:r>
              <a:rPr lang="en-GB" sz="1400" b="1" baseline="30000" dirty="0">
                <a:solidFill>
                  <a:srgbClr val="0070C0"/>
                </a:solidFill>
                <a:latin typeface="Arial" panose="020B0604020202020204" pitchFamily="34" charset="0"/>
                <a:cs typeface="Arial" panose="020B0604020202020204" pitchFamily="34" charset="0"/>
              </a:rPr>
              <a:t>3</a:t>
            </a:r>
            <a:r>
              <a:rPr lang="en-GB" sz="1400" b="1" dirty="0">
                <a:solidFill>
                  <a:srgbClr val="0070C0"/>
                </a:solidFill>
                <a:latin typeface="Arial" panose="020B0604020202020204" pitchFamily="34" charset="0"/>
                <a:cs typeface="Arial" panose="020B0604020202020204" pitchFamily="34" charset="0"/>
              </a:rPr>
              <a:t>/hr</a:t>
            </a:r>
            <a:endParaRPr lang="en-GB" sz="1400" b="1" dirty="0">
              <a:solidFill>
                <a:srgbClr val="FF0000"/>
              </a:solidFill>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2B685DB2-99F7-0592-BAA5-6DB45B5AB660}"/>
              </a:ext>
            </a:extLst>
          </p:cNvPr>
          <p:cNvSpPr txBox="1"/>
          <p:nvPr/>
        </p:nvSpPr>
        <p:spPr>
          <a:xfrm>
            <a:off x="196850" y="5786695"/>
            <a:ext cx="11828306" cy="923330"/>
          </a:xfrm>
          <a:prstGeom prst="rect">
            <a:avLst/>
          </a:prstGeom>
          <a:noFill/>
        </p:spPr>
        <p:txBody>
          <a:bodyPr wrap="square">
            <a:spAutoFit/>
          </a:bodyPr>
          <a:lstStyle/>
          <a:p>
            <a:pPr marL="285750" indent="-285750">
              <a:buFont typeface="Wingdings" panose="05000000000000000000" pitchFamily="2" charset="2"/>
              <a:buChar char="§"/>
            </a:pPr>
            <a:r>
              <a:rPr lang="en-GB" altLang="en-US" sz="1800" b="1" dirty="0">
                <a:latin typeface="Calibri" panose="020F0502020204030204" pitchFamily="34" charset="0"/>
                <a:cs typeface="Calibri" panose="020F0502020204030204" pitchFamily="34" charset="0"/>
              </a:rPr>
              <a:t>Pressures in the Zone are gradually reduced at night, until steady values of Average Zone </a:t>
            </a:r>
            <a:r>
              <a:rPr lang="en-GB" altLang="en-US" b="1" dirty="0">
                <a:latin typeface="Calibri" panose="020F0502020204030204" pitchFamily="34" charset="0"/>
                <a:cs typeface="Calibri" panose="020F0502020204030204" pitchFamily="34" charset="0"/>
              </a:rPr>
              <a:t>Night Pressure </a:t>
            </a:r>
            <a:r>
              <a:rPr lang="en-GB" altLang="en-US" sz="1800" b="1" dirty="0">
                <a:latin typeface="Calibri" panose="020F0502020204030204" pitchFamily="34" charset="0"/>
                <a:cs typeface="Calibri" panose="020F0502020204030204" pitchFamily="34" charset="0"/>
              </a:rPr>
              <a:t>AZNP and Leak flow rate L have been reached.  </a:t>
            </a:r>
          </a:p>
          <a:p>
            <a:pPr marL="285750" indent="-285750">
              <a:buFont typeface="Wingdings" panose="05000000000000000000" pitchFamily="2" charset="2"/>
              <a:buChar char="§"/>
            </a:pPr>
            <a:r>
              <a:rPr lang="en-GB" altLang="en-US" sz="1800" b="1" dirty="0">
                <a:latin typeface="Calibri" panose="020F0502020204030204" pitchFamily="34" charset="0"/>
                <a:cs typeface="Calibri" panose="020F0502020204030204" pitchFamily="34" charset="0"/>
              </a:rPr>
              <a:t>N1 values can then be calculated from pairs of values, e.g. </a:t>
            </a:r>
            <a:r>
              <a:rPr lang="en-GB" altLang="en-US" sz="1800" b="1" dirty="0" err="1">
                <a:latin typeface="Calibri" panose="020F0502020204030204" pitchFamily="34" charset="0"/>
                <a:cs typeface="Calibri" panose="020F0502020204030204" pitchFamily="34" charset="0"/>
              </a:rPr>
              <a:t>AZNPo</a:t>
            </a:r>
            <a:r>
              <a:rPr lang="en-GB" altLang="en-US" sz="1800" b="1" dirty="0">
                <a:latin typeface="Calibri" panose="020F0502020204030204" pitchFamily="34" charset="0"/>
                <a:cs typeface="Calibri" panose="020F0502020204030204" pitchFamily="34" charset="0"/>
              </a:rPr>
              <a:t> and Lo, and AZP1 and L</a:t>
            </a:r>
            <a:r>
              <a:rPr lang="en-GB" altLang="en-US" sz="1800" b="1" baseline="-25000" dirty="0">
                <a:latin typeface="Calibri" panose="020F0502020204030204" pitchFamily="34" charset="0"/>
                <a:cs typeface="Calibri" panose="020F0502020204030204" pitchFamily="34" charset="0"/>
              </a:rPr>
              <a:t>1</a:t>
            </a:r>
            <a:r>
              <a:rPr lang="en-GB" altLang="en-US" sz="1800" b="1" dirty="0">
                <a:latin typeface="Calibri" panose="020F0502020204030204" pitchFamily="34" charset="0"/>
                <a:cs typeface="Calibri" panose="020F0502020204030204" pitchFamily="34" charset="0"/>
              </a:rPr>
              <a:t> </a:t>
            </a:r>
            <a:endParaRPr lang="en-GB" sz="1800" dirty="0">
              <a:latin typeface="Calibri" panose="020F0502020204030204" pitchFamily="34" charset="0"/>
              <a:cs typeface="Calibri" panose="020F0502020204030204" pitchFamily="34" charset="0"/>
            </a:endParaRPr>
          </a:p>
        </p:txBody>
      </p:sp>
      <p:sp>
        <p:nvSpPr>
          <p:cNvPr id="4" name="Title 1">
            <a:extLst>
              <a:ext uri="{FF2B5EF4-FFF2-40B4-BE49-F238E27FC236}">
                <a16:creationId xmlns:a16="http://schemas.microsoft.com/office/drawing/2014/main" id="{F035187E-B776-5C1C-3F23-5FDFF5223351}"/>
              </a:ext>
            </a:extLst>
          </p:cNvPr>
          <p:cNvSpPr txBox="1">
            <a:spLocks/>
          </p:cNvSpPr>
          <p:nvPr/>
        </p:nvSpPr>
        <p:spPr>
          <a:xfrm>
            <a:off x="34063" y="60925"/>
            <a:ext cx="12157937" cy="581025"/>
          </a:xfrm>
          <a:prstGeom prst="rect">
            <a:avLst/>
          </a:prstGeom>
        </p:spPr>
        <p:txBody>
          <a:bodyPr vert="horz" lIns="91440" tIns="45720" rIns="91440" bIns="45720" rtlCol="0" anchor="ctr">
            <a:normAutofit fontScale="9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dirty="0"/>
              <a:t> </a:t>
            </a:r>
            <a:r>
              <a:rPr lang="en-GB" dirty="0">
                <a:latin typeface="Arial" panose="020B0604020202020204" pitchFamily="34" charset="0"/>
                <a:cs typeface="Arial" panose="020B0604020202020204" pitchFamily="34" charset="0"/>
              </a:rPr>
              <a:t>Assessing N1 from a night test</a:t>
            </a:r>
            <a:endParaRPr lang="en-GB" sz="3600" dirty="0">
              <a:solidFill>
                <a:srgbClr val="FF0000"/>
              </a:solidFill>
              <a:latin typeface="Arial" panose="020B0604020202020204" pitchFamily="34" charset="0"/>
              <a:cs typeface="Arial" panose="020B0604020202020204" pitchFamily="34" charset="0"/>
            </a:endParaRPr>
          </a:p>
        </p:txBody>
      </p:sp>
      <p:graphicFrame>
        <p:nvGraphicFramePr>
          <p:cNvPr id="14" name="Table 18">
            <a:extLst>
              <a:ext uri="{FF2B5EF4-FFF2-40B4-BE49-F238E27FC236}">
                <a16:creationId xmlns:a16="http://schemas.microsoft.com/office/drawing/2014/main" id="{81FB2CE1-842A-5322-57FE-0AC55358948A}"/>
              </a:ext>
            </a:extLst>
          </p:cNvPr>
          <p:cNvGraphicFramePr>
            <a:graphicFrameLocks noGrp="1"/>
          </p:cNvGraphicFramePr>
          <p:nvPr>
            <p:extLst>
              <p:ext uri="{D42A27DB-BD31-4B8C-83A1-F6EECF244321}">
                <p14:modId xmlns:p14="http://schemas.microsoft.com/office/powerpoint/2010/main" val="1384964989"/>
              </p:ext>
            </p:extLst>
          </p:nvPr>
        </p:nvGraphicFramePr>
        <p:xfrm>
          <a:off x="6736793" y="1385523"/>
          <a:ext cx="4841126" cy="2653087"/>
        </p:xfrm>
        <a:graphic>
          <a:graphicData uri="http://schemas.openxmlformats.org/drawingml/2006/table">
            <a:tbl>
              <a:tblPr firstRow="1" bandRow="1">
                <a:tableStyleId>{5C22544A-7EE6-4342-B048-85BDC9FD1C3A}</a:tableStyleId>
              </a:tblPr>
              <a:tblGrid>
                <a:gridCol w="1150256">
                  <a:extLst>
                    <a:ext uri="{9D8B030D-6E8A-4147-A177-3AD203B41FA5}">
                      <a16:colId xmlns:a16="http://schemas.microsoft.com/office/drawing/2014/main" val="302587242"/>
                    </a:ext>
                  </a:extLst>
                </a:gridCol>
                <a:gridCol w="765533">
                  <a:extLst>
                    <a:ext uri="{9D8B030D-6E8A-4147-A177-3AD203B41FA5}">
                      <a16:colId xmlns:a16="http://schemas.microsoft.com/office/drawing/2014/main" val="3321699766"/>
                    </a:ext>
                  </a:extLst>
                </a:gridCol>
                <a:gridCol w="1317213">
                  <a:extLst>
                    <a:ext uri="{9D8B030D-6E8A-4147-A177-3AD203B41FA5}">
                      <a16:colId xmlns:a16="http://schemas.microsoft.com/office/drawing/2014/main" val="253550443"/>
                    </a:ext>
                  </a:extLst>
                </a:gridCol>
                <a:gridCol w="1608124">
                  <a:extLst>
                    <a:ext uri="{9D8B030D-6E8A-4147-A177-3AD203B41FA5}">
                      <a16:colId xmlns:a16="http://schemas.microsoft.com/office/drawing/2014/main" val="1014727257"/>
                    </a:ext>
                  </a:extLst>
                </a:gridCol>
              </a:tblGrid>
              <a:tr h="820547">
                <a:tc>
                  <a:txBody>
                    <a:bodyPr/>
                    <a:lstStyle/>
                    <a:p>
                      <a:pPr algn="ctr"/>
                      <a:r>
                        <a:rPr lang="en-GB" sz="1200" dirty="0">
                          <a:latin typeface="Arial" panose="020B0604020202020204" pitchFamily="34" charset="0"/>
                          <a:cs typeface="Arial" panose="020B0604020202020204" pitchFamily="34" charset="0"/>
                        </a:rPr>
                        <a:t>Country</a:t>
                      </a:r>
                    </a:p>
                  </a:txBody>
                  <a:tcPr/>
                </a:tc>
                <a:tc>
                  <a:txBody>
                    <a:bodyPr/>
                    <a:lstStyle/>
                    <a:p>
                      <a:pPr algn="ctr"/>
                      <a:r>
                        <a:rPr lang="en-GB" sz="1200" dirty="0">
                          <a:latin typeface="Arial" panose="020B0604020202020204" pitchFamily="34" charset="0"/>
                          <a:cs typeface="Arial" panose="020B0604020202020204" pitchFamily="34" charset="0"/>
                        </a:rPr>
                        <a:t># of sectors tested</a:t>
                      </a:r>
                    </a:p>
                  </a:txBody>
                  <a:tcPr/>
                </a:tc>
                <a:tc>
                  <a:txBody>
                    <a:bodyPr/>
                    <a:lstStyle/>
                    <a:p>
                      <a:pPr algn="ctr"/>
                      <a:r>
                        <a:rPr lang="en-GB" sz="1200" dirty="0">
                          <a:latin typeface="Arial" panose="020B0604020202020204" pitchFamily="34" charset="0"/>
                          <a:cs typeface="Arial" panose="020B0604020202020204" pitchFamily="34" charset="0"/>
                        </a:rPr>
                        <a:t>Mean N1 value</a:t>
                      </a:r>
                    </a:p>
                  </a:txBody>
                  <a:tcPr/>
                </a:tc>
                <a:tc>
                  <a:txBody>
                    <a:bodyPr/>
                    <a:lstStyle/>
                    <a:p>
                      <a:pPr algn="ctr"/>
                      <a:r>
                        <a:rPr lang="en-GB" sz="1200" dirty="0">
                          <a:latin typeface="Arial" panose="020B0604020202020204" pitchFamily="34" charset="0"/>
                          <a:cs typeface="Arial" panose="020B0604020202020204" pitchFamily="34" charset="0"/>
                        </a:rPr>
                        <a:t>Range of N1 Values</a:t>
                      </a:r>
                    </a:p>
                  </a:txBody>
                  <a:tcPr/>
                </a:tc>
                <a:extLst>
                  <a:ext uri="{0D108BD9-81ED-4DB2-BD59-A6C34878D82A}">
                    <a16:rowId xmlns:a16="http://schemas.microsoft.com/office/drawing/2014/main" val="3171280470"/>
                  </a:ext>
                </a:extLst>
              </a:tr>
              <a:tr h="366508">
                <a:tc>
                  <a:txBody>
                    <a:bodyPr/>
                    <a:lstStyle/>
                    <a:p>
                      <a:r>
                        <a:rPr lang="en-GB" sz="1200" dirty="0">
                          <a:latin typeface="Arial" panose="020B0604020202020204" pitchFamily="34" charset="0"/>
                          <a:cs typeface="Arial" panose="020B0604020202020204" pitchFamily="34" charset="0"/>
                        </a:rPr>
                        <a:t>Japan (1981)</a:t>
                      </a:r>
                    </a:p>
                  </a:txBody>
                  <a:tcPr/>
                </a:tc>
                <a:tc>
                  <a:txBody>
                    <a:bodyPr/>
                    <a:lstStyle/>
                    <a:p>
                      <a:pPr algn="ctr"/>
                      <a:r>
                        <a:rPr lang="en-GB" sz="1200" dirty="0">
                          <a:latin typeface="Arial" panose="020B0604020202020204" pitchFamily="34" charset="0"/>
                          <a:cs typeface="Arial" panose="020B0604020202020204" pitchFamily="34" charset="0"/>
                        </a:rPr>
                        <a:t>20</a:t>
                      </a:r>
                    </a:p>
                  </a:txBody>
                  <a:tcPr/>
                </a:tc>
                <a:tc>
                  <a:txBody>
                    <a:bodyPr/>
                    <a:lstStyle/>
                    <a:p>
                      <a:pPr algn="ctr"/>
                      <a:r>
                        <a:rPr lang="en-GB" sz="1200" dirty="0">
                          <a:latin typeface="Arial" panose="020B0604020202020204" pitchFamily="34" charset="0"/>
                          <a:cs typeface="Arial" panose="020B0604020202020204" pitchFamily="34" charset="0"/>
                        </a:rPr>
                        <a:t>1.15</a:t>
                      </a:r>
                    </a:p>
                  </a:txBody>
                  <a:tcPr/>
                </a:tc>
                <a:tc>
                  <a:txBody>
                    <a:bodyPr/>
                    <a:lstStyle/>
                    <a:p>
                      <a:pPr algn="ctr"/>
                      <a:r>
                        <a:rPr lang="en-GB" sz="1200" dirty="0">
                          <a:latin typeface="Arial" panose="020B0604020202020204" pitchFamily="34" charset="0"/>
                          <a:cs typeface="Arial" panose="020B0604020202020204" pitchFamily="34" charset="0"/>
                        </a:rPr>
                        <a:t>0.63 – 2.12</a:t>
                      </a:r>
                    </a:p>
                  </a:txBody>
                  <a:tcPr/>
                </a:tc>
                <a:extLst>
                  <a:ext uri="{0D108BD9-81ED-4DB2-BD59-A6C34878D82A}">
                    <a16:rowId xmlns:a16="http://schemas.microsoft.com/office/drawing/2014/main" val="1602670720"/>
                  </a:ext>
                </a:extLst>
              </a:tr>
              <a:tr h="366508">
                <a:tc>
                  <a:txBody>
                    <a:bodyPr/>
                    <a:lstStyle/>
                    <a:p>
                      <a:r>
                        <a:rPr lang="en-GB" sz="1200" dirty="0">
                          <a:latin typeface="Arial" panose="020B0604020202020204" pitchFamily="34" charset="0"/>
                          <a:cs typeface="Arial" panose="020B0604020202020204" pitchFamily="34" charset="0"/>
                        </a:rPr>
                        <a:t>UK (TR154)</a:t>
                      </a:r>
                    </a:p>
                  </a:txBody>
                  <a:tcPr/>
                </a:tc>
                <a:tc>
                  <a:txBody>
                    <a:bodyPr/>
                    <a:lstStyle/>
                    <a:p>
                      <a:pPr algn="ctr"/>
                      <a:r>
                        <a:rPr lang="en-GB" sz="1200" dirty="0">
                          <a:latin typeface="Arial" panose="020B0604020202020204" pitchFamily="34" charset="0"/>
                          <a:cs typeface="Arial" panose="020B0604020202020204" pitchFamily="34" charset="0"/>
                        </a:rPr>
                        <a:t>17</a:t>
                      </a:r>
                    </a:p>
                  </a:txBody>
                  <a:tcPr/>
                </a:tc>
                <a:tc>
                  <a:txBody>
                    <a:bodyPr/>
                    <a:lstStyle/>
                    <a:p>
                      <a:pPr algn="ctr"/>
                      <a:r>
                        <a:rPr lang="en-GB" sz="1200" dirty="0">
                          <a:latin typeface="Arial" panose="020B0604020202020204" pitchFamily="34" charset="0"/>
                          <a:cs typeface="Arial" panose="020B0604020202020204" pitchFamily="34" charset="0"/>
                        </a:rPr>
                        <a:t>1.13</a:t>
                      </a:r>
                    </a:p>
                  </a:txBody>
                  <a:tcPr/>
                </a:tc>
                <a:tc>
                  <a:txBody>
                    <a:bodyPr/>
                    <a:lstStyle/>
                    <a:p>
                      <a:pPr algn="ctr"/>
                      <a:r>
                        <a:rPr lang="en-GB" sz="1200" dirty="0">
                          <a:latin typeface="Arial" panose="020B0604020202020204" pitchFamily="34" charset="0"/>
                          <a:cs typeface="Arial" panose="020B0604020202020204" pitchFamily="34" charset="0"/>
                        </a:rPr>
                        <a:t>0.70 – 1.68</a:t>
                      </a:r>
                    </a:p>
                  </a:txBody>
                  <a:tcPr/>
                </a:tc>
                <a:extLst>
                  <a:ext uri="{0D108BD9-81ED-4DB2-BD59-A6C34878D82A}">
                    <a16:rowId xmlns:a16="http://schemas.microsoft.com/office/drawing/2014/main" val="4213493449"/>
                  </a:ext>
                </a:extLst>
              </a:tr>
              <a:tr h="366508">
                <a:tc>
                  <a:txBody>
                    <a:bodyPr/>
                    <a:lstStyle/>
                    <a:p>
                      <a:r>
                        <a:rPr lang="en-GB" sz="1200" dirty="0">
                          <a:latin typeface="Arial" panose="020B0604020202020204" pitchFamily="34" charset="0"/>
                          <a:cs typeface="Arial" panose="020B0604020202020204" pitchFamily="34" charset="0"/>
                        </a:rPr>
                        <a:t>Brazil (1998)</a:t>
                      </a:r>
                    </a:p>
                  </a:txBody>
                  <a:tcPr/>
                </a:tc>
                <a:tc>
                  <a:txBody>
                    <a:bodyPr/>
                    <a:lstStyle/>
                    <a:p>
                      <a:pPr algn="ctr"/>
                      <a:r>
                        <a:rPr lang="en-GB" sz="1200" dirty="0">
                          <a:latin typeface="Arial" panose="020B0604020202020204" pitchFamily="34" charset="0"/>
                          <a:cs typeface="Arial" panose="020B0604020202020204" pitchFamily="34" charset="0"/>
                        </a:rPr>
                        <a:t>13</a:t>
                      </a:r>
                    </a:p>
                  </a:txBody>
                  <a:tcPr/>
                </a:tc>
                <a:tc>
                  <a:txBody>
                    <a:bodyPr/>
                    <a:lstStyle/>
                    <a:p>
                      <a:pPr algn="ctr"/>
                      <a:r>
                        <a:rPr lang="en-GB" sz="1200" dirty="0">
                          <a:latin typeface="Arial" panose="020B0604020202020204" pitchFamily="34" charset="0"/>
                          <a:cs typeface="Arial" panose="020B0604020202020204" pitchFamily="34" charset="0"/>
                        </a:rPr>
                        <a:t>1.15</a:t>
                      </a:r>
                    </a:p>
                  </a:txBody>
                  <a:tcPr/>
                </a:tc>
                <a:tc>
                  <a:txBody>
                    <a:bodyPr/>
                    <a:lstStyle/>
                    <a:p>
                      <a:pPr algn="ctr"/>
                      <a:r>
                        <a:rPr lang="en-GB" sz="1200" dirty="0">
                          <a:latin typeface="Arial" panose="020B0604020202020204" pitchFamily="34" charset="0"/>
                          <a:cs typeface="Arial" panose="020B0604020202020204" pitchFamily="34" charset="0"/>
                        </a:rPr>
                        <a:t>0.52 – 2.79</a:t>
                      </a:r>
                    </a:p>
                  </a:txBody>
                  <a:tcPr/>
                </a:tc>
                <a:extLst>
                  <a:ext uri="{0D108BD9-81ED-4DB2-BD59-A6C34878D82A}">
                    <a16:rowId xmlns:a16="http://schemas.microsoft.com/office/drawing/2014/main" val="1013208300"/>
                  </a:ext>
                </a:extLst>
              </a:tr>
              <a:tr h="366508">
                <a:tc>
                  <a:txBody>
                    <a:bodyPr/>
                    <a:lstStyle/>
                    <a:p>
                      <a:r>
                        <a:rPr lang="en-GB" sz="1200" dirty="0">
                          <a:latin typeface="Arial" panose="020B0604020202020204" pitchFamily="34" charset="0"/>
                          <a:cs typeface="Arial" panose="020B0604020202020204" pitchFamily="34" charset="0"/>
                        </a:rPr>
                        <a:t>UK (2003)</a:t>
                      </a:r>
                    </a:p>
                  </a:txBody>
                  <a:tcPr/>
                </a:tc>
                <a:tc>
                  <a:txBody>
                    <a:bodyPr/>
                    <a:lstStyle/>
                    <a:p>
                      <a:pPr algn="ctr"/>
                      <a:r>
                        <a:rPr lang="en-GB" sz="1200" dirty="0">
                          <a:latin typeface="Arial" panose="020B0604020202020204" pitchFamily="34" charset="0"/>
                          <a:cs typeface="Arial" panose="020B0604020202020204" pitchFamily="34" charset="0"/>
                        </a:rPr>
                        <a:t>75</a:t>
                      </a:r>
                    </a:p>
                  </a:txBody>
                  <a:tcPr/>
                </a:tc>
                <a:tc>
                  <a:txBody>
                    <a:bodyPr/>
                    <a:lstStyle/>
                    <a:p>
                      <a:pPr algn="ctr"/>
                      <a:r>
                        <a:rPr lang="en-GB" sz="1200" dirty="0">
                          <a:latin typeface="Arial" panose="020B0604020202020204" pitchFamily="34" charset="0"/>
                          <a:cs typeface="Arial" panose="020B0604020202020204" pitchFamily="34" charset="0"/>
                        </a:rPr>
                        <a:t>1.01</a:t>
                      </a:r>
                    </a:p>
                  </a:txBody>
                  <a:tcPr/>
                </a:tc>
                <a:tc>
                  <a:txBody>
                    <a:bodyPr/>
                    <a:lstStyle/>
                    <a:p>
                      <a:pPr algn="ctr"/>
                      <a:r>
                        <a:rPr lang="en-GB" sz="1200" dirty="0">
                          <a:latin typeface="Arial" panose="020B0604020202020204" pitchFamily="34" charset="0"/>
                          <a:cs typeface="Arial" panose="020B0604020202020204" pitchFamily="34" charset="0"/>
                        </a:rPr>
                        <a:t>0.36 – 2.95</a:t>
                      </a:r>
                    </a:p>
                  </a:txBody>
                  <a:tcPr/>
                </a:tc>
                <a:extLst>
                  <a:ext uri="{0D108BD9-81ED-4DB2-BD59-A6C34878D82A}">
                    <a16:rowId xmlns:a16="http://schemas.microsoft.com/office/drawing/2014/main" val="216523190"/>
                  </a:ext>
                </a:extLst>
              </a:tr>
              <a:tr h="366508">
                <a:tc>
                  <a:txBody>
                    <a:bodyPr/>
                    <a:lstStyle/>
                    <a:p>
                      <a:r>
                        <a:rPr lang="en-GB" sz="1200" dirty="0">
                          <a:latin typeface="Arial" panose="020B0604020202020204" pitchFamily="34" charset="0"/>
                          <a:cs typeface="Arial" panose="020B0604020202020204" pitchFamily="34" charset="0"/>
                        </a:rPr>
                        <a:t>Cyprus (2005)</a:t>
                      </a:r>
                    </a:p>
                  </a:txBody>
                  <a:tcPr/>
                </a:tc>
                <a:tc>
                  <a:txBody>
                    <a:bodyPr/>
                    <a:lstStyle/>
                    <a:p>
                      <a:pPr algn="ctr"/>
                      <a:r>
                        <a:rPr lang="en-GB" sz="1200" dirty="0">
                          <a:latin typeface="Arial" panose="020B0604020202020204" pitchFamily="34" charset="0"/>
                          <a:cs typeface="Arial" panose="020B0604020202020204" pitchFamily="34" charset="0"/>
                        </a:rPr>
                        <a:t>15</a:t>
                      </a:r>
                    </a:p>
                  </a:txBody>
                  <a:tcPr/>
                </a:tc>
                <a:tc>
                  <a:txBody>
                    <a:bodyPr/>
                    <a:lstStyle/>
                    <a:p>
                      <a:pPr algn="ctr"/>
                      <a:r>
                        <a:rPr lang="en-GB" sz="1200" dirty="0">
                          <a:latin typeface="Arial" panose="020B0604020202020204" pitchFamily="34" charset="0"/>
                          <a:cs typeface="Arial" panose="020B0604020202020204" pitchFamily="34" charset="0"/>
                        </a:rPr>
                        <a:t>1.47</a:t>
                      </a:r>
                    </a:p>
                  </a:txBody>
                  <a:tcPr/>
                </a:tc>
                <a:tc>
                  <a:txBody>
                    <a:bodyPr/>
                    <a:lstStyle/>
                    <a:p>
                      <a:pPr algn="ctr"/>
                      <a:r>
                        <a:rPr lang="en-GB" sz="1200" dirty="0">
                          <a:latin typeface="Arial" panose="020B0604020202020204" pitchFamily="34" charset="0"/>
                          <a:cs typeface="Arial" panose="020B0604020202020204" pitchFamily="34" charset="0"/>
                        </a:rPr>
                        <a:t>0.64 – 2.83</a:t>
                      </a:r>
                    </a:p>
                  </a:txBody>
                  <a:tcPr/>
                </a:tc>
                <a:extLst>
                  <a:ext uri="{0D108BD9-81ED-4DB2-BD59-A6C34878D82A}">
                    <a16:rowId xmlns:a16="http://schemas.microsoft.com/office/drawing/2014/main" val="3096414180"/>
                  </a:ext>
                </a:extLst>
              </a:tr>
            </a:tbl>
          </a:graphicData>
        </a:graphic>
      </p:graphicFrame>
      <p:sp>
        <p:nvSpPr>
          <p:cNvPr id="19" name="TextBox 18">
            <a:extLst>
              <a:ext uri="{FF2B5EF4-FFF2-40B4-BE49-F238E27FC236}">
                <a16:creationId xmlns:a16="http://schemas.microsoft.com/office/drawing/2014/main" id="{0471A37E-52DD-A195-2F53-7F423C9786C6}"/>
              </a:ext>
            </a:extLst>
          </p:cNvPr>
          <p:cNvSpPr txBox="1"/>
          <p:nvPr/>
        </p:nvSpPr>
        <p:spPr>
          <a:xfrm>
            <a:off x="6736794" y="4381330"/>
            <a:ext cx="4841126" cy="1292662"/>
          </a:xfrm>
          <a:prstGeom prst="rect">
            <a:avLst/>
          </a:prstGeom>
          <a:noFill/>
        </p:spPr>
        <p:txBody>
          <a:bodyPr wrap="square" rtlCol="0">
            <a:spAutoFit/>
          </a:bodyPr>
          <a:lstStyle/>
          <a:p>
            <a:r>
              <a:rPr lang="en-GB" sz="1000" b="1" u="sng" dirty="0">
                <a:latin typeface="Arial" panose="020B0604020202020204" pitchFamily="34" charset="0"/>
                <a:cs typeface="Arial" panose="020B0604020202020204" pitchFamily="34" charset="0"/>
              </a:rPr>
              <a:t>Sources of data:</a:t>
            </a:r>
          </a:p>
          <a:p>
            <a:pPr defTabSz="762000">
              <a:spcBef>
                <a:spcPct val="0"/>
              </a:spcBef>
              <a:buNone/>
            </a:pPr>
            <a:r>
              <a:rPr lang="en-GB" altLang="en-US" sz="1000" dirty="0">
                <a:latin typeface="Arial" panose="020B0604020202020204" pitchFamily="34" charset="0"/>
                <a:cs typeface="Arial" panose="020B0604020202020204" pitchFamily="34" charset="0"/>
              </a:rPr>
              <a:t>OGURA, Japanese Water Works Association  Journal, May 1981</a:t>
            </a:r>
          </a:p>
          <a:p>
            <a:pPr defTabSz="762000">
              <a:spcBef>
                <a:spcPct val="0"/>
              </a:spcBef>
              <a:buNone/>
            </a:pPr>
            <a:r>
              <a:rPr lang="en-GB" altLang="en-US" sz="1000" dirty="0">
                <a:latin typeface="Arial" panose="020B0604020202020204" pitchFamily="34" charset="0"/>
                <a:cs typeface="Arial" panose="020B0604020202020204" pitchFamily="34" charset="0"/>
              </a:rPr>
              <a:t>Technical Report R154 data, WRC, Nov 1980, re-analysed for N1s mid=1990’s</a:t>
            </a:r>
          </a:p>
          <a:p>
            <a:pPr defTabSz="762000">
              <a:buNone/>
            </a:pPr>
            <a:r>
              <a:rPr lang="en-GB" altLang="en-US" sz="1000" dirty="0">
                <a:latin typeface="Arial" panose="020B0604020202020204" pitchFamily="34" charset="0"/>
                <a:cs typeface="Arial" panose="020B0604020202020204" pitchFamily="34" charset="0"/>
              </a:rPr>
              <a:t>BBL </a:t>
            </a:r>
            <a:r>
              <a:rPr lang="en-GB" altLang="en-US" sz="1000" dirty="0" err="1">
                <a:latin typeface="Arial" panose="020B0604020202020204" pitchFamily="34" charset="0"/>
                <a:cs typeface="Arial" panose="020B0604020202020204" pitchFamily="34" charset="0"/>
              </a:rPr>
              <a:t>Ltda</a:t>
            </a:r>
            <a:r>
              <a:rPr lang="en-GB" altLang="en-US" sz="1000" dirty="0">
                <a:latin typeface="Arial" panose="020B0604020202020204" pitchFamily="34" charset="0"/>
                <a:cs typeface="Arial" panose="020B0604020202020204" pitchFamily="34" charset="0"/>
              </a:rPr>
              <a:t> Brazil, private communication</a:t>
            </a:r>
          </a:p>
          <a:p>
            <a:pPr defTabSz="762000">
              <a:buNone/>
            </a:pPr>
            <a:r>
              <a:rPr lang="en-GB" altLang="en-US" sz="1000" dirty="0">
                <a:latin typeface="Arial" panose="020B0604020202020204" pitchFamily="34" charset="0"/>
                <a:cs typeface="Arial" panose="020B0604020202020204" pitchFamily="34" charset="0"/>
              </a:rPr>
              <a:t>UKWIR Report 03/WM/08</a:t>
            </a:r>
          </a:p>
          <a:p>
            <a:pPr defTabSz="762000">
              <a:buNone/>
            </a:pPr>
            <a:r>
              <a:rPr lang="en-GB" altLang="en-US" sz="1000" dirty="0">
                <a:latin typeface="Arial" panose="020B0604020202020204" pitchFamily="34" charset="0"/>
                <a:cs typeface="Arial" panose="020B0604020202020204" pitchFamily="34" charset="0"/>
              </a:rPr>
              <a:t>Charalambous, 2005 in Conference Proceedings of Leakage 2005, Halifax </a:t>
            </a:r>
          </a:p>
          <a:p>
            <a:endParaRPr lang="en-GB" dirty="0"/>
          </a:p>
        </p:txBody>
      </p:sp>
      <p:pic>
        <p:nvPicPr>
          <p:cNvPr id="6" name="Picture 5">
            <a:extLst>
              <a:ext uri="{FF2B5EF4-FFF2-40B4-BE49-F238E27FC236}">
                <a16:creationId xmlns:a16="http://schemas.microsoft.com/office/drawing/2014/main" id="{ECE03EAE-2E52-685C-25FE-A636BCB57D6B}"/>
              </a:ext>
            </a:extLst>
          </p:cNvPr>
          <p:cNvPicPr>
            <a:picLocks noChangeAspect="1"/>
          </p:cNvPicPr>
          <p:nvPr/>
        </p:nvPicPr>
        <p:blipFill rotWithShape="1">
          <a:blip r:embed="rId4"/>
          <a:srcRect l="1337" t="2922" r="2169" b="3061"/>
          <a:stretch/>
        </p:blipFill>
        <p:spPr>
          <a:xfrm>
            <a:off x="326277" y="1357216"/>
            <a:ext cx="5430151" cy="3560500"/>
          </a:xfrm>
          <a:prstGeom prst="rect">
            <a:avLst/>
          </a:prstGeom>
          <a:ln w="12700">
            <a:solidFill>
              <a:schemeClr val="tx1"/>
            </a:solidFill>
          </a:ln>
        </p:spPr>
      </p:pic>
    </p:spTree>
    <p:custDataLst>
      <p:tags r:id="rId1"/>
    </p:custDataLst>
    <p:extLst>
      <p:ext uri="{BB962C8B-B14F-4D97-AF65-F5344CB8AC3E}">
        <p14:creationId xmlns:p14="http://schemas.microsoft.com/office/powerpoint/2010/main" val="193621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1">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P spid="27" grpId="0" animBg="1"/>
      <p:bldP spid="28" grpId="0" animBg="1"/>
      <p:bldP spid="29"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A854-7D77-70BE-C55A-2BF727DC6A4D}"/>
              </a:ext>
            </a:extLst>
          </p:cNvPr>
          <p:cNvSpPr>
            <a:spLocks noGrp="1"/>
          </p:cNvSpPr>
          <p:nvPr>
            <p:ph type="title"/>
          </p:nvPr>
        </p:nvSpPr>
        <p:spPr>
          <a:xfrm>
            <a:off x="239805" y="44765"/>
            <a:ext cx="10515600" cy="580523"/>
          </a:xfrm>
        </p:spPr>
        <p:txBody>
          <a:bodyPr>
            <a:normAutofit/>
          </a:bodyPr>
          <a:lstStyle/>
          <a:p>
            <a:pPr algn="ctr"/>
            <a:r>
              <a:rPr lang="en-GB" sz="3200" b="1" dirty="0">
                <a:latin typeface="Arial" panose="020B0604020202020204" pitchFamily="34" charset="0"/>
                <a:cs typeface="Arial" panose="020B0604020202020204" pitchFamily="34" charset="0"/>
              </a:rPr>
              <a:t>  </a:t>
            </a:r>
            <a:r>
              <a:rPr lang="en-GB" sz="3200" dirty="0">
                <a:latin typeface="Arial" panose="020B0604020202020204" pitchFamily="34" charset="0"/>
                <a:cs typeface="Arial" panose="020B0604020202020204" pitchFamily="34" charset="0"/>
              </a:rPr>
              <a:t>Most N1 tests yield N1 values between 0.5 and 1.5  </a:t>
            </a:r>
          </a:p>
        </p:txBody>
      </p:sp>
      <p:sp>
        <p:nvSpPr>
          <p:cNvPr id="3" name="Text Placeholder 2">
            <a:extLst>
              <a:ext uri="{FF2B5EF4-FFF2-40B4-BE49-F238E27FC236}">
                <a16:creationId xmlns:a16="http://schemas.microsoft.com/office/drawing/2014/main" id="{438F4E41-CB63-4239-6C04-38A6A3870E69}"/>
              </a:ext>
            </a:extLst>
          </p:cNvPr>
          <p:cNvSpPr>
            <a:spLocks noGrp="1"/>
          </p:cNvSpPr>
          <p:nvPr>
            <p:ph type="body" idx="1"/>
          </p:nvPr>
        </p:nvSpPr>
        <p:spPr>
          <a:xfrm>
            <a:off x="428862" y="664506"/>
            <a:ext cx="5157787" cy="682777"/>
          </a:xfrm>
        </p:spPr>
        <p:txBody>
          <a:bodyPr>
            <a:normAutofit/>
          </a:bodyPr>
          <a:lstStyle/>
          <a:p>
            <a:pPr algn="ctr"/>
            <a:r>
              <a:rPr lang="en-GB" sz="1600" dirty="0">
                <a:solidFill>
                  <a:srgbClr val="002060"/>
                </a:solidFill>
                <a:latin typeface="Calibri" panose="020F0502020204030204" pitchFamily="34" charset="0"/>
                <a:cs typeface="Calibri" panose="020F0502020204030204" pitchFamily="34" charset="0"/>
              </a:rPr>
              <a:t>In a 2003 UK study, only 11 out of  75 N1 values were outside  FAVAD concept limits of 0.5 to 1.5</a:t>
            </a:r>
          </a:p>
        </p:txBody>
      </p:sp>
      <p:sp>
        <p:nvSpPr>
          <p:cNvPr id="5" name="Text Placeholder 4">
            <a:extLst>
              <a:ext uri="{FF2B5EF4-FFF2-40B4-BE49-F238E27FC236}">
                <a16:creationId xmlns:a16="http://schemas.microsoft.com/office/drawing/2014/main" id="{3ADD640E-F4DF-3080-F762-1FA82A897667}"/>
              </a:ext>
            </a:extLst>
          </p:cNvPr>
          <p:cNvSpPr>
            <a:spLocks noGrp="1"/>
          </p:cNvSpPr>
          <p:nvPr>
            <p:ph type="body" sz="quarter" idx="3"/>
          </p:nvPr>
        </p:nvSpPr>
        <p:spPr>
          <a:xfrm>
            <a:off x="6667098" y="625288"/>
            <a:ext cx="4971535" cy="682778"/>
          </a:xfrm>
        </p:spPr>
        <p:txBody>
          <a:bodyPr>
            <a:noAutofit/>
          </a:bodyPr>
          <a:lstStyle/>
          <a:p>
            <a:pPr algn="ctr"/>
            <a:r>
              <a:rPr lang="en-GB" sz="1600" dirty="0">
                <a:solidFill>
                  <a:srgbClr val="002060"/>
                </a:solidFill>
                <a:latin typeface="Calibri" panose="020F0502020204030204" pitchFamily="34" charset="0"/>
                <a:cs typeface="Calibri" panose="020F0502020204030204" pitchFamily="34" charset="0"/>
              </a:rPr>
              <a:t>Only 5 of 15 N1 values for Cyprus (2005) were outside the FAVAD concept limits of 0.5 to 1.5</a:t>
            </a:r>
          </a:p>
        </p:txBody>
      </p:sp>
      <p:sp>
        <p:nvSpPr>
          <p:cNvPr id="21" name="TextBox 20">
            <a:extLst>
              <a:ext uri="{FF2B5EF4-FFF2-40B4-BE49-F238E27FC236}">
                <a16:creationId xmlns:a16="http://schemas.microsoft.com/office/drawing/2014/main" id="{EBA53DBA-632C-97FF-DFBE-1C30520061CC}"/>
              </a:ext>
            </a:extLst>
          </p:cNvPr>
          <p:cNvSpPr txBox="1"/>
          <p:nvPr/>
        </p:nvSpPr>
        <p:spPr>
          <a:xfrm>
            <a:off x="165100" y="4666773"/>
            <a:ext cx="11943976" cy="2000548"/>
          </a:xfrm>
          <a:prstGeom prst="rect">
            <a:avLst/>
          </a:prstGeom>
          <a:noFill/>
        </p:spPr>
        <p:txBody>
          <a:bodyPr wrap="square" rtlCol="0">
            <a:spAutoFit/>
          </a:bodyPr>
          <a:lstStyle/>
          <a:p>
            <a:pPr algn="ctr"/>
            <a:r>
              <a:rPr lang="en-GB" sz="2000" b="1" dirty="0">
                <a:solidFill>
                  <a:srgbClr val="0070C0"/>
                </a:solidFill>
                <a:latin typeface="Arial" panose="020B0604020202020204" pitchFamily="34" charset="0"/>
                <a:cs typeface="Arial" panose="020B0604020202020204" pitchFamily="34" charset="0"/>
              </a:rPr>
              <a:t>Known causes of doubtful N1 results which exceed expected FAVAD maximum N1 value of 1.5:</a:t>
            </a:r>
          </a:p>
          <a:p>
            <a:pPr algn="ctr"/>
            <a:endParaRPr lang="en-GB" sz="2000" b="1" dirty="0">
              <a:solidFill>
                <a:srgbClr val="0070C0"/>
              </a:solidFill>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sz="1600" b="1" dirty="0">
                <a:solidFill>
                  <a:srgbClr val="FF0000"/>
                </a:solidFill>
                <a:latin typeface="Arial" panose="020B0604020202020204" pitchFamily="34" charset="0"/>
                <a:cs typeface="Arial" panose="020B0604020202020204" pitchFamily="34" charset="0"/>
              </a:rPr>
              <a:t>Don’t</a:t>
            </a:r>
            <a:r>
              <a:rPr lang="en-GB" sz="1600" dirty="0">
                <a:latin typeface="Arial" panose="020B0604020202020204" pitchFamily="34" charset="0"/>
                <a:cs typeface="Arial" panose="020B0604020202020204" pitchFamily="34" charset="0"/>
              </a:rPr>
              <a:t> change night pressure before night consumption and Average Zone Night Pressure have stabilised</a:t>
            </a:r>
          </a:p>
          <a:p>
            <a:pPr marL="285750" indent="-285750">
              <a:buFont typeface="Wingdings" panose="05000000000000000000" pitchFamily="2" charset="2"/>
              <a:buChar char="§"/>
            </a:pPr>
            <a:endParaRPr lang="en-GB"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sz="1600" b="1" dirty="0">
                <a:solidFill>
                  <a:srgbClr val="FF0000"/>
                </a:solidFill>
                <a:latin typeface="Arial" panose="020B0604020202020204" pitchFamily="34" charset="0"/>
                <a:cs typeface="Arial" panose="020B0604020202020204" pitchFamily="34" charset="0"/>
              </a:rPr>
              <a:t>Don’t</a:t>
            </a:r>
            <a:r>
              <a:rPr lang="en-GB" sz="1600" dirty="0">
                <a:latin typeface="Arial" panose="020B0604020202020204" pitchFamily="34" charset="0"/>
                <a:cs typeface="Arial" panose="020B0604020202020204" pitchFamily="34" charset="0"/>
              </a:rPr>
              <a:t> calculate N1 changes for increases in pressure, as pressure increases may increase storage tank inflows</a:t>
            </a:r>
          </a:p>
          <a:p>
            <a:pPr marL="285750" indent="-285750">
              <a:buFont typeface="Wingdings" panose="05000000000000000000" pitchFamily="2" charset="2"/>
              <a:buChar char="§"/>
            </a:pPr>
            <a:endParaRPr lang="en-GB" sz="1600" dirty="0">
              <a:latin typeface="Arial" panose="020B0604020202020204" pitchFamily="34" charset="0"/>
              <a:cs typeface="Arial" panose="020B0604020202020204" pitchFamily="34" charset="0"/>
            </a:endParaRPr>
          </a:p>
          <a:p>
            <a:pPr marL="285750" indent="-285750">
              <a:buFont typeface="Wingdings" panose="05000000000000000000" pitchFamily="2" charset="2"/>
              <a:buChar char="§"/>
            </a:pPr>
            <a:r>
              <a:rPr lang="en-GB" sz="1600" dirty="0">
                <a:latin typeface="Arial" panose="020B0604020202020204" pitchFamily="34" charset="0"/>
                <a:cs typeface="Arial" panose="020B0604020202020204" pitchFamily="34" charset="0"/>
              </a:rPr>
              <a:t>If there are significant differences between AZP and lowest ground  level; or failure to measure at  Average Zone Point</a:t>
            </a:r>
          </a:p>
        </p:txBody>
      </p:sp>
      <p:pic>
        <p:nvPicPr>
          <p:cNvPr id="8" name="Picture 7">
            <a:extLst>
              <a:ext uri="{FF2B5EF4-FFF2-40B4-BE49-F238E27FC236}">
                <a16:creationId xmlns:a16="http://schemas.microsoft.com/office/drawing/2014/main" id="{6FAC0A9B-5229-28F4-D58B-4B2386E4B28D}"/>
              </a:ext>
            </a:extLst>
          </p:cNvPr>
          <p:cNvPicPr>
            <a:picLocks noChangeAspect="1"/>
          </p:cNvPicPr>
          <p:nvPr/>
        </p:nvPicPr>
        <p:blipFill rotWithShape="1">
          <a:blip r:embed="rId4"/>
          <a:srcRect l="1691" t="2397" r="1820"/>
          <a:stretch/>
        </p:blipFill>
        <p:spPr>
          <a:xfrm>
            <a:off x="636690" y="1392482"/>
            <a:ext cx="4742133" cy="3135442"/>
          </a:xfrm>
          <a:prstGeom prst="rect">
            <a:avLst/>
          </a:prstGeom>
          <a:ln w="19050">
            <a:solidFill>
              <a:schemeClr val="tx1"/>
            </a:solidFill>
          </a:ln>
        </p:spPr>
      </p:pic>
      <p:pic>
        <p:nvPicPr>
          <p:cNvPr id="6" name="Picture 5">
            <a:extLst>
              <a:ext uri="{FF2B5EF4-FFF2-40B4-BE49-F238E27FC236}">
                <a16:creationId xmlns:a16="http://schemas.microsoft.com/office/drawing/2014/main" id="{5BBDE281-1261-3956-C13F-3F67506CEA06}"/>
              </a:ext>
            </a:extLst>
          </p:cNvPr>
          <p:cNvPicPr>
            <a:picLocks noChangeAspect="1"/>
          </p:cNvPicPr>
          <p:nvPr/>
        </p:nvPicPr>
        <p:blipFill>
          <a:blip r:embed="rId5"/>
          <a:stretch>
            <a:fillRect/>
          </a:stretch>
        </p:blipFill>
        <p:spPr>
          <a:xfrm>
            <a:off x="6750424" y="1392482"/>
            <a:ext cx="4804885" cy="3135442"/>
          </a:xfrm>
          <a:prstGeom prst="rect">
            <a:avLst/>
          </a:prstGeom>
          <a:ln w="19050">
            <a:solidFill>
              <a:schemeClr val="tx1"/>
            </a:solidFill>
          </a:ln>
        </p:spPr>
      </p:pic>
    </p:spTree>
    <p:custDataLst>
      <p:tags r:id="rId1"/>
    </p:custDataLst>
    <p:extLst>
      <p:ext uri="{BB962C8B-B14F-4D97-AF65-F5344CB8AC3E}">
        <p14:creationId xmlns:p14="http://schemas.microsoft.com/office/powerpoint/2010/main" val="3067827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628181647"/>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1">
            <a:extLst>
              <a:ext uri="{FF2B5EF4-FFF2-40B4-BE49-F238E27FC236}">
                <a16:creationId xmlns:a16="http://schemas.microsoft.com/office/drawing/2014/main" id="{FEABA2E8-1A21-9EC6-732B-928241000494}"/>
              </a:ext>
            </a:extLst>
          </p:cNvPr>
          <p:cNvSpPr txBox="1">
            <a:spLocks/>
          </p:cNvSpPr>
          <p:nvPr/>
        </p:nvSpPr>
        <p:spPr>
          <a:xfrm>
            <a:off x="95250" y="115944"/>
            <a:ext cx="11953315" cy="593880"/>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3000" dirty="0"/>
              <a:t> </a:t>
            </a:r>
            <a:r>
              <a:rPr lang="en-GB" sz="3000" dirty="0">
                <a:latin typeface="Arial" panose="020B0604020202020204" pitchFamily="34" charset="0"/>
                <a:cs typeface="Arial" panose="020B0604020202020204" pitchFamily="34" charset="0"/>
              </a:rPr>
              <a:t>Be aware of possible problems in using a fixed average N1 value</a:t>
            </a:r>
          </a:p>
        </p:txBody>
      </p:sp>
      <p:sp>
        <p:nvSpPr>
          <p:cNvPr id="4" name="TextBox 3">
            <a:extLst>
              <a:ext uri="{FF2B5EF4-FFF2-40B4-BE49-F238E27FC236}">
                <a16:creationId xmlns:a16="http://schemas.microsoft.com/office/drawing/2014/main" id="{62CE3BC7-0326-83ED-BB61-534B6197D47E}"/>
              </a:ext>
            </a:extLst>
          </p:cNvPr>
          <p:cNvSpPr txBox="1"/>
          <p:nvPr/>
        </p:nvSpPr>
        <p:spPr>
          <a:xfrm>
            <a:off x="224117" y="594677"/>
            <a:ext cx="11743765" cy="646331"/>
          </a:xfrm>
          <a:prstGeom prst="rect">
            <a:avLst/>
          </a:prstGeom>
          <a:noFill/>
        </p:spPr>
        <p:txBody>
          <a:bodyPr wrap="square" rtlCol="0">
            <a:spAutoFit/>
          </a:bodyPr>
          <a:lstStyle/>
          <a:p>
            <a:r>
              <a:rPr lang="en-GB" dirty="0"/>
              <a:t>Most practitioners currently assume a </a:t>
            </a:r>
            <a:r>
              <a:rPr lang="en-GB" b="1" dirty="0">
                <a:solidFill>
                  <a:srgbClr val="FF0000"/>
                </a:solidFill>
              </a:rPr>
              <a:t>fixed N1 value from the N1 test, which does not vary with AZP (--------- red line)</a:t>
            </a:r>
          </a:p>
          <a:p>
            <a:pPr marL="742950" lvl="1" indent="-285750">
              <a:buFont typeface="Arial" panose="020B0604020202020204" pitchFamily="34" charset="0"/>
              <a:buChar char="•"/>
            </a:pPr>
            <a:r>
              <a:rPr lang="en-GB" dirty="0"/>
              <a:t>	This </a:t>
            </a:r>
            <a:r>
              <a:rPr lang="en-GB" b="1" u="sng" dirty="0">
                <a:solidFill>
                  <a:srgbClr val="FF0000"/>
                </a:solidFill>
              </a:rPr>
              <a:t>over-predicts N1s at lower AZPs </a:t>
            </a:r>
            <a:r>
              <a:rPr lang="en-GB" dirty="0"/>
              <a:t>with increasing errors at lower AZPs</a:t>
            </a:r>
          </a:p>
        </p:txBody>
      </p:sp>
    </p:spTree>
    <p:custDataLst>
      <p:tags r:id="rId1"/>
    </p:custDataLst>
    <p:extLst>
      <p:ext uri="{BB962C8B-B14F-4D97-AF65-F5344CB8AC3E}">
        <p14:creationId xmlns:p14="http://schemas.microsoft.com/office/powerpoint/2010/main" val="34644546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2227117524"/>
              </p:ext>
            </p:extLst>
          </p:nvPr>
        </p:nvGraphicFramePr>
        <p:xfrm>
          <a:off x="0" y="-73152"/>
          <a:ext cx="12191999" cy="6931152"/>
        </p:xfrm>
        <a:graphic>
          <a:graphicData uri="http://schemas.openxmlformats.org/drawingml/2006/chart">
            <c:chart xmlns:c="http://schemas.openxmlformats.org/drawingml/2006/chart" xmlns:r="http://schemas.openxmlformats.org/officeDocument/2006/relationships" r:id="rId4"/>
          </a:graphicData>
        </a:graphic>
      </p:graphicFrame>
    </p:spTree>
    <p:custDataLst>
      <p:tags r:id="rId1"/>
    </p:custDataLst>
    <p:extLst>
      <p:ext uri="{BB962C8B-B14F-4D97-AF65-F5344CB8AC3E}">
        <p14:creationId xmlns:p14="http://schemas.microsoft.com/office/powerpoint/2010/main" val="333787291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00000000-0008-0000-0500-000004000000}"/>
              </a:ext>
            </a:extLst>
          </p:cNvPr>
          <p:cNvGraphicFramePr>
            <a:graphicFrameLocks/>
          </p:cNvGraphicFramePr>
          <p:nvPr>
            <p:extLst>
              <p:ext uri="{D42A27DB-BD31-4B8C-83A1-F6EECF244321}">
                <p14:modId xmlns:p14="http://schemas.microsoft.com/office/powerpoint/2010/main" val="2491032830"/>
              </p:ext>
            </p:extLst>
          </p:nvPr>
        </p:nvGraphicFramePr>
        <p:xfrm>
          <a:off x="0" y="0"/>
          <a:ext cx="12192000" cy="6858000"/>
        </p:xfrm>
        <a:graphic>
          <a:graphicData uri="http://schemas.openxmlformats.org/drawingml/2006/chart">
            <c:chart xmlns:c="http://schemas.openxmlformats.org/drawingml/2006/chart" xmlns:r="http://schemas.openxmlformats.org/officeDocument/2006/relationships" r:id="rId4"/>
          </a:graphicData>
        </a:graphic>
      </p:graphicFrame>
      <p:sp>
        <p:nvSpPr>
          <p:cNvPr id="3" name="Title 1">
            <a:extLst>
              <a:ext uri="{FF2B5EF4-FFF2-40B4-BE49-F238E27FC236}">
                <a16:creationId xmlns:a16="http://schemas.microsoft.com/office/drawing/2014/main" id="{1D20CAC1-A698-E5EA-7096-63F215FD6EF5}"/>
              </a:ext>
            </a:extLst>
          </p:cNvPr>
          <p:cNvSpPr txBox="1">
            <a:spLocks/>
          </p:cNvSpPr>
          <p:nvPr/>
        </p:nvSpPr>
        <p:spPr>
          <a:xfrm>
            <a:off x="119342" y="-1"/>
            <a:ext cx="11953315" cy="630587"/>
          </a:xfrm>
          <a:prstGeom prst="rect">
            <a:avLst/>
          </a:prstGeom>
        </p:spPr>
        <p:txBody>
          <a:bodyPr>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GB" sz="3000" dirty="0"/>
              <a:t> </a:t>
            </a:r>
            <a:r>
              <a:rPr lang="en-GB" sz="3000" dirty="0">
                <a:latin typeface="Arial" panose="020B0604020202020204" pitchFamily="34" charset="0"/>
                <a:cs typeface="Arial" panose="020B0604020202020204" pitchFamily="34" charset="0"/>
              </a:rPr>
              <a:t>Be aware of possible problems in using a fixed average N1 value</a:t>
            </a:r>
          </a:p>
        </p:txBody>
      </p:sp>
      <p:sp>
        <p:nvSpPr>
          <p:cNvPr id="4" name="TextBox 3">
            <a:extLst>
              <a:ext uri="{FF2B5EF4-FFF2-40B4-BE49-F238E27FC236}">
                <a16:creationId xmlns:a16="http://schemas.microsoft.com/office/drawing/2014/main" id="{B71BB4DD-25BB-1EEE-5867-347167B8965A}"/>
              </a:ext>
            </a:extLst>
          </p:cNvPr>
          <p:cNvSpPr txBox="1"/>
          <p:nvPr/>
        </p:nvSpPr>
        <p:spPr>
          <a:xfrm>
            <a:off x="224116" y="644799"/>
            <a:ext cx="11743765" cy="646331"/>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285750" indent="-285750">
              <a:buFont typeface="Arial" panose="020B0604020202020204" pitchFamily="34" charset="0"/>
              <a:buChar char="•"/>
            </a:pPr>
            <a:r>
              <a:rPr lang="en-GB" sz="1800" dirty="0"/>
              <a:t>If AZPs were increased, </a:t>
            </a:r>
            <a:r>
              <a:rPr lang="en-GB" sz="1800" b="1" dirty="0">
                <a:solidFill>
                  <a:srgbClr val="FF0000"/>
                </a:solidFill>
              </a:rPr>
              <a:t>N1 would increase to 1.40 at 100m AZP (curved ------red line)</a:t>
            </a:r>
            <a:r>
              <a:rPr lang="en-GB" sz="1800" dirty="0"/>
              <a:t>, but more bursts would likely occur, further changing the N1 value)</a:t>
            </a:r>
            <a:endParaRPr lang="en-GB" sz="1800" b="1" dirty="0">
              <a:solidFill>
                <a:srgbClr val="00B050"/>
              </a:solidFill>
            </a:endParaRPr>
          </a:p>
        </p:txBody>
      </p:sp>
    </p:spTree>
    <p:custDataLst>
      <p:tags r:id="rId1"/>
    </p:custDataLst>
    <p:extLst>
      <p:ext uri="{BB962C8B-B14F-4D97-AF65-F5344CB8AC3E}">
        <p14:creationId xmlns:p14="http://schemas.microsoft.com/office/powerpoint/2010/main" val="50392327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D3FC2-F912-A4BC-3A2D-E5966E9167E4}"/>
              </a:ext>
            </a:extLst>
          </p:cNvPr>
          <p:cNvSpPr>
            <a:spLocks noGrp="1"/>
          </p:cNvSpPr>
          <p:nvPr>
            <p:ph type="title"/>
          </p:nvPr>
        </p:nvSpPr>
        <p:spPr>
          <a:xfrm>
            <a:off x="34318" y="73738"/>
            <a:ext cx="11214147" cy="828675"/>
          </a:xfrm>
        </p:spPr>
        <p:txBody>
          <a:bodyPr>
            <a:normAutofit fontScale="90000"/>
          </a:bodyPr>
          <a:lstStyle/>
          <a:p>
            <a:pPr algn="ctr"/>
            <a:r>
              <a:rPr lang="en-GB" sz="3200" b="1" dirty="0">
                <a:latin typeface="Arial" panose="020B0604020202020204" pitchFamily="34" charset="0"/>
                <a:cs typeface="Arial" panose="020B0604020202020204" pitchFamily="34" charset="0"/>
              </a:rPr>
              <a:t>FAVAD analysis of a reliable N1 test is the key to improved system-specific DMA calculations</a:t>
            </a:r>
          </a:p>
        </p:txBody>
      </p:sp>
      <p:sp>
        <p:nvSpPr>
          <p:cNvPr id="5" name="Content Placeholder 4">
            <a:extLst>
              <a:ext uri="{FF2B5EF4-FFF2-40B4-BE49-F238E27FC236}">
                <a16:creationId xmlns:a16="http://schemas.microsoft.com/office/drawing/2014/main" id="{2B25CD66-1BD6-FB14-E5EF-B865A3FA68F7}"/>
              </a:ext>
            </a:extLst>
          </p:cNvPr>
          <p:cNvSpPr>
            <a:spLocks noGrp="1"/>
          </p:cNvSpPr>
          <p:nvPr>
            <p:ph sz="half" idx="1"/>
          </p:nvPr>
        </p:nvSpPr>
        <p:spPr>
          <a:xfrm>
            <a:off x="0" y="1062318"/>
            <a:ext cx="6412820" cy="5567083"/>
          </a:xfrm>
          <a:ln w="12700">
            <a:noFill/>
          </a:ln>
        </p:spPr>
        <p:txBody>
          <a:bodyPr>
            <a:noAutofit/>
          </a:bodyPr>
          <a:lstStyle/>
          <a:p>
            <a:r>
              <a:rPr lang="en-GB" sz="1600" dirty="0">
                <a:latin typeface="Arial" panose="020B0604020202020204" pitchFamily="34" charset="0"/>
                <a:cs typeface="Arial" panose="020B0604020202020204" pitchFamily="34" charset="0"/>
              </a:rPr>
              <a:t>By quoting both the average N1 (1.29) and the corresponding average AZP (40.5 metres) together, you can derive the relationship between N1 and Average Zone Pressure AZP</a:t>
            </a:r>
          </a:p>
          <a:p>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You can also calculate ‘in your head’ the % of fixed or variable area leaks at current AZP, for example</a:t>
            </a:r>
          </a:p>
          <a:p>
            <a:pPr lvl="1"/>
            <a:r>
              <a:rPr lang="en-GB" sz="1600" dirty="0">
                <a:latin typeface="Arial" panose="020B0604020202020204" pitchFamily="34" charset="0"/>
                <a:cs typeface="Arial" panose="020B0604020202020204" pitchFamily="34" charset="0"/>
              </a:rPr>
              <a:t>when N1 = 1.29</a:t>
            </a:r>
          </a:p>
          <a:p>
            <a:pPr lvl="1"/>
            <a:r>
              <a:rPr lang="en-GB" sz="1600" dirty="0">
                <a:latin typeface="Arial" panose="020B0604020202020204" pitchFamily="34" charset="0"/>
                <a:cs typeface="Arial" panose="020B0604020202020204" pitchFamily="34" charset="0"/>
              </a:rPr>
              <a:t>% of variable area leaks = N1 – 0.50 = 0.79 =79%</a:t>
            </a:r>
          </a:p>
          <a:p>
            <a:pPr lvl="1"/>
            <a:r>
              <a:rPr lang="en-GB" sz="1600" dirty="0">
                <a:latin typeface="Arial" panose="020B0604020202020204" pitchFamily="34" charset="0"/>
                <a:cs typeface="Arial" panose="020B0604020202020204" pitchFamily="34" charset="0"/>
              </a:rPr>
              <a:t>% of fixed area leaks = 1.50 –N1 = 0.21 = 21%</a:t>
            </a:r>
          </a:p>
          <a:p>
            <a:pPr lvl="1"/>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So as the AZP reduces and N1 reduces, the % of Variable Area Leaks also reduces</a:t>
            </a:r>
          </a:p>
          <a:p>
            <a:pPr lvl="1"/>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WLR&amp;A have been able to show that these curves are the key to more reliable system-specific calculations of </a:t>
            </a:r>
            <a:r>
              <a:rPr lang="en-GB" sz="1600" dirty="0" err="1">
                <a:latin typeface="Arial" panose="020B0604020202020204" pitchFamily="34" charset="0"/>
                <a:cs typeface="Arial" panose="020B0604020202020204" pitchFamily="34" charset="0"/>
              </a:rPr>
              <a:t>pressure:leak</a:t>
            </a:r>
            <a:r>
              <a:rPr lang="en-GB" sz="1600" dirty="0">
                <a:latin typeface="Arial" panose="020B0604020202020204" pitchFamily="34" charset="0"/>
                <a:cs typeface="Arial" panose="020B0604020202020204" pitchFamily="34" charset="0"/>
              </a:rPr>
              <a:t> flowrate relationships</a:t>
            </a:r>
          </a:p>
          <a:p>
            <a:pPr marL="0" indent="0">
              <a:buNone/>
            </a:pPr>
            <a:endParaRPr lang="en-GB" sz="1600" dirty="0">
              <a:latin typeface="Arial" panose="020B0604020202020204" pitchFamily="34" charset="0"/>
              <a:cs typeface="Arial" panose="020B0604020202020204" pitchFamily="34" charset="0"/>
            </a:endParaRPr>
          </a:p>
          <a:p>
            <a:r>
              <a:rPr lang="en-GB" sz="1600" dirty="0">
                <a:latin typeface="Arial" panose="020B0604020202020204" pitchFamily="34" charset="0"/>
                <a:cs typeface="Arial" panose="020B0604020202020204" pitchFamily="34" charset="0"/>
              </a:rPr>
              <a:t>All these methods have already been field tested and used on actual DMAs in operational systems in different countries</a:t>
            </a:r>
          </a:p>
        </p:txBody>
      </p:sp>
      <p:sp>
        <p:nvSpPr>
          <p:cNvPr id="16" name="Content Placeholder 15">
            <a:extLst>
              <a:ext uri="{FF2B5EF4-FFF2-40B4-BE49-F238E27FC236}">
                <a16:creationId xmlns:a16="http://schemas.microsoft.com/office/drawing/2014/main" id="{C953C7D6-A3D3-9AE4-56A2-E397ADDA0246}"/>
              </a:ext>
            </a:extLst>
          </p:cNvPr>
          <p:cNvSpPr>
            <a:spLocks noGrp="1"/>
          </p:cNvSpPr>
          <p:nvPr>
            <p:ph sz="half" idx="2"/>
          </p:nvPr>
        </p:nvSpPr>
        <p:spPr/>
        <p:txBody>
          <a:bodyPr>
            <a:normAutofit/>
          </a:bodyPr>
          <a:lstStyle/>
          <a:p>
            <a:endParaRPr lang="en-GB" dirty="0"/>
          </a:p>
          <a:p>
            <a:pPr marL="0" indent="0">
              <a:buNone/>
            </a:pPr>
            <a:endParaRPr lang="en-GB" dirty="0"/>
          </a:p>
          <a:p>
            <a:endParaRPr lang="en-GB" dirty="0"/>
          </a:p>
          <a:p>
            <a:pPr marL="0" indent="0">
              <a:buNone/>
            </a:pPr>
            <a:endParaRPr lang="en-GB" dirty="0"/>
          </a:p>
        </p:txBody>
      </p:sp>
      <p:pic>
        <p:nvPicPr>
          <p:cNvPr id="4" name="Picture 3">
            <a:extLst>
              <a:ext uri="{FF2B5EF4-FFF2-40B4-BE49-F238E27FC236}">
                <a16:creationId xmlns:a16="http://schemas.microsoft.com/office/drawing/2014/main" id="{09C9C9F5-5201-CB84-16EE-3CB9038F67ED}"/>
              </a:ext>
            </a:extLst>
          </p:cNvPr>
          <p:cNvPicPr>
            <a:picLocks noChangeAspect="1"/>
          </p:cNvPicPr>
          <p:nvPr/>
        </p:nvPicPr>
        <p:blipFill>
          <a:blip r:embed="rId4"/>
          <a:stretch>
            <a:fillRect/>
          </a:stretch>
        </p:blipFill>
        <p:spPr>
          <a:xfrm>
            <a:off x="6447138" y="1954954"/>
            <a:ext cx="5608150" cy="4222009"/>
          </a:xfrm>
          <a:prstGeom prst="rect">
            <a:avLst/>
          </a:prstGeom>
        </p:spPr>
      </p:pic>
      <p:sp>
        <p:nvSpPr>
          <p:cNvPr id="6" name="TextBox 5">
            <a:extLst>
              <a:ext uri="{FF2B5EF4-FFF2-40B4-BE49-F238E27FC236}">
                <a16:creationId xmlns:a16="http://schemas.microsoft.com/office/drawing/2014/main" id="{197B38A6-4DCA-FA42-E93B-79A0CF476ADC}"/>
              </a:ext>
            </a:extLst>
          </p:cNvPr>
          <p:cNvSpPr txBox="1"/>
          <p:nvPr/>
        </p:nvSpPr>
        <p:spPr>
          <a:xfrm>
            <a:off x="6447138" y="1114629"/>
            <a:ext cx="5608150" cy="646331"/>
          </a:xfrm>
          <a:prstGeom prst="rect">
            <a:avLst/>
          </a:prstGeom>
          <a:noFill/>
        </p:spPr>
        <p:txBody>
          <a:bodyPr wrap="square">
            <a:spAutoFit/>
          </a:bodyPr>
          <a:lstStyle/>
          <a:p>
            <a:pPr algn="ctr"/>
            <a:r>
              <a:rPr lang="en-GB" dirty="0">
                <a:solidFill>
                  <a:srgbClr val="0070C0"/>
                </a:solidFill>
                <a:latin typeface="Arial" panose="020B0604020202020204" pitchFamily="34" charset="0"/>
                <a:cs typeface="Arial" panose="020B0604020202020204" pitchFamily="34" charset="0"/>
              </a:rPr>
              <a:t>A reliable N1 test locates a point on a curve of AZP against N1, somewhere within a family of curves</a:t>
            </a:r>
          </a:p>
        </p:txBody>
      </p:sp>
      <p:sp>
        <p:nvSpPr>
          <p:cNvPr id="8" name="TextBox 7">
            <a:extLst>
              <a:ext uri="{FF2B5EF4-FFF2-40B4-BE49-F238E27FC236}">
                <a16:creationId xmlns:a16="http://schemas.microsoft.com/office/drawing/2014/main" id="{5FE46F8E-C11D-1442-DF13-D6E1BE2D3349}"/>
              </a:ext>
            </a:extLst>
          </p:cNvPr>
          <p:cNvSpPr txBox="1"/>
          <p:nvPr/>
        </p:nvSpPr>
        <p:spPr>
          <a:xfrm>
            <a:off x="10349653" y="5929218"/>
            <a:ext cx="2573867" cy="261610"/>
          </a:xfrm>
          <a:prstGeom prst="rect">
            <a:avLst/>
          </a:prstGeom>
          <a:noFill/>
        </p:spPr>
        <p:txBody>
          <a:bodyPr wrap="square" rtlCol="0">
            <a:spAutoFit/>
          </a:bodyPr>
          <a:lstStyle/>
          <a:p>
            <a:r>
              <a:rPr lang="en-GB" sz="1050" b="1" i="1" dirty="0"/>
              <a:t>Copyright WLR&amp;A Ltd 2023</a:t>
            </a:r>
          </a:p>
        </p:txBody>
      </p:sp>
    </p:spTree>
    <p:custDataLst>
      <p:tags r:id="rId1"/>
    </p:custDataLst>
    <p:extLst>
      <p:ext uri="{BB962C8B-B14F-4D97-AF65-F5344CB8AC3E}">
        <p14:creationId xmlns:p14="http://schemas.microsoft.com/office/powerpoint/2010/main" val="2369658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FF397-EACB-7D00-89CF-8656A1BFD0E9}"/>
              </a:ext>
            </a:extLst>
          </p:cNvPr>
          <p:cNvSpPr>
            <a:spLocks noGrp="1"/>
          </p:cNvSpPr>
          <p:nvPr>
            <p:ph type="title"/>
          </p:nvPr>
        </p:nvSpPr>
        <p:spPr>
          <a:xfrm>
            <a:off x="107950" y="97637"/>
            <a:ext cx="11976100" cy="525386"/>
          </a:xfrm>
        </p:spPr>
        <p:txBody>
          <a:bodyPr>
            <a:normAutofit fontScale="90000"/>
          </a:bodyPr>
          <a:lstStyle/>
          <a:p>
            <a:pPr algn="ctr"/>
            <a:br>
              <a:rPr lang="en-GB" sz="3600" b="1" dirty="0">
                <a:latin typeface="Arial" panose="020B0604020202020204" pitchFamily="34" charset="0"/>
                <a:cs typeface="Arial" panose="020B0604020202020204" pitchFamily="34" charset="0"/>
              </a:rPr>
            </a:br>
            <a:r>
              <a:rPr lang="en-GB" sz="3600" dirty="0">
                <a:latin typeface="Arial" panose="020B0604020202020204" pitchFamily="34" charset="0"/>
                <a:cs typeface="Arial" panose="020B0604020202020204" pitchFamily="34" charset="0"/>
              </a:rPr>
              <a:t>It’s time to put this N1 prediction method to bed!</a:t>
            </a:r>
            <a:br>
              <a:rPr lang="en-GB" b="1" dirty="0">
                <a:latin typeface="Arial" panose="020B0604020202020204" pitchFamily="34" charset="0"/>
                <a:cs typeface="Arial" panose="020B0604020202020204" pitchFamily="34" charset="0"/>
              </a:rPr>
            </a:br>
            <a:endParaRPr lang="en-GB" b="1" dirty="0">
              <a:latin typeface="Arial" panose="020B0604020202020204" pitchFamily="34" charset="0"/>
              <a:cs typeface="Arial" panose="020B0604020202020204" pitchFamily="34" charset="0"/>
            </a:endParaRPr>
          </a:p>
        </p:txBody>
      </p:sp>
      <p:pic>
        <p:nvPicPr>
          <p:cNvPr id="13" name="Content Placeholder 12">
            <a:extLst>
              <a:ext uri="{FF2B5EF4-FFF2-40B4-BE49-F238E27FC236}">
                <a16:creationId xmlns:a16="http://schemas.microsoft.com/office/drawing/2014/main" id="{D26CC0A8-A14C-EF08-B21B-1C1FA6786CF4}"/>
              </a:ext>
            </a:extLst>
          </p:cNvPr>
          <p:cNvPicPr>
            <a:picLocks noGrp="1" noChangeAspect="1"/>
          </p:cNvPicPr>
          <p:nvPr>
            <p:ph sz="half" idx="1"/>
          </p:nvPr>
        </p:nvPicPr>
        <p:blipFill>
          <a:blip r:embed="rId4"/>
          <a:stretch>
            <a:fillRect/>
          </a:stretch>
        </p:blipFill>
        <p:spPr>
          <a:xfrm>
            <a:off x="161738" y="1073674"/>
            <a:ext cx="5915491" cy="4436617"/>
          </a:xfrm>
          <a:prstGeom prst="rect">
            <a:avLst/>
          </a:prstGeom>
          <a:ln w="28575">
            <a:solidFill>
              <a:schemeClr val="tx1"/>
            </a:solidFill>
          </a:ln>
        </p:spPr>
      </p:pic>
      <p:sp>
        <p:nvSpPr>
          <p:cNvPr id="3" name="Content Placeholder 2">
            <a:extLst>
              <a:ext uri="{FF2B5EF4-FFF2-40B4-BE49-F238E27FC236}">
                <a16:creationId xmlns:a16="http://schemas.microsoft.com/office/drawing/2014/main" id="{38DE8335-65C1-AE72-D9A6-806B24C481DB}"/>
              </a:ext>
            </a:extLst>
          </p:cNvPr>
          <p:cNvSpPr>
            <a:spLocks noGrp="1"/>
          </p:cNvSpPr>
          <p:nvPr>
            <p:ph sz="half" idx="2"/>
          </p:nvPr>
        </p:nvSpPr>
        <p:spPr>
          <a:xfrm>
            <a:off x="6228480" y="1164597"/>
            <a:ext cx="5801782" cy="4254769"/>
          </a:xfrm>
        </p:spPr>
        <p:txBody>
          <a:bodyPr>
            <a:normAutofit/>
          </a:bodyPr>
          <a:lstStyle/>
          <a:p>
            <a:r>
              <a:rPr lang="en-GB" sz="2400" dirty="0">
                <a:latin typeface="Calibri" panose="020F0502020204030204" pitchFamily="34" charset="0"/>
                <a:cs typeface="Calibri" panose="020F0502020204030204" pitchFamily="34" charset="0"/>
              </a:rPr>
              <a:t>This was the first simple initial N1 prediction method developed by Allan Lambert over 20 years ago</a:t>
            </a:r>
          </a:p>
          <a:p>
            <a:r>
              <a:rPr lang="en-GB" sz="2400" dirty="0">
                <a:latin typeface="Calibri" panose="020F0502020204030204" pitchFamily="34" charset="0"/>
                <a:cs typeface="Calibri" panose="020F0502020204030204" pitchFamily="34" charset="0"/>
              </a:rPr>
              <a:t>It was based on UARL parameters at an average pressure of 50 metres</a:t>
            </a:r>
          </a:p>
          <a:p>
            <a:pPr lvl="1"/>
            <a:r>
              <a:rPr lang="en-GB" sz="2000" dirty="0">
                <a:latin typeface="Calibri" panose="020F0502020204030204" pitchFamily="34" charset="0"/>
                <a:cs typeface="Calibri" panose="020F0502020204030204" pitchFamily="34" charset="0"/>
              </a:rPr>
              <a:t>before widespread pressure management was implemented</a:t>
            </a:r>
          </a:p>
          <a:p>
            <a:r>
              <a:rPr lang="en-GB" sz="2400" dirty="0">
                <a:latin typeface="Calibri" panose="020F0502020204030204" pitchFamily="34" charset="0"/>
                <a:cs typeface="Calibri" panose="020F0502020204030204" pitchFamily="34" charset="0"/>
              </a:rPr>
              <a:t>However as it has now become superseded by a better method </a:t>
            </a:r>
            <a:r>
              <a:rPr lang="en-GB" sz="2400" dirty="0">
                <a:solidFill>
                  <a:srgbClr val="FF0000"/>
                </a:solidFill>
                <a:latin typeface="Calibri" panose="020F0502020204030204" pitchFamily="34" charset="0"/>
                <a:cs typeface="Calibri" panose="020F0502020204030204" pitchFamily="34" charset="0"/>
              </a:rPr>
              <a:t>Allan strongly advises practitioners not to use it now or in future</a:t>
            </a:r>
          </a:p>
          <a:p>
            <a:pPr lvl="1"/>
            <a:r>
              <a:rPr lang="en-GB" sz="2000" dirty="0">
                <a:latin typeface="Calibri" panose="020F0502020204030204" pitchFamily="34" charset="0"/>
                <a:cs typeface="Calibri" panose="020F0502020204030204" pitchFamily="34" charset="0"/>
              </a:rPr>
              <a:t>as it takes no account of the fact that N1 varies significantly with pressure </a:t>
            </a:r>
          </a:p>
        </p:txBody>
      </p:sp>
    </p:spTree>
    <p:custDataLst>
      <p:tags r:id="rId1"/>
    </p:custDataLst>
    <p:extLst>
      <p:ext uri="{BB962C8B-B14F-4D97-AF65-F5344CB8AC3E}">
        <p14:creationId xmlns:p14="http://schemas.microsoft.com/office/powerpoint/2010/main" val="28925206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3BEA5-ADF6-2EA1-24F1-2F8091C096E9}"/>
              </a:ext>
            </a:extLst>
          </p:cNvPr>
          <p:cNvSpPr>
            <a:spLocks noGrp="1"/>
          </p:cNvSpPr>
          <p:nvPr>
            <p:ph type="title"/>
          </p:nvPr>
        </p:nvSpPr>
        <p:spPr>
          <a:xfrm>
            <a:off x="97743" y="31158"/>
            <a:ext cx="11977715" cy="587407"/>
          </a:xfrm>
        </p:spPr>
        <p:txBody>
          <a:bodyPr>
            <a:normAutofit/>
          </a:bodyPr>
          <a:lstStyle/>
          <a:p>
            <a:pPr algn="ctr"/>
            <a:r>
              <a:rPr lang="en-GB" sz="3200" dirty="0">
                <a:latin typeface="Arial" panose="020B0604020202020204" pitchFamily="34" charset="0"/>
                <a:cs typeface="Arial" panose="020B0604020202020204" pitchFamily="34" charset="0"/>
              </a:rPr>
              <a:t>Full FAVAD analysis of N1 data - Key takeaways</a:t>
            </a:r>
          </a:p>
        </p:txBody>
      </p:sp>
      <p:pic>
        <p:nvPicPr>
          <p:cNvPr id="5" name="Picture 4">
            <a:extLst>
              <a:ext uri="{FF2B5EF4-FFF2-40B4-BE49-F238E27FC236}">
                <a16:creationId xmlns:a16="http://schemas.microsoft.com/office/drawing/2014/main" id="{9BAD1063-091F-FE00-9D8E-F587F652C55F}"/>
              </a:ext>
            </a:extLst>
          </p:cNvPr>
          <p:cNvPicPr>
            <a:picLocks noChangeAspect="1"/>
          </p:cNvPicPr>
          <p:nvPr/>
        </p:nvPicPr>
        <p:blipFill>
          <a:blip r:embed="rId4"/>
          <a:stretch>
            <a:fillRect/>
          </a:stretch>
        </p:blipFill>
        <p:spPr>
          <a:xfrm>
            <a:off x="656585" y="4753536"/>
            <a:ext cx="10946062" cy="1905640"/>
          </a:xfrm>
          <a:prstGeom prst="rect">
            <a:avLst/>
          </a:prstGeom>
        </p:spPr>
      </p:pic>
      <p:pic>
        <p:nvPicPr>
          <p:cNvPr id="6" name="Picture 5">
            <a:extLst>
              <a:ext uri="{FF2B5EF4-FFF2-40B4-BE49-F238E27FC236}">
                <a16:creationId xmlns:a16="http://schemas.microsoft.com/office/drawing/2014/main" id="{301F95AE-8EE0-16DE-11FE-7928A5719693}"/>
              </a:ext>
            </a:extLst>
          </p:cNvPr>
          <p:cNvPicPr>
            <a:picLocks noChangeAspect="1"/>
          </p:cNvPicPr>
          <p:nvPr/>
        </p:nvPicPr>
        <p:blipFill>
          <a:blip r:embed="rId5"/>
          <a:stretch>
            <a:fillRect/>
          </a:stretch>
        </p:blipFill>
        <p:spPr>
          <a:xfrm>
            <a:off x="656585" y="979347"/>
            <a:ext cx="10860029" cy="1542322"/>
          </a:xfrm>
          <a:prstGeom prst="rect">
            <a:avLst/>
          </a:prstGeom>
        </p:spPr>
      </p:pic>
      <p:sp>
        <p:nvSpPr>
          <p:cNvPr id="3" name="Arrow: Chevron 2">
            <a:extLst>
              <a:ext uri="{FF2B5EF4-FFF2-40B4-BE49-F238E27FC236}">
                <a16:creationId xmlns:a16="http://schemas.microsoft.com/office/drawing/2014/main" id="{E29ECA9E-6E84-F6B9-161F-CEC23EF1479F}"/>
              </a:ext>
            </a:extLst>
          </p:cNvPr>
          <p:cNvSpPr/>
          <p:nvPr/>
        </p:nvSpPr>
        <p:spPr>
          <a:xfrm>
            <a:off x="6086599" y="2882451"/>
            <a:ext cx="2638881" cy="1485999"/>
          </a:xfrm>
          <a:prstGeom prst="chevron">
            <a:avLst/>
          </a:prstGeom>
          <a:solidFill>
            <a:srgbClr val="D4D9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600" b="1" dirty="0">
                <a:solidFill>
                  <a:schemeClr val="tx1"/>
                </a:solidFill>
                <a:latin typeface="Arial" panose="020B0604020202020204" pitchFamily="34" charset="0"/>
                <a:cs typeface="Arial" panose="020B0604020202020204" pitchFamily="34" charset="0"/>
              </a:rPr>
              <a:t>For example </a:t>
            </a:r>
            <a:r>
              <a:rPr lang="en-GB" sz="1400" b="1" dirty="0">
                <a:solidFill>
                  <a:schemeClr val="tx1"/>
                </a:solidFill>
                <a:latin typeface="Arial" panose="020B0604020202020204" pitchFamily="34" charset="0"/>
                <a:cs typeface="Arial" panose="020B0604020202020204" pitchFamily="34" charset="0"/>
              </a:rPr>
              <a:t>N1</a:t>
            </a:r>
            <a:r>
              <a:rPr lang="en-GB" sz="1600" b="1" dirty="0">
                <a:solidFill>
                  <a:schemeClr val="tx1"/>
                </a:solidFill>
                <a:latin typeface="Arial" panose="020B0604020202020204" pitchFamily="34" charset="0"/>
                <a:cs typeface="Arial" panose="020B0604020202020204" pitchFamily="34" charset="0"/>
              </a:rPr>
              <a:t> = 1.29 @ 40.5m AZP</a:t>
            </a:r>
            <a:endParaRPr lang="en-GB" sz="1600" b="1" dirty="0">
              <a:latin typeface="Arial" panose="020B0604020202020204" pitchFamily="34" charset="0"/>
              <a:cs typeface="Arial" panose="020B0604020202020204" pitchFamily="34" charset="0"/>
            </a:endParaRPr>
          </a:p>
        </p:txBody>
      </p:sp>
      <p:sp>
        <p:nvSpPr>
          <p:cNvPr id="7" name="Arrow: Chevron 6">
            <a:extLst>
              <a:ext uri="{FF2B5EF4-FFF2-40B4-BE49-F238E27FC236}">
                <a16:creationId xmlns:a16="http://schemas.microsoft.com/office/drawing/2014/main" id="{2F432454-A581-F858-FD95-99ACCE129351}"/>
              </a:ext>
            </a:extLst>
          </p:cNvPr>
          <p:cNvSpPr/>
          <p:nvPr/>
        </p:nvSpPr>
        <p:spPr>
          <a:xfrm>
            <a:off x="4187189" y="2882451"/>
            <a:ext cx="2547197" cy="1485999"/>
          </a:xfrm>
          <a:prstGeom prst="chevron">
            <a:avLst/>
          </a:prstGeom>
          <a:solidFill>
            <a:srgbClr val="D4D9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600" b="1" dirty="0">
                <a:solidFill>
                  <a:schemeClr val="tx1"/>
                </a:solidFill>
                <a:latin typeface="Arial" panose="020B0604020202020204" pitchFamily="34" charset="0"/>
                <a:cs typeface="Arial" panose="020B0604020202020204" pitchFamily="34" charset="0"/>
              </a:rPr>
              <a:t>Always quote N1 and AZP values together</a:t>
            </a:r>
            <a:endParaRPr lang="en-GB" sz="1600" b="1" dirty="0">
              <a:latin typeface="Arial" panose="020B0604020202020204" pitchFamily="34" charset="0"/>
              <a:cs typeface="Arial" panose="020B0604020202020204" pitchFamily="34" charset="0"/>
            </a:endParaRPr>
          </a:p>
        </p:txBody>
      </p:sp>
      <p:sp>
        <p:nvSpPr>
          <p:cNvPr id="8" name="Arrow: Chevron 7">
            <a:extLst>
              <a:ext uri="{FF2B5EF4-FFF2-40B4-BE49-F238E27FC236}">
                <a16:creationId xmlns:a16="http://schemas.microsoft.com/office/drawing/2014/main" id="{C04FEBDF-C0F0-6874-6074-7075BC540AF0}"/>
              </a:ext>
            </a:extLst>
          </p:cNvPr>
          <p:cNvSpPr/>
          <p:nvPr/>
        </p:nvSpPr>
        <p:spPr>
          <a:xfrm>
            <a:off x="656585" y="2894603"/>
            <a:ext cx="4170362" cy="1485999"/>
          </a:xfrm>
          <a:prstGeom prst="chevron">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GB" sz="1600" b="1" dirty="0">
                <a:solidFill>
                  <a:schemeClr val="bg1"/>
                </a:solidFill>
                <a:latin typeface="Arial" panose="020B0604020202020204" pitchFamily="34" charset="0"/>
                <a:cs typeface="Arial" panose="020B0604020202020204" pitchFamily="34" charset="0"/>
              </a:rPr>
              <a:t>Each N1 test produces an average N1 value at a specific Average Zone Pressure</a:t>
            </a:r>
            <a:endParaRPr lang="en-GB" sz="1600" dirty="0">
              <a:solidFill>
                <a:schemeClr val="bg1"/>
              </a:solidFill>
            </a:endParaRPr>
          </a:p>
        </p:txBody>
      </p:sp>
      <p:sp>
        <p:nvSpPr>
          <p:cNvPr id="9" name="Arrow: Chevron 8">
            <a:extLst>
              <a:ext uri="{FF2B5EF4-FFF2-40B4-BE49-F238E27FC236}">
                <a16:creationId xmlns:a16="http://schemas.microsoft.com/office/drawing/2014/main" id="{D1D17762-D887-63C9-376D-12AF4425D03F}"/>
              </a:ext>
            </a:extLst>
          </p:cNvPr>
          <p:cNvSpPr/>
          <p:nvPr/>
        </p:nvSpPr>
        <p:spPr>
          <a:xfrm>
            <a:off x="8071278" y="2882450"/>
            <a:ext cx="3827707" cy="1485999"/>
          </a:xfrm>
          <a:prstGeom prst="chevron">
            <a:avLst/>
          </a:prstGeom>
          <a:solidFill>
            <a:srgbClr val="D4D9E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GB" sz="1600" b="1" dirty="0">
                <a:solidFill>
                  <a:schemeClr val="tx1"/>
                </a:solidFill>
                <a:latin typeface="Arial" panose="020B0604020202020204" pitchFamily="34" charset="0"/>
                <a:cs typeface="Arial" panose="020B0604020202020204" pitchFamily="34" charset="0"/>
              </a:rPr>
              <a:t>At this pressure, % of Variable Area Leaks = N1 – 1.29 = 0.71 = 71%</a:t>
            </a:r>
          </a:p>
          <a:p>
            <a:pPr lvl="0"/>
            <a:r>
              <a:rPr lang="en-GB" sz="1600" b="1" dirty="0">
                <a:solidFill>
                  <a:schemeClr val="tx1"/>
                </a:solidFill>
                <a:latin typeface="Arial" panose="020B0604020202020204" pitchFamily="34" charset="0"/>
                <a:cs typeface="Arial" panose="020B0604020202020204" pitchFamily="34" charset="0"/>
              </a:rPr>
              <a:t>% of Fixed Area Leaks = 1.5 – 1.29 = 0.21 = 21%</a:t>
            </a:r>
            <a:endParaRPr lang="en-GB" sz="1600" b="1"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346931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Text&#10;&#10;Description automatically generated">
            <a:extLst>
              <a:ext uri="{FF2B5EF4-FFF2-40B4-BE49-F238E27FC236}">
                <a16:creationId xmlns:a16="http://schemas.microsoft.com/office/drawing/2014/main" id="{668F99FC-B1DE-CF03-1A42-0D3C840EAF97}"/>
              </a:ext>
            </a:extLst>
          </p:cNvPr>
          <p:cNvPicPr>
            <a:picLocks noChangeAspect="1"/>
          </p:cNvPicPr>
          <p:nvPr/>
        </p:nvPicPr>
        <p:blipFill rotWithShape="1">
          <a:blip r:embed="rId4">
            <a:extLst>
              <a:ext uri="{28A0092B-C50C-407E-A947-70E740481C1C}">
                <a14:useLocalDpi xmlns:a14="http://schemas.microsoft.com/office/drawing/2010/main" val="0"/>
              </a:ext>
            </a:extLst>
          </a:blip>
          <a:srcRect l="8146" r="7323" b="-1"/>
          <a:stretch/>
        </p:blipFill>
        <p:spPr>
          <a:xfrm>
            <a:off x="20" y="431"/>
            <a:ext cx="8115280" cy="6408311"/>
          </a:xfrm>
          <a:prstGeom prst="rect">
            <a:avLst/>
          </a:prstGeom>
        </p:spPr>
      </p:pic>
      <p:sp>
        <p:nvSpPr>
          <p:cNvPr id="3" name="Content Placeholder 2">
            <a:extLst>
              <a:ext uri="{FF2B5EF4-FFF2-40B4-BE49-F238E27FC236}">
                <a16:creationId xmlns:a16="http://schemas.microsoft.com/office/drawing/2014/main" id="{CB405851-97CA-027F-190D-B36798BFFFE4}"/>
              </a:ext>
            </a:extLst>
          </p:cNvPr>
          <p:cNvSpPr>
            <a:spLocks noGrp="1"/>
          </p:cNvSpPr>
          <p:nvPr>
            <p:ph idx="1"/>
          </p:nvPr>
        </p:nvSpPr>
        <p:spPr>
          <a:xfrm>
            <a:off x="8226814" y="148736"/>
            <a:ext cx="3840000" cy="6137763"/>
          </a:xfrm>
        </p:spPr>
        <p:txBody>
          <a:bodyPr>
            <a:normAutofit/>
          </a:bodyPr>
          <a:lstStyle/>
          <a:p>
            <a:pPr marL="0" indent="0" algn="ctr">
              <a:buNone/>
            </a:pPr>
            <a:endParaRPr lang="en-GB" sz="2400" dirty="0">
              <a:latin typeface="Arial" panose="020B0604020202020204" pitchFamily="34" charset="0"/>
              <a:cs typeface="Arial" panose="020B0604020202020204" pitchFamily="34" charset="0"/>
            </a:endParaRPr>
          </a:p>
          <a:p>
            <a:pPr marL="0" indent="0" algn="ctr">
              <a:buNone/>
            </a:pPr>
            <a:endParaRPr lang="en-GB" sz="2400" dirty="0">
              <a:latin typeface="Arial" panose="020B0604020202020204" pitchFamily="34" charset="0"/>
              <a:cs typeface="Arial" panose="020B0604020202020204" pitchFamily="34" charset="0"/>
            </a:endParaRPr>
          </a:p>
          <a:p>
            <a:pPr marL="0" indent="0" algn="ctr">
              <a:buNone/>
            </a:pPr>
            <a:r>
              <a:rPr lang="en-GB" sz="2400" dirty="0">
                <a:latin typeface="Arial" panose="020B0604020202020204" pitchFamily="34" charset="0"/>
                <a:cs typeface="Arial" panose="020B0604020202020204" pitchFamily="34" charset="0"/>
              </a:rPr>
              <a:t>Thank you to Marco Fantozzi and the ISLE Italy team for inviting me to present at this event</a:t>
            </a:r>
          </a:p>
          <a:p>
            <a:endParaRPr lang="en-GB" sz="2000" dirty="0">
              <a:latin typeface="Arial" panose="020B0604020202020204" pitchFamily="34" charset="0"/>
              <a:cs typeface="Arial" panose="020B0604020202020204" pitchFamily="34" charset="0"/>
            </a:endParaRPr>
          </a:p>
          <a:p>
            <a:pPr marL="457200" lvl="1" indent="0">
              <a:buNone/>
            </a:pPr>
            <a:endParaRPr lang="en-GB" sz="2000" dirty="0">
              <a:latin typeface="Arial" panose="020B0604020202020204" pitchFamily="34" charset="0"/>
              <a:cs typeface="Arial" panose="020B0604020202020204" pitchFamily="34" charset="0"/>
            </a:endParaRPr>
          </a:p>
          <a:p>
            <a:pPr marL="457200" lvl="1" indent="0">
              <a:buNone/>
            </a:pPr>
            <a:endParaRPr lang="en-GB" sz="2000" dirty="0">
              <a:latin typeface="Arial" panose="020B0604020202020204" pitchFamily="34" charset="0"/>
              <a:cs typeface="Arial" panose="020B0604020202020204" pitchFamily="34" charset="0"/>
            </a:endParaRPr>
          </a:p>
          <a:p>
            <a:pPr marL="457200" lvl="1" indent="0">
              <a:buNone/>
            </a:pPr>
            <a:endParaRPr lang="en-GB" sz="2000" dirty="0">
              <a:latin typeface="Arial" panose="020B0604020202020204" pitchFamily="34" charset="0"/>
              <a:cs typeface="Arial" panose="020B0604020202020204" pitchFamily="34" charset="0"/>
            </a:endParaRPr>
          </a:p>
          <a:p>
            <a:pPr marL="457200" lvl="1" indent="0" algn="ctr">
              <a:buNone/>
            </a:pPr>
            <a:r>
              <a:rPr lang="en-GB" sz="2000" dirty="0">
                <a:solidFill>
                  <a:srgbClr val="0070C0"/>
                </a:solidFill>
                <a:latin typeface="Arial" panose="020B0604020202020204" pitchFamily="34" charset="0"/>
                <a:cs typeface="Arial" panose="020B0604020202020204" pitchFamily="34" charset="0"/>
              </a:rPr>
              <a:t>Kate Stanton-Davies</a:t>
            </a:r>
          </a:p>
          <a:p>
            <a:pPr marL="457200" lvl="1" indent="0" algn="ctr">
              <a:buNone/>
            </a:pPr>
            <a:r>
              <a:rPr lang="en-GB" sz="2000" dirty="0">
                <a:latin typeface="Arial" panose="020B0604020202020204" pitchFamily="34" charset="0"/>
                <a:cs typeface="Arial" panose="020B0604020202020204" pitchFamily="34" charset="0"/>
              </a:rPr>
              <a:t>Water Loss Research &amp; Analysis Ltd</a:t>
            </a:r>
          </a:p>
          <a:p>
            <a:pPr marL="457200" lvl="1" indent="0" algn="ctr">
              <a:buNone/>
            </a:pPr>
            <a:r>
              <a:rPr lang="en-GB" sz="2000" dirty="0">
                <a:solidFill>
                  <a:srgbClr val="0070C0"/>
                </a:solidFill>
                <a:latin typeface="Arial" panose="020B0604020202020204" pitchFamily="34" charset="0"/>
                <a:cs typeface="Arial" panose="020B0604020202020204" pitchFamily="34" charset="0"/>
              </a:rPr>
              <a:t>katesdavies@wlranda.com</a:t>
            </a:r>
          </a:p>
        </p:txBody>
      </p:sp>
      <p:sp>
        <p:nvSpPr>
          <p:cNvPr id="12" name="Rectangle 11">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3903784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SLICE" val="9X7ToZB4"/>
  <p:tag name="ARTICULATE_DESIGN_ID_DAMASK" val="ypSMuVFp"/>
  <p:tag name="ARTICULATE_DESIGN_ID_PARALLAX" val="0tJEVX5z"/>
  <p:tag name="ARTICULATE_DESIGN_ID_QUOTABLE" val="8ZSh0pKM"/>
  <p:tag name="ARTICULATE_DESIGN_ID_PARCEL" val="wNzm8phi"/>
  <p:tag name="ARTICULATE_DESIGN_ID_GALLERY" val="A8qKi1tF"/>
  <p:tag name="ARTICULATE_DESIGN_ID_METROPOLITAN" val="BdE0m1kl"/>
  <p:tag name="ARTICULATE_DESIGN_ID_SAVON" val="b9swjNVN"/>
  <p:tag name="ARTICULATE_DESIGN_ID_VIEW" val="yuQMsJDJ"/>
  <p:tag name="ARTICULATE_DESIGN_ID_OFFICE THEME" val="IEeAxX8k"/>
  <p:tag name="ARTICULATE_SLIDE_THUMBNAIL_REFRESH" val="1"/>
  <p:tag name="ARTICULATE_PROJECT_OPEN" val="0"/>
  <p:tag name="ARTICULATE_SLIDE_COUNT" val="1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2775</Words>
  <Application>Microsoft Office PowerPoint</Application>
  <PresentationFormat>Widescreen</PresentationFormat>
  <Paragraphs>239</Paragraphs>
  <Slides>14</Slides>
  <Notes>14</Notes>
  <HiddenSlides>0</HiddenSlides>
  <MMClips>2</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The Power of N1</vt:lpstr>
      <vt:lpstr>Introduction</vt:lpstr>
      <vt:lpstr>FAVAD* concept provides a deeper understanding of  Pressure: Leak Flow Rate Relationships</vt:lpstr>
      <vt:lpstr>Comparison of Fixed and Variable Area Leaks</vt:lpstr>
      <vt:lpstr> Progress in understanding, from N1 to FAVAD</vt:lpstr>
      <vt:lpstr>PowerPoint Presentation</vt:lpstr>
      <vt:lpstr>  Most N1 tests yield N1 values between 0.5 and 1.5  </vt:lpstr>
      <vt:lpstr>PowerPoint Presentation</vt:lpstr>
      <vt:lpstr>PowerPoint Presentation</vt:lpstr>
      <vt:lpstr>PowerPoint Presentation</vt:lpstr>
      <vt:lpstr>FAVAD analysis of a reliable N1 test is the key to improved system-specific DMA calculations</vt:lpstr>
      <vt:lpstr> It’s time to put this N1 prediction method to bed! </vt:lpstr>
      <vt:lpstr>Full FAVAD analysis of N1 data - Key takeaways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Edlyn Ruiz Stoll</dc:creator>
  <cp:lastModifiedBy>katesdavies@wlranda.com</cp:lastModifiedBy>
  <cp:revision>73</cp:revision>
  <dcterms:created xsi:type="dcterms:W3CDTF">2021-07-09T22:24:55Z</dcterms:created>
  <dcterms:modified xsi:type="dcterms:W3CDTF">2023-04-20T13:16:33Z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8DB2D521-876E-4507-B3AF-626BD755F754</vt:lpwstr>
  </property>
  <property fmtid="{D5CDD505-2E9C-101B-9397-08002B2CF9AE}" pid="3" name="ArticulatePath">
    <vt:lpwstr>Trinidad IWA - KSDAL PVF 7 Mar 2023</vt:lpwstr>
  </property>
</Properties>
</file>