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307" r:id="rId2"/>
    <p:sldId id="308" r:id="rId3"/>
    <p:sldId id="309" r:id="rId4"/>
    <p:sldId id="310" r:id="rId5"/>
    <p:sldId id="311" r:id="rId6"/>
    <p:sldId id="312" r:id="rId7"/>
    <p:sldId id="313" r:id="rId8"/>
    <p:sldId id="314" r:id="rId9"/>
    <p:sldId id="315" r:id="rId10"/>
    <p:sldId id="317" r:id="rId11"/>
    <p:sldId id="318" r:id="rId12"/>
    <p:sldId id="319" r:id="rId13"/>
    <p:sldId id="320" r:id="rId14"/>
    <p:sldId id="321" r:id="rId15"/>
    <p:sldId id="322" r:id="rId16"/>
    <p:sldId id="323" r:id="rId17"/>
    <p:sldId id="324" r:id="rId18"/>
  </p:sldIdLst>
  <p:sldSz cx="18288000" cy="10287000"/>
  <p:notesSz cx="6858000" cy="9144000"/>
  <p:embeddedFontLst>
    <p:embeddedFont>
      <p:font typeface="Agrandir Wide Medium" panose="020B0604020202020204" charset="0"/>
      <p:regular r:id="rId20"/>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A07E4E-38EC-4B7C-96CC-37D9667A2291}">
          <p14:sldIdLst>
            <p14:sldId id="307"/>
            <p14:sldId id="308"/>
            <p14:sldId id="309"/>
            <p14:sldId id="310"/>
            <p14:sldId id="311"/>
            <p14:sldId id="312"/>
            <p14:sldId id="313"/>
            <p14:sldId id="314"/>
            <p14:sldId id="315"/>
            <p14:sldId id="317"/>
            <p14:sldId id="318"/>
            <p14:sldId id="319"/>
            <p14:sldId id="320"/>
            <p14:sldId id="321"/>
            <p14:sldId id="322"/>
            <p14:sldId id="323"/>
            <p14:sldId id="3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8F4043-EC0E-845E-70D8-372A4B61C5E7}" name="Allan Lambert" initials="AL" userId="431ff257e1ec8616" providerId="Windows Live"/>
  <p188:author id="{A18A967B-E5D9-0244-1E3C-770F1029E724}" name="Catherine Stanton-Davies" initials="CS" userId="S::katesd@WLRA.onmicrosoft.com::4556510d-731e-47b2-9f53-85760603af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B50"/>
    <a:srgbClr val="FFFFFF"/>
    <a:srgbClr val="EFF6F2"/>
    <a:srgbClr val="A6C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0" autoAdjust="0"/>
    <p:restoredTop sz="92240" autoAdjust="0"/>
  </p:normalViewPr>
  <p:slideViewPr>
    <p:cSldViewPr>
      <p:cViewPr varScale="1">
        <p:scale>
          <a:sx n="53" d="100"/>
          <a:sy n="53" d="100"/>
        </p:scale>
        <p:origin x="363" y="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9359D-0173-4055-8B80-BE9733E5F4E2}" type="datetimeFigureOut">
              <a:rPr lang="en-GB" smtClean="0"/>
              <a:t>22/06/2026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F3A48-3922-4AC8-960E-7EE3BA9EF832}" type="slidenum">
              <a:rPr lang="en-GB" smtClean="0"/>
              <a:t>‹#›</a:t>
            </a:fld>
            <a:endParaRPr lang="en-GB"/>
          </a:p>
        </p:txBody>
      </p:sp>
    </p:spTree>
    <p:extLst>
      <p:ext uri="{BB962C8B-B14F-4D97-AF65-F5344CB8AC3E}">
        <p14:creationId xmlns:p14="http://schemas.microsoft.com/office/powerpoint/2010/main" val="231092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Rosetta Stone was a breakthrough in linguistic decoding. </a:t>
            </a:r>
          </a:p>
          <a:p>
            <a:r>
              <a:rPr lang="en-GB" dirty="0"/>
              <a:t>It helped scholars translate Egyptian hieroglyphs using Ancient Greek. </a:t>
            </a:r>
          </a:p>
          <a:p>
            <a:endParaRPr lang="en-GB" dirty="0"/>
          </a:p>
          <a:p>
            <a:r>
              <a:rPr lang="en-GB" dirty="0"/>
              <a:t>In our world of water loss, we face a similar challenge: different KPIs speak different ‘languages.’ </a:t>
            </a:r>
          </a:p>
          <a:p>
            <a:endParaRPr lang="en-GB" dirty="0"/>
          </a:p>
          <a:p>
            <a:r>
              <a:rPr lang="en-GB" dirty="0"/>
              <a:t>But if we understand how they relate, we can translate between them and unlock deeper insights, </a:t>
            </a:r>
          </a:p>
          <a:p>
            <a:r>
              <a:rPr lang="en-GB" dirty="0"/>
              <a:t>particularly when we use those KPIs to make comparisons of performance between systems.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2</a:t>
            </a:fld>
            <a:endParaRPr lang="en-GB"/>
          </a:p>
        </p:txBody>
      </p:sp>
    </p:spTree>
    <p:extLst>
      <p:ext uri="{BB962C8B-B14F-4D97-AF65-F5344CB8AC3E}">
        <p14:creationId xmlns:p14="http://schemas.microsoft.com/office/powerpoint/2010/main" val="1760655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System 1 with CARL of 19,170 m³/day, 58,192 physical connections, 1,498 km of mains.</a:t>
            </a:r>
          </a:p>
          <a:p>
            <a:r>
              <a:rPr lang="en-GB" dirty="0"/>
              <a:t>Standard KPIs from these three inputs are shown. </a:t>
            </a:r>
          </a:p>
          <a:p>
            <a:r>
              <a:rPr lang="en-GB" dirty="0"/>
              <a:t>Let's add Average Pressure and Average length of underground service connections from the property line to the customer meter.</a:t>
            </a:r>
          </a:p>
          <a:p>
            <a:r>
              <a:rPr lang="en-GB" dirty="0"/>
              <a:t>Now are can calculate UARL in different forms and also ILI. </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11</a:t>
            </a:fld>
            <a:endParaRPr lang="en-GB"/>
          </a:p>
        </p:txBody>
      </p:sp>
    </p:spTree>
    <p:extLst>
      <p:ext uri="{BB962C8B-B14F-4D97-AF65-F5344CB8AC3E}">
        <p14:creationId xmlns:p14="http://schemas.microsoft.com/office/powerpoint/2010/main" val="273194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burst frequencies and leak flow rates both increase with pressure, a fairer comparison of leakage KPIs must take account of the different average pressures in each system. </a:t>
            </a:r>
          </a:p>
          <a:p>
            <a:endParaRPr lang="en-GB" dirty="0"/>
          </a:p>
          <a:p>
            <a:r>
              <a:rPr lang="en-GB" dirty="0"/>
              <a:t>In the above comparison, System 1 and System 2 both have the same physical characteristics  (mains length, number of connections, meter location on service pipe) If their system pressures are not taken into account, </a:t>
            </a:r>
            <a:r>
              <a:rPr lang="en-GB" b="1" dirty="0"/>
              <a:t>they appear to have equal performance (329 litres/connection/day, 12.8 m3/km/day) using traditional simple KPIs. </a:t>
            </a:r>
            <a:r>
              <a:rPr lang="en-GB" dirty="0"/>
              <a:t>However if we calculate the Unavoidable Annual Real Losses and ILIs which do take account of the different system pressures, </a:t>
            </a:r>
            <a:r>
              <a:rPr lang="en-GB" b="1" dirty="0"/>
              <a:t>we find that System 2 with ILI = 7.2 is performing significantly worse than System 1 with an ILI of 4.1. </a:t>
            </a:r>
          </a:p>
          <a:p>
            <a:r>
              <a:rPr lang="en-GB" dirty="0"/>
              <a:t>So by including the context parameter of average Pressure, you can now make meaningful performance comparisons. </a:t>
            </a:r>
          </a:p>
          <a:p>
            <a:endParaRPr lang="en-GB" dirty="0"/>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12</a:t>
            </a:fld>
            <a:endParaRPr lang="en-GB"/>
          </a:p>
        </p:txBody>
      </p:sp>
    </p:spTree>
    <p:extLst>
      <p:ext uri="{BB962C8B-B14F-4D97-AF65-F5344CB8AC3E}">
        <p14:creationId xmlns:p14="http://schemas.microsoft.com/office/powerpoint/2010/main" val="2721517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Next, we adjust the meter location. If meters in System 2 are at the property line, the underground service pipe length drops to zero. All other parameters remain the same. The change in meter location reduces UARL volume and therefore increases the ILI.</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13</a:t>
            </a:fld>
            <a:endParaRPr lang="en-GB"/>
          </a:p>
        </p:txBody>
      </p:sp>
    </p:spTree>
    <p:extLst>
      <p:ext uri="{BB962C8B-B14F-4D97-AF65-F5344CB8AC3E}">
        <p14:creationId xmlns:p14="http://schemas.microsoft.com/office/powerpoint/2010/main" val="1560119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scenario, lets assume we have over-estimated the number of physical service connections in System 1 – we have used billing connections in error.</a:t>
            </a:r>
          </a:p>
          <a:p>
            <a:r>
              <a:rPr lang="en-GB" dirty="0"/>
              <a:t>So, lets correct this by using the correct number of physical service connections and see what happens.</a:t>
            </a:r>
          </a:p>
          <a:p>
            <a:r>
              <a:rPr lang="en-GB" dirty="0"/>
              <a:t>Logically, Real losses volume in litres/conn/day rises, Real losses volume in m3/km mains remains the same.</a:t>
            </a:r>
          </a:p>
          <a:p>
            <a:r>
              <a:rPr lang="en-GB" dirty="0"/>
              <a:t>UARL volume/day reduces due to the smaller number of connections, but UARL in litres/conn/day rises. UARL in m3/km mains/day reduces also as expected</a:t>
            </a:r>
          </a:p>
          <a:p>
            <a:r>
              <a:rPr lang="en-GB" dirty="0"/>
              <a:t>Because the overall UARL volume has reduced, ILI will rise.</a:t>
            </a:r>
          </a:p>
          <a:p>
            <a:r>
              <a:rPr lang="en-GB" dirty="0"/>
              <a:t>This example shows how important it is to get good quality of input data, as it can make a real difference to the results in your KPIs.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14</a:t>
            </a:fld>
            <a:endParaRPr lang="en-GB"/>
          </a:p>
        </p:txBody>
      </p:sp>
    </p:spTree>
    <p:extLst>
      <p:ext uri="{BB962C8B-B14F-4D97-AF65-F5344CB8AC3E}">
        <p14:creationId xmlns:p14="http://schemas.microsoft.com/office/powerpoint/2010/main" val="893008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pressure data is missing, we can estimate a range. In this example, if we estimate an Average Pressure of 35-50m, then the ILI could be anywhere from 4.3-6.2., which puts that system in ILI Bands C1-C2</a:t>
            </a:r>
            <a:endParaRPr lang="en-GB"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Agrandir Wide Medium" panose="020B0604020202020204" charset="0"/>
              </a:rPr>
              <a:t>Don’t use this graph to estimate the average pressure required to achieve a specific ILI – it </a:t>
            </a:r>
            <a:r>
              <a:rPr lang="en-GB" sz="1200" b="1" u="sng" dirty="0">
                <a:solidFill>
                  <a:srgbClr val="FF0000"/>
                </a:solidFill>
                <a:latin typeface="Agrandir Wide Medium" panose="020B0604020202020204" charset="0"/>
              </a:rPr>
              <a:t>does not show </a:t>
            </a:r>
            <a:r>
              <a:rPr lang="en-GB" sz="1200" b="1" dirty="0">
                <a:solidFill>
                  <a:srgbClr val="FF0000"/>
                </a:solidFill>
                <a:latin typeface="Agrandir Wide Medium" panose="020B0604020202020204" charset="0"/>
              </a:rPr>
              <a:t>the effect of reducing or increasing pressure on CARL, </a:t>
            </a:r>
            <a:r>
              <a:rPr lang="en-GB" sz="1200" b="1" u="sng" dirty="0">
                <a:solidFill>
                  <a:srgbClr val="FF0000"/>
                </a:solidFill>
                <a:latin typeface="Agrandir Wide Medium" panose="020B0604020202020204" charset="0"/>
              </a:rPr>
              <a:t>only on UARL</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15</a:t>
            </a:fld>
            <a:endParaRPr lang="en-GB"/>
          </a:p>
        </p:txBody>
      </p:sp>
    </p:spTree>
    <p:extLst>
      <p:ext uri="{BB962C8B-B14F-4D97-AF65-F5344CB8AC3E}">
        <p14:creationId xmlns:p14="http://schemas.microsoft.com/office/powerpoint/2010/main" val="2963927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summary</a:t>
            </a:r>
          </a:p>
          <a:p>
            <a:endParaRPr lang="en-GB" dirty="0"/>
          </a:p>
          <a:p>
            <a:pPr marL="171450" indent="-171450">
              <a:buFont typeface="Arial" panose="020B0604020202020204" pitchFamily="34" charset="0"/>
              <a:buChar char="•"/>
            </a:pPr>
            <a:r>
              <a:rPr lang="en-GB" dirty="0"/>
              <a:t>Think carefully about your choice of Real Losses KPI, ensuring it is fit for purpose</a:t>
            </a:r>
          </a:p>
          <a:p>
            <a:pPr marL="628650" lvl="1" indent="-171450">
              <a:buFont typeface="Arial" panose="020B0604020202020204" pitchFamily="34" charset="0"/>
              <a:buChar char="•"/>
            </a:pPr>
            <a:r>
              <a:rPr lang="en-GB" dirty="0"/>
              <a:t>Please don’t use %s of anything, as % based KPIs are misleading</a:t>
            </a:r>
          </a:p>
          <a:p>
            <a:pPr marL="171450" lvl="0" indent="-171450">
              <a:buFont typeface="Arial" panose="020B0604020202020204" pitchFamily="34" charset="0"/>
              <a:buChar char="•"/>
            </a:pPr>
            <a:r>
              <a:rPr lang="en-GB" dirty="0"/>
              <a:t>Use other Real Losses variables to add context to your chosen KPI</a:t>
            </a:r>
          </a:p>
          <a:p>
            <a:pPr marL="171450" lvl="0" indent="-171450">
              <a:buFont typeface="Arial" panose="020B0604020202020204" pitchFamily="34" charset="0"/>
              <a:buChar char="•"/>
            </a:pPr>
            <a:r>
              <a:rPr lang="en-GB" dirty="0"/>
              <a:t>Be careful to ensure quality control of KPI inputs, particularly using the correct number of physical service connections, not administrative or billed connections</a:t>
            </a:r>
          </a:p>
          <a:p>
            <a:pPr marL="171450" lvl="0" indent="-171450">
              <a:buFont typeface="Arial" panose="020B0604020202020204" pitchFamily="34" charset="0"/>
              <a:buChar char="•"/>
            </a:pPr>
            <a:r>
              <a:rPr lang="en-GB" dirty="0"/>
              <a:t>Measuring Average Pressure is key to understanding your Real Losses, but you can still gain insights if you initially only have an estimated range</a:t>
            </a:r>
          </a:p>
          <a:p>
            <a:pPr marL="171450" lvl="0" indent="-171450">
              <a:buFont typeface="Arial" panose="020B0604020202020204" pitchFamily="34" charset="0"/>
              <a:buChar char="•"/>
            </a:pPr>
            <a:r>
              <a:rPr lang="en-GB" dirty="0"/>
              <a:t>The Rosetta Stone approach can quickly translate your KPI into others, so that meaningful comparisons can be made within a single system or between multiple systems.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16</a:t>
            </a:fld>
            <a:endParaRPr lang="en-GB"/>
          </a:p>
        </p:txBody>
      </p:sp>
    </p:spTree>
    <p:extLst>
      <p:ext uri="{BB962C8B-B14F-4D97-AF65-F5344CB8AC3E}">
        <p14:creationId xmlns:p14="http://schemas.microsoft.com/office/powerpoint/2010/main" val="3398139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17</a:t>
            </a:fld>
            <a:endParaRPr lang="en-GB"/>
          </a:p>
        </p:txBody>
      </p:sp>
    </p:spTree>
    <p:extLst>
      <p:ext uri="{BB962C8B-B14F-4D97-AF65-F5344CB8AC3E}">
        <p14:creationId xmlns:p14="http://schemas.microsoft.com/office/powerpoint/2010/main" val="137717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You’d think choosing a suitable Real Losses (physical losses) KPI would be straightforward. </a:t>
            </a:r>
          </a:p>
          <a:p>
            <a:r>
              <a:rPr lang="en-GB" dirty="0"/>
              <a:t>But as many of you know, it’s anything but. </a:t>
            </a:r>
          </a:p>
          <a:p>
            <a:r>
              <a:rPr lang="en-GB" dirty="0"/>
              <a:t>There are numerous options, and several options implemented in different ways can imply different conclusions.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3</a:t>
            </a:fld>
            <a:endParaRPr lang="en-GB"/>
          </a:p>
        </p:txBody>
      </p:sp>
    </p:spTree>
    <p:extLst>
      <p:ext uri="{BB962C8B-B14F-4D97-AF65-F5344CB8AC3E}">
        <p14:creationId xmlns:p14="http://schemas.microsoft.com/office/powerpoint/2010/main" val="101716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just a few of the KPIs in circulation. </a:t>
            </a:r>
          </a:p>
          <a:p>
            <a:endParaRPr lang="en-GB" dirty="0"/>
          </a:p>
          <a:p>
            <a:r>
              <a:rPr lang="en-GB" dirty="0"/>
              <a:t>Some of you might use the traditional KPIs such as litres per physical </a:t>
            </a:r>
            <a:r>
              <a:rPr lang="en-GB" dirty="0">
                <a:solidFill>
                  <a:srgbClr val="FF0000"/>
                </a:solidFill>
                <a:highlight>
                  <a:srgbClr val="FFFF00"/>
                </a:highlight>
              </a:rPr>
              <a:t>service</a:t>
            </a:r>
            <a:r>
              <a:rPr lang="en-GB" dirty="0"/>
              <a:t> connection per day, others might prefer m³/km mains/day, and some still use % of system input volume. You may also be using Infrastructure Leakage Index ILI, the ratio of leakage volume per year to Unavoidable Annual Real Losses UARL.</a:t>
            </a:r>
          </a:p>
          <a:p>
            <a:endParaRPr lang="en-GB" dirty="0"/>
          </a:p>
          <a:p>
            <a:r>
              <a:rPr lang="en-GB" dirty="0"/>
              <a:t>Perhaps you are using something else – litres/billed connection, or the System Correction Factor?</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4</a:t>
            </a:fld>
            <a:endParaRPr lang="en-GB"/>
          </a:p>
        </p:txBody>
      </p:sp>
    </p:spTree>
    <p:extLst>
      <p:ext uri="{BB962C8B-B14F-4D97-AF65-F5344CB8AC3E}">
        <p14:creationId xmlns:p14="http://schemas.microsoft.com/office/powerpoint/2010/main" val="68308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original 1999 equation for UARL remains valid for systems with more than 5000 physical service connections with average pressure between 45 and 60 metres, but since 2019 customised UARL calculations for smaller systems, zones and district metered areas can be made using UARL with SCF, specifically where there are less than 5000 service connections or the zone is operating at pressures outside the 45-60m range</a:t>
            </a:r>
          </a:p>
          <a:p>
            <a:r>
              <a:rPr lang="en-GB" dirty="0"/>
              <a:t>SCF identifies where to target Active Leakage Control and Pressure Management within a large Utility as well as setting more meaningful Real Losses volume targets.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5</a:t>
            </a:fld>
            <a:endParaRPr lang="en-GB"/>
          </a:p>
        </p:txBody>
      </p:sp>
    </p:spTree>
    <p:extLst>
      <p:ext uri="{BB962C8B-B14F-4D97-AF65-F5344CB8AC3E}">
        <p14:creationId xmlns:p14="http://schemas.microsoft.com/office/powerpoint/2010/main" val="331916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very useful Table, based on a 2015 European Leakage Report, shows which KPIs are fit for which objectives. </a:t>
            </a:r>
          </a:p>
          <a:p>
            <a:endParaRPr lang="en-GB" dirty="0"/>
          </a:p>
          <a:p>
            <a:r>
              <a:rPr lang="en-GB" dirty="0"/>
              <a:t>For example, if you’re setting targets for a single system, litres per connection or m³/km mains are suitable. The general best guidance is to use volume/service connection if density of connections is &gt; 20/km or volume/km mains if density of connections is &lt; 20. If all justifiable pressure management has been completed, then the ILI is also suitable</a:t>
            </a:r>
          </a:p>
          <a:p>
            <a:r>
              <a:rPr lang="en-GB" dirty="0"/>
              <a:t>But if you’re comparing technical performance across systems, or drawing general conclusions from single or multiple systems, the Infrastructure Leakage Index (ILI) is more comprehensive as it allows for the significant influences of pressure on leakage... </a:t>
            </a:r>
          </a:p>
          <a:p>
            <a:endParaRPr lang="en-GB" dirty="0"/>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6</a:t>
            </a:fld>
            <a:endParaRPr lang="en-GB"/>
          </a:p>
        </p:txBody>
      </p:sp>
    </p:spTree>
    <p:extLst>
      <p:ext uri="{BB962C8B-B14F-4D97-AF65-F5344CB8AC3E}">
        <p14:creationId xmlns:p14="http://schemas.microsoft.com/office/powerpoint/2010/main" val="333441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Leakage isn’t just about volume—it’s shaped by system-specific factors. </a:t>
            </a:r>
          </a:p>
          <a:p>
            <a:r>
              <a:rPr lang="en-GB" dirty="0"/>
              <a:t>Average pressure, Service Connection density per km of mains, Customer meter location on the service connection, mains and services pipe materials, and network topology all influence performance.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we must ask: are we comparing like with like? Think about how these context factors would affect a fair comparison between systems.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7</a:t>
            </a:fld>
            <a:endParaRPr lang="en-GB"/>
          </a:p>
        </p:txBody>
      </p:sp>
    </p:spTree>
    <p:extLst>
      <p:ext uri="{BB962C8B-B14F-4D97-AF65-F5344CB8AC3E}">
        <p14:creationId xmlns:p14="http://schemas.microsoft.com/office/powerpoint/2010/main" val="302752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utilities and regulators use different KPIs. </a:t>
            </a:r>
          </a:p>
          <a:p>
            <a:r>
              <a:rPr lang="en-GB" dirty="0"/>
              <a:t>That makes benchmarking difficult. If context variables are not taken into account, comparisons can be misleading or even meaningless.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8</a:t>
            </a:fld>
            <a:endParaRPr lang="en-GB"/>
          </a:p>
        </p:txBody>
      </p:sp>
    </p:spTree>
    <p:extLst>
      <p:ext uri="{BB962C8B-B14F-4D97-AF65-F5344CB8AC3E}">
        <p14:creationId xmlns:p14="http://schemas.microsoft.com/office/powerpoint/2010/main" val="219522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answer lies in clarity and consistency. </a:t>
            </a:r>
          </a:p>
          <a:p>
            <a:r>
              <a:rPr lang="en-GB" dirty="0"/>
              <a:t>Define your parameters, particularly the number of physical connections to the mains, rather than admin or billed connections; be aware of the meter location when making comparisons; and measure Average Pressure. </a:t>
            </a:r>
          </a:p>
          <a:p>
            <a:r>
              <a:rPr lang="en-GB" dirty="0"/>
              <a:t>Understand your data quality. </a:t>
            </a:r>
          </a:p>
          <a:p>
            <a:r>
              <a:rPr lang="en-GB" dirty="0"/>
              <a:t>Then you can use the Rosetta Stone approach to translate one KPI into others. That way, you can compare apples to oranges—even across different systems.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9</a:t>
            </a:fld>
            <a:endParaRPr lang="en-GB"/>
          </a:p>
        </p:txBody>
      </p:sp>
    </p:spTree>
    <p:extLst>
      <p:ext uri="{BB962C8B-B14F-4D97-AF65-F5344CB8AC3E}">
        <p14:creationId xmlns:p14="http://schemas.microsoft.com/office/powerpoint/2010/main" val="250203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few examples.</a:t>
            </a:r>
          </a:p>
          <a:p>
            <a:endParaRPr lang="en-US" dirty="0"/>
          </a:p>
          <a:p>
            <a:r>
              <a:rPr lang="en-US" dirty="0"/>
              <a:t>First, remember that Pressure is the most fundamental influence driver of burst frequencies, and leak flow rates on water distribution infrastructure – if there is no pressure, then there are no bursts and no leakage.</a:t>
            </a:r>
          </a:p>
          <a:p>
            <a:endParaRPr lang="en-US" dirty="0"/>
          </a:p>
          <a:p>
            <a:r>
              <a:rPr lang="en-US" dirty="0"/>
              <a:t>Lets examine the effects of pressure, meter location and number of connections on KPIs, then deal with the scenario where average pressure is not measured but estimated.</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10</a:t>
            </a:fld>
            <a:endParaRPr lang="en-GB"/>
          </a:p>
        </p:txBody>
      </p:sp>
    </p:spTree>
    <p:extLst>
      <p:ext uri="{BB962C8B-B14F-4D97-AF65-F5344CB8AC3E}">
        <p14:creationId xmlns:p14="http://schemas.microsoft.com/office/powerpoint/2010/main" val="426834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901006" y="8894897"/>
            <a:ext cx="16478252" cy="477734"/>
          </a:xfrm>
          <a:prstGeom prst="rect">
            <a:avLst/>
          </a:prstGeom>
        </p:spPr>
        <p:txBody>
          <a:bodyPr lIns="45719" tIns="45719" rIns="45719" bIns="45719"/>
          <a:lstStyle>
            <a:lvl1pPr marL="0" indent="0" defTabSz="619125">
              <a:lnSpc>
                <a:spcPct val="100000"/>
              </a:lnSpc>
              <a:spcBef>
                <a:spcPts val="0"/>
              </a:spcBef>
              <a:buSzTx/>
              <a:buNone/>
              <a:defRPr sz="2700" b="1"/>
            </a:lvl1pPr>
          </a:lstStyle>
          <a:p>
            <a:r>
              <a:t>Autore e data</a:t>
            </a:r>
          </a:p>
        </p:txBody>
      </p:sp>
      <p:sp>
        <p:nvSpPr>
          <p:cNvPr id="12" name="Titolo presentazione"/>
          <p:cNvSpPr txBox="1">
            <a:spLocks noGrp="1"/>
          </p:cNvSpPr>
          <p:nvPr>
            <p:ph type="title" hasCustomPrompt="1"/>
          </p:nvPr>
        </p:nvSpPr>
        <p:spPr>
          <a:xfrm>
            <a:off x="904872" y="1931244"/>
            <a:ext cx="16478253" cy="3486151"/>
          </a:xfrm>
          <a:prstGeom prst="rect">
            <a:avLst/>
          </a:prstGeom>
        </p:spPr>
        <p:txBody>
          <a:bodyPr anchor="b"/>
          <a:lstStyle>
            <a:lvl1pPr>
              <a:defRPr sz="8700" spc="-174"/>
            </a:lvl1pPr>
          </a:lstStyle>
          <a:p>
            <a:r>
              <a:t>Titolo presentazione</a:t>
            </a:r>
          </a:p>
        </p:txBody>
      </p:sp>
      <p:sp>
        <p:nvSpPr>
          <p:cNvPr id="13" name="Corpo livello uno…"/>
          <p:cNvSpPr txBox="1">
            <a:spLocks noGrp="1"/>
          </p:cNvSpPr>
          <p:nvPr>
            <p:ph type="body" sz="quarter" idx="1" hasCustomPrompt="1"/>
          </p:nvPr>
        </p:nvSpPr>
        <p:spPr>
          <a:xfrm>
            <a:off x="901007" y="5417393"/>
            <a:ext cx="16478251" cy="1428751"/>
          </a:xfrm>
          <a:prstGeom prst="rect">
            <a:avLst/>
          </a:prstGeom>
        </p:spPr>
        <p:txBody>
          <a:bodyPr/>
          <a:lstStyle>
            <a:lvl1pPr marL="0" indent="0" defTabSz="619125">
              <a:lnSpc>
                <a:spcPct val="100000"/>
              </a:lnSpc>
              <a:spcBef>
                <a:spcPts val="0"/>
              </a:spcBef>
              <a:buSzTx/>
              <a:buNone/>
              <a:defRPr sz="4125" b="1"/>
            </a:lvl1pPr>
            <a:lvl2pPr marL="0" indent="342900" defTabSz="619125">
              <a:lnSpc>
                <a:spcPct val="100000"/>
              </a:lnSpc>
              <a:spcBef>
                <a:spcPts val="0"/>
              </a:spcBef>
              <a:buSzTx/>
              <a:buNone/>
              <a:defRPr sz="4125" b="1"/>
            </a:lvl2pPr>
            <a:lvl3pPr marL="0" indent="685800" defTabSz="619125">
              <a:lnSpc>
                <a:spcPct val="100000"/>
              </a:lnSpc>
              <a:spcBef>
                <a:spcPts val="0"/>
              </a:spcBef>
              <a:buSzTx/>
              <a:buNone/>
              <a:defRPr sz="4125" b="1"/>
            </a:lvl3pPr>
            <a:lvl4pPr marL="0" indent="1028700" defTabSz="619125">
              <a:lnSpc>
                <a:spcPct val="100000"/>
              </a:lnSpc>
              <a:spcBef>
                <a:spcPts val="0"/>
              </a:spcBef>
              <a:buSzTx/>
              <a:buNone/>
              <a:defRPr sz="4125" b="1"/>
            </a:lvl4pPr>
            <a:lvl5pPr marL="0" indent="1371600" defTabSz="619125">
              <a:lnSpc>
                <a:spcPct val="100000"/>
              </a:lnSpc>
              <a:spcBef>
                <a:spcPts val="0"/>
              </a:spcBef>
              <a:buSzTx/>
              <a:buNone/>
              <a:defRPr sz="4125" b="1"/>
            </a:lvl5p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866603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chiarazione">
    <p:spTree>
      <p:nvGrpSpPr>
        <p:cNvPr id="1" name=""/>
        <p:cNvGrpSpPr/>
        <p:nvPr/>
      </p:nvGrpSpPr>
      <p:grpSpPr>
        <a:xfrm>
          <a:off x="0" y="0"/>
          <a:ext cx="0" cy="0"/>
          <a:chOff x="0" y="0"/>
          <a:chExt cx="0" cy="0"/>
        </a:xfrm>
      </p:grpSpPr>
      <p:sp>
        <p:nvSpPr>
          <p:cNvPr id="98" name="Corpo livello uno…"/>
          <p:cNvSpPr txBox="1">
            <a:spLocks noGrp="1"/>
          </p:cNvSpPr>
          <p:nvPr>
            <p:ph type="body" sz="half" idx="1" hasCustomPrompt="1"/>
          </p:nvPr>
        </p:nvSpPr>
        <p:spPr>
          <a:xfrm>
            <a:off x="904875" y="3690632"/>
            <a:ext cx="16478250" cy="2905736"/>
          </a:xfrm>
          <a:prstGeom prst="rect">
            <a:avLst/>
          </a:prstGeom>
        </p:spPr>
        <p:txBody>
          <a:bodyPr anchor="ctr"/>
          <a:lstStyle>
            <a:lvl1pPr marL="0" indent="0" algn="ctr">
              <a:lnSpc>
                <a:spcPct val="80000"/>
              </a:lnSpc>
              <a:spcBef>
                <a:spcPts val="0"/>
              </a:spcBef>
              <a:buSzTx/>
              <a:buNone/>
              <a:defRPr sz="8700" spc="-174">
                <a:latin typeface="Helvetica Neue Medium"/>
                <a:ea typeface="Helvetica Neue Medium"/>
                <a:cs typeface="Helvetica Neue Medium"/>
                <a:sym typeface="Helvetica Neue Medium"/>
              </a:defRPr>
            </a:lvl1pPr>
            <a:lvl2pPr marL="0" indent="342900" algn="ctr">
              <a:lnSpc>
                <a:spcPct val="80000"/>
              </a:lnSpc>
              <a:spcBef>
                <a:spcPts val="0"/>
              </a:spcBef>
              <a:buSzTx/>
              <a:buNone/>
              <a:defRPr sz="8700" spc="-174">
                <a:latin typeface="Helvetica Neue Medium"/>
                <a:ea typeface="Helvetica Neue Medium"/>
                <a:cs typeface="Helvetica Neue Medium"/>
                <a:sym typeface="Helvetica Neue Medium"/>
              </a:defRPr>
            </a:lvl2pPr>
            <a:lvl3pPr marL="0" indent="685800" algn="ctr">
              <a:lnSpc>
                <a:spcPct val="80000"/>
              </a:lnSpc>
              <a:spcBef>
                <a:spcPts val="0"/>
              </a:spcBef>
              <a:buSzTx/>
              <a:buNone/>
              <a:defRPr sz="8700" spc="-174">
                <a:latin typeface="Helvetica Neue Medium"/>
                <a:ea typeface="Helvetica Neue Medium"/>
                <a:cs typeface="Helvetica Neue Medium"/>
                <a:sym typeface="Helvetica Neue Medium"/>
              </a:defRPr>
            </a:lvl3pPr>
            <a:lvl4pPr marL="0" indent="1028700" algn="ctr">
              <a:lnSpc>
                <a:spcPct val="80000"/>
              </a:lnSpc>
              <a:spcBef>
                <a:spcPts val="0"/>
              </a:spcBef>
              <a:buSzTx/>
              <a:buNone/>
              <a:defRPr sz="8700" spc="-174">
                <a:latin typeface="Helvetica Neue Medium"/>
                <a:ea typeface="Helvetica Neue Medium"/>
                <a:cs typeface="Helvetica Neue Medium"/>
                <a:sym typeface="Helvetica Neue Medium"/>
              </a:defRPr>
            </a:lvl4pPr>
            <a:lvl5pPr marL="0" indent="1371600" algn="ctr">
              <a:lnSpc>
                <a:spcPct val="80000"/>
              </a:lnSpc>
              <a:spcBef>
                <a:spcPts val="0"/>
              </a:spcBef>
              <a:buSzTx/>
              <a:buNone/>
              <a:defRPr sz="8700" spc="-174">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99"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776238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nformazione importante">
    <p:spTree>
      <p:nvGrpSpPr>
        <p:cNvPr id="1" name=""/>
        <p:cNvGrpSpPr/>
        <p:nvPr/>
      </p:nvGrpSpPr>
      <p:grpSpPr>
        <a:xfrm>
          <a:off x="0" y="0"/>
          <a:ext cx="0" cy="0"/>
          <a:chOff x="0" y="0"/>
          <a:chExt cx="0" cy="0"/>
        </a:xfrm>
      </p:grpSpPr>
      <p:sp>
        <p:nvSpPr>
          <p:cNvPr id="106" name="Corpo livello uno…"/>
          <p:cNvSpPr txBox="1">
            <a:spLocks noGrp="1"/>
          </p:cNvSpPr>
          <p:nvPr>
            <p:ph type="body" idx="1" hasCustomPrompt="1"/>
          </p:nvPr>
        </p:nvSpPr>
        <p:spPr>
          <a:xfrm>
            <a:off x="904875" y="806945"/>
            <a:ext cx="16478250" cy="5431188"/>
          </a:xfrm>
          <a:prstGeom prst="rect">
            <a:avLst/>
          </a:prstGeom>
        </p:spPr>
        <p:txBody>
          <a:bodyPr anchor="b"/>
          <a:lstStyle>
            <a:lvl1pPr marL="0" indent="0" algn="ctr">
              <a:lnSpc>
                <a:spcPct val="80000"/>
              </a:lnSpc>
              <a:spcBef>
                <a:spcPts val="0"/>
              </a:spcBef>
              <a:buSzTx/>
              <a:buNone/>
              <a:defRPr sz="18750" b="1" spc="-188"/>
            </a:lvl1pPr>
            <a:lvl2pPr marL="0" indent="342900" algn="ctr">
              <a:lnSpc>
                <a:spcPct val="80000"/>
              </a:lnSpc>
              <a:spcBef>
                <a:spcPts val="0"/>
              </a:spcBef>
              <a:buSzTx/>
              <a:buNone/>
              <a:defRPr sz="18750" b="1" spc="-188"/>
            </a:lvl2pPr>
            <a:lvl3pPr marL="0" indent="685800" algn="ctr">
              <a:lnSpc>
                <a:spcPct val="80000"/>
              </a:lnSpc>
              <a:spcBef>
                <a:spcPts val="0"/>
              </a:spcBef>
              <a:buSzTx/>
              <a:buNone/>
              <a:defRPr sz="18750" b="1" spc="-188"/>
            </a:lvl3pPr>
            <a:lvl4pPr marL="0" indent="1028700" algn="ctr">
              <a:lnSpc>
                <a:spcPct val="80000"/>
              </a:lnSpc>
              <a:spcBef>
                <a:spcPts val="0"/>
              </a:spcBef>
              <a:buSzTx/>
              <a:buNone/>
              <a:defRPr sz="18750" b="1" spc="-188"/>
            </a:lvl4pPr>
            <a:lvl5pPr marL="0" indent="1371600" algn="ctr">
              <a:lnSpc>
                <a:spcPct val="80000"/>
              </a:lnSpc>
              <a:spcBef>
                <a:spcPts val="0"/>
              </a:spcBef>
              <a:buSzTx/>
              <a:buNone/>
              <a:defRPr sz="18750" b="1" spc="-188"/>
            </a:lvl5pPr>
          </a:lstStyle>
          <a:p>
            <a:r>
              <a:t>100%</a:t>
            </a:r>
          </a:p>
          <a:p>
            <a:pPr lvl="1"/>
            <a:endParaRPr/>
          </a:p>
          <a:p>
            <a:pPr lvl="2"/>
            <a:endParaRPr/>
          </a:p>
          <a:p>
            <a:pPr lvl="3"/>
            <a:endParaRPr/>
          </a:p>
          <a:p>
            <a:pPr lvl="4"/>
            <a:endParaRPr/>
          </a:p>
        </p:txBody>
      </p:sp>
      <p:sp>
        <p:nvSpPr>
          <p:cNvPr id="107" name="Dettagli informazione"/>
          <p:cNvSpPr txBox="1">
            <a:spLocks noGrp="1"/>
          </p:cNvSpPr>
          <p:nvPr>
            <p:ph type="body" sz="quarter" idx="21" hasCustomPrompt="1"/>
          </p:nvPr>
        </p:nvSpPr>
        <p:spPr>
          <a:xfrm>
            <a:off x="904875" y="6196635"/>
            <a:ext cx="16478250" cy="701085"/>
          </a:xfrm>
          <a:prstGeom prst="rect">
            <a:avLst/>
          </a:prstGeom>
        </p:spPr>
        <p:txBody>
          <a:bodyPr lIns="45719" tIns="45719" rIns="45719" bIns="45719"/>
          <a:lstStyle>
            <a:lvl1pPr marL="0" indent="0" algn="ctr" defTabSz="619125">
              <a:lnSpc>
                <a:spcPct val="100000"/>
              </a:lnSpc>
              <a:spcBef>
                <a:spcPts val="0"/>
              </a:spcBef>
              <a:buSzTx/>
              <a:buNone/>
              <a:defRPr sz="4125" b="1"/>
            </a:lvl1pPr>
          </a:lstStyle>
          <a:p>
            <a:r>
              <a:t>Dettagli informazione</a:t>
            </a:r>
          </a:p>
        </p:txBody>
      </p:sp>
      <p:sp>
        <p:nvSpPr>
          <p:cNvPr id="10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023139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15" name="Attribuzione"/>
          <p:cNvSpPr txBox="1">
            <a:spLocks noGrp="1"/>
          </p:cNvSpPr>
          <p:nvPr>
            <p:ph type="body" sz="quarter" idx="21" hasCustomPrompt="1"/>
          </p:nvPr>
        </p:nvSpPr>
        <p:spPr>
          <a:xfrm>
            <a:off x="1822519" y="8006590"/>
            <a:ext cx="15150039" cy="477734"/>
          </a:xfrm>
          <a:prstGeom prst="rect">
            <a:avLst/>
          </a:prstGeom>
        </p:spPr>
        <p:txBody>
          <a:bodyPr lIns="45719" tIns="45719" rIns="45719" bIns="45719"/>
          <a:lstStyle>
            <a:lvl1pPr marL="0" indent="0" defTabSz="619125">
              <a:lnSpc>
                <a:spcPct val="100000"/>
              </a:lnSpc>
              <a:spcBef>
                <a:spcPts val="0"/>
              </a:spcBef>
              <a:buSzTx/>
              <a:buNone/>
              <a:defRPr sz="2700" b="1"/>
            </a:lvl1pPr>
          </a:lstStyle>
          <a:p>
            <a:r>
              <a:t>Attribuzione</a:t>
            </a:r>
          </a:p>
        </p:txBody>
      </p:sp>
      <p:sp>
        <p:nvSpPr>
          <p:cNvPr id="116" name="Corpo livello uno…"/>
          <p:cNvSpPr txBox="1">
            <a:spLocks noGrp="1"/>
          </p:cNvSpPr>
          <p:nvPr>
            <p:ph type="body" sz="half" idx="1" hasCustomPrompt="1"/>
          </p:nvPr>
        </p:nvSpPr>
        <p:spPr>
          <a:xfrm>
            <a:off x="1315442" y="3704895"/>
            <a:ext cx="15657116" cy="2877210"/>
          </a:xfrm>
          <a:prstGeom prst="rect">
            <a:avLst/>
          </a:prstGeom>
        </p:spPr>
        <p:txBody>
          <a:bodyPr/>
          <a:lstStyle>
            <a:lvl1pPr marL="479192" indent="-352425">
              <a:spcBef>
                <a:spcPts val="0"/>
              </a:spcBef>
              <a:buSzTx/>
              <a:buNone/>
              <a:defRPr sz="6375" spc="-127">
                <a:latin typeface="Helvetica Neue Medium"/>
                <a:ea typeface="Helvetica Neue Medium"/>
                <a:cs typeface="Helvetica Neue Medium"/>
                <a:sym typeface="Helvetica Neue Medium"/>
              </a:defRPr>
            </a:lvl1pPr>
            <a:lvl2pPr marL="479192" indent="-9525">
              <a:spcBef>
                <a:spcPts val="0"/>
              </a:spcBef>
              <a:buSzTx/>
              <a:buNone/>
              <a:defRPr sz="6375" spc="-127">
                <a:latin typeface="Helvetica Neue Medium"/>
                <a:ea typeface="Helvetica Neue Medium"/>
                <a:cs typeface="Helvetica Neue Medium"/>
                <a:sym typeface="Helvetica Neue Medium"/>
              </a:defRPr>
            </a:lvl2pPr>
            <a:lvl3pPr marL="479192" indent="333375">
              <a:spcBef>
                <a:spcPts val="0"/>
              </a:spcBef>
              <a:buSzTx/>
              <a:buNone/>
              <a:defRPr sz="6375" spc="-127">
                <a:latin typeface="Helvetica Neue Medium"/>
                <a:ea typeface="Helvetica Neue Medium"/>
                <a:cs typeface="Helvetica Neue Medium"/>
                <a:sym typeface="Helvetica Neue Medium"/>
              </a:defRPr>
            </a:lvl3pPr>
            <a:lvl4pPr marL="479192" indent="676275">
              <a:spcBef>
                <a:spcPts val="0"/>
              </a:spcBef>
              <a:buSzTx/>
              <a:buNone/>
              <a:defRPr sz="6375" spc="-127">
                <a:latin typeface="Helvetica Neue Medium"/>
                <a:ea typeface="Helvetica Neue Medium"/>
                <a:cs typeface="Helvetica Neue Medium"/>
                <a:sym typeface="Helvetica Neue Medium"/>
              </a:defRPr>
            </a:lvl4pPr>
            <a:lvl5pPr marL="479192" indent="1019175">
              <a:spcBef>
                <a:spcPts val="0"/>
              </a:spcBef>
              <a:buSzTx/>
              <a:buNone/>
              <a:defRPr sz="6375" spc="-127">
                <a:latin typeface="Helvetica Neue Medium"/>
                <a:ea typeface="Helvetica Neue Medium"/>
                <a:cs typeface="Helvetica Neue Medium"/>
                <a:sym typeface="Helvetica Neue Medium"/>
              </a:defRPr>
            </a:lvl5pPr>
          </a:lstStyle>
          <a:p>
            <a:r>
              <a:t>“Citazione degna di nota”</a:t>
            </a:r>
          </a:p>
          <a:p>
            <a:pPr lvl="1"/>
            <a:endParaRPr/>
          </a:p>
          <a:p>
            <a:pPr lvl="2"/>
            <a:endParaRPr/>
          </a:p>
          <a:p>
            <a:pPr lvl="3"/>
            <a:endParaRPr/>
          </a:p>
          <a:p>
            <a:pPr lvl="4"/>
            <a:endParaRPr/>
          </a:p>
        </p:txBody>
      </p:sp>
      <p:sp>
        <p:nvSpPr>
          <p:cNvPr id="11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117377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124" name="Ciotola di insalata con riso saltato, uova sode e bacchette"/>
          <p:cNvSpPr>
            <a:spLocks noGrp="1"/>
          </p:cNvSpPr>
          <p:nvPr>
            <p:ph type="pic" sz="quarter" idx="21"/>
          </p:nvPr>
        </p:nvSpPr>
        <p:spPr>
          <a:xfrm>
            <a:off x="11820526" y="762000"/>
            <a:ext cx="5579324" cy="4462259"/>
          </a:xfrm>
          <a:prstGeom prst="rect">
            <a:avLst/>
          </a:prstGeom>
        </p:spPr>
        <p:txBody>
          <a:bodyPr lIns="91439" tIns="45719" rIns="91439" bIns="45719">
            <a:noAutofit/>
          </a:bodyPr>
          <a:lstStyle/>
          <a:p>
            <a:endParaRPr/>
          </a:p>
        </p:txBody>
      </p:sp>
      <p:sp>
        <p:nvSpPr>
          <p:cNvPr id="125" name="Ciotola con frittelle al salmone, insalata e hummus "/>
          <p:cNvSpPr>
            <a:spLocks noGrp="1"/>
          </p:cNvSpPr>
          <p:nvPr>
            <p:ph type="pic" sz="half" idx="22"/>
          </p:nvPr>
        </p:nvSpPr>
        <p:spPr>
          <a:xfrm>
            <a:off x="10125075" y="2983707"/>
            <a:ext cx="7829550" cy="9112636"/>
          </a:xfrm>
          <a:prstGeom prst="rect">
            <a:avLst/>
          </a:prstGeom>
        </p:spPr>
        <p:txBody>
          <a:bodyPr lIns="91439" tIns="45719" rIns="91439" bIns="45719">
            <a:noAutofit/>
          </a:bodyPr>
          <a:lstStyle/>
          <a:p>
            <a:endParaRPr/>
          </a:p>
        </p:txBody>
      </p:sp>
      <p:sp>
        <p:nvSpPr>
          <p:cNvPr id="126" name="Pappardelle con burro al prezzemolo, nocciole tostate e scaglie di parmigiano"/>
          <p:cNvSpPr>
            <a:spLocks noGrp="1"/>
          </p:cNvSpPr>
          <p:nvPr>
            <p:ph type="pic" idx="23"/>
          </p:nvPr>
        </p:nvSpPr>
        <p:spPr>
          <a:xfrm>
            <a:off x="-104775" y="371475"/>
            <a:ext cx="12458700" cy="9344025"/>
          </a:xfrm>
          <a:prstGeom prst="rect">
            <a:avLst/>
          </a:prstGeom>
        </p:spPr>
        <p:txBody>
          <a:bodyPr lIns="91439" tIns="45719" rIns="91439" bIns="45719">
            <a:noAutofit/>
          </a:bodyPr>
          <a:lstStyle/>
          <a:p>
            <a:endParaRPr/>
          </a:p>
        </p:txBody>
      </p:sp>
      <p:sp>
        <p:nvSpPr>
          <p:cNvPr id="12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425143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ciotola di insalata con riso saltato, uova sode e bacchette"/>
          <p:cNvSpPr>
            <a:spLocks noGrp="1"/>
          </p:cNvSpPr>
          <p:nvPr>
            <p:ph type="pic" idx="21"/>
          </p:nvPr>
        </p:nvSpPr>
        <p:spPr>
          <a:xfrm>
            <a:off x="-1000125" y="-4143375"/>
            <a:ext cx="20288250" cy="16230600"/>
          </a:xfrm>
          <a:prstGeom prst="rect">
            <a:avLst/>
          </a:prstGeom>
        </p:spPr>
        <p:txBody>
          <a:bodyPr lIns="91439" tIns="45719" rIns="91439" bIns="45719">
            <a:noAutofit/>
          </a:bodyPr>
          <a:lstStyle/>
          <a:p>
            <a:endParaRPr/>
          </a:p>
        </p:txBody>
      </p:sp>
      <p:sp>
        <p:nvSpPr>
          <p:cNvPr id="135"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3678873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142"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43996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foto">
    <p:spTree>
      <p:nvGrpSpPr>
        <p:cNvPr id="1" name=""/>
        <p:cNvGrpSpPr/>
        <p:nvPr/>
      </p:nvGrpSpPr>
      <p:grpSpPr>
        <a:xfrm>
          <a:off x="0" y="0"/>
          <a:ext cx="0" cy="0"/>
          <a:chOff x="0" y="0"/>
          <a:chExt cx="0" cy="0"/>
        </a:xfrm>
      </p:grpSpPr>
      <p:sp>
        <p:nvSpPr>
          <p:cNvPr id="21" name="Avocado e lime"/>
          <p:cNvSpPr>
            <a:spLocks noGrp="1"/>
          </p:cNvSpPr>
          <p:nvPr>
            <p:ph type="pic" idx="21"/>
          </p:nvPr>
        </p:nvSpPr>
        <p:spPr>
          <a:xfrm>
            <a:off x="-866775" y="-971550"/>
            <a:ext cx="20059650" cy="12014200"/>
          </a:xfrm>
          <a:prstGeom prst="rect">
            <a:avLst/>
          </a:prstGeom>
        </p:spPr>
        <p:txBody>
          <a:bodyPr lIns="91439" tIns="45719" rIns="91439" bIns="45719">
            <a:noAutofit/>
          </a:bodyPr>
          <a:lstStyle/>
          <a:p>
            <a:endParaRPr/>
          </a:p>
        </p:txBody>
      </p:sp>
      <p:sp>
        <p:nvSpPr>
          <p:cNvPr id="22" name="Titolo presentazione"/>
          <p:cNvSpPr txBox="1">
            <a:spLocks noGrp="1"/>
          </p:cNvSpPr>
          <p:nvPr>
            <p:ph type="title" hasCustomPrompt="1"/>
          </p:nvPr>
        </p:nvSpPr>
        <p:spPr>
          <a:xfrm>
            <a:off x="904875" y="5343525"/>
            <a:ext cx="16478250" cy="3486150"/>
          </a:xfrm>
          <a:prstGeom prst="rect">
            <a:avLst/>
          </a:prstGeom>
        </p:spPr>
        <p:txBody>
          <a:bodyPr anchor="b"/>
          <a:lstStyle>
            <a:lvl1pPr>
              <a:defRPr sz="8700" spc="-174"/>
            </a:lvl1pPr>
          </a:lstStyle>
          <a:p>
            <a:r>
              <a:t>Titolo presentazione</a:t>
            </a:r>
          </a:p>
        </p:txBody>
      </p:sp>
      <p:sp>
        <p:nvSpPr>
          <p:cNvPr id="23" name="Autore e data"/>
          <p:cNvSpPr txBox="1">
            <a:spLocks noGrp="1"/>
          </p:cNvSpPr>
          <p:nvPr>
            <p:ph type="body" sz="quarter" idx="22" hasCustomPrompt="1"/>
          </p:nvPr>
        </p:nvSpPr>
        <p:spPr>
          <a:xfrm>
            <a:off x="905768" y="829603"/>
            <a:ext cx="16476466" cy="477734"/>
          </a:xfrm>
          <a:prstGeom prst="rect">
            <a:avLst/>
          </a:prstGeom>
        </p:spPr>
        <p:txBody>
          <a:bodyPr lIns="45719" tIns="45719" rIns="45719" bIns="45719"/>
          <a:lstStyle>
            <a:lvl1pPr marL="0" indent="0" defTabSz="619125">
              <a:lnSpc>
                <a:spcPct val="100000"/>
              </a:lnSpc>
              <a:spcBef>
                <a:spcPts val="0"/>
              </a:spcBef>
              <a:buSzTx/>
              <a:buNone/>
              <a:defRPr sz="2700" b="1"/>
            </a:lvl1pPr>
          </a:lstStyle>
          <a:p>
            <a:r>
              <a:t>Autore e data</a:t>
            </a:r>
          </a:p>
        </p:txBody>
      </p:sp>
      <p:sp>
        <p:nvSpPr>
          <p:cNvPr id="24" name="Corpo livello uno…"/>
          <p:cNvSpPr txBox="1">
            <a:spLocks noGrp="1"/>
          </p:cNvSpPr>
          <p:nvPr>
            <p:ph type="body" sz="quarter" idx="1" hasCustomPrompt="1"/>
          </p:nvPr>
        </p:nvSpPr>
        <p:spPr>
          <a:xfrm>
            <a:off x="904875" y="8707433"/>
            <a:ext cx="16478250" cy="837714"/>
          </a:xfrm>
          <a:prstGeom prst="rect">
            <a:avLst/>
          </a:prstGeom>
        </p:spPr>
        <p:txBody>
          <a:bodyPr/>
          <a:lstStyle>
            <a:lvl1pPr marL="0" indent="0" defTabSz="619125">
              <a:lnSpc>
                <a:spcPct val="100000"/>
              </a:lnSpc>
              <a:spcBef>
                <a:spcPts val="0"/>
              </a:spcBef>
              <a:buSzTx/>
              <a:buNone/>
              <a:defRPr sz="4125" b="1"/>
            </a:lvl1pPr>
            <a:lvl2pPr marL="0" indent="342900" defTabSz="619125">
              <a:lnSpc>
                <a:spcPct val="100000"/>
              </a:lnSpc>
              <a:spcBef>
                <a:spcPts val="0"/>
              </a:spcBef>
              <a:buSzTx/>
              <a:buNone/>
              <a:defRPr sz="4125" b="1"/>
            </a:lvl2pPr>
            <a:lvl3pPr marL="0" indent="685800" defTabSz="619125">
              <a:lnSpc>
                <a:spcPct val="100000"/>
              </a:lnSpc>
              <a:spcBef>
                <a:spcPts val="0"/>
              </a:spcBef>
              <a:buSzTx/>
              <a:buNone/>
              <a:defRPr sz="4125" b="1"/>
            </a:lvl3pPr>
            <a:lvl4pPr marL="0" indent="1028700" defTabSz="619125">
              <a:lnSpc>
                <a:spcPct val="100000"/>
              </a:lnSpc>
              <a:spcBef>
                <a:spcPts val="0"/>
              </a:spcBef>
              <a:buSzTx/>
              <a:buNone/>
              <a:defRPr sz="4125" b="1"/>
            </a:lvl4pPr>
            <a:lvl5pPr marL="0" indent="1371600" defTabSz="619125">
              <a:lnSpc>
                <a:spcPct val="100000"/>
              </a:lnSpc>
              <a:spcBef>
                <a:spcPts val="0"/>
              </a:spcBef>
              <a:buSzTx/>
              <a:buNone/>
              <a:defRPr sz="4125" b="1"/>
            </a:lvl5pPr>
          </a:lstStyle>
          <a:p>
            <a:r>
              <a:t>Sottotitolo presentazione</a:t>
            </a:r>
          </a:p>
          <a:p>
            <a:pPr lvl="1"/>
            <a:endParaRPr/>
          </a:p>
          <a:p>
            <a:pPr lvl="2"/>
            <a:endParaRPr/>
          </a:p>
          <a:p>
            <a:pPr lvl="3"/>
            <a:endParaRPr/>
          </a:p>
          <a:p>
            <a:pPr lvl="4"/>
            <a:endParaRP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28348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foto 2">
    <p:spTree>
      <p:nvGrpSpPr>
        <p:cNvPr id="1" name=""/>
        <p:cNvGrpSpPr/>
        <p:nvPr/>
      </p:nvGrpSpPr>
      <p:grpSpPr>
        <a:xfrm>
          <a:off x="0" y="0"/>
          <a:ext cx="0" cy="0"/>
          <a:chOff x="0" y="0"/>
          <a:chExt cx="0" cy="0"/>
        </a:xfrm>
      </p:grpSpPr>
      <p:sp>
        <p:nvSpPr>
          <p:cNvPr id="32" name="Ciotola con frittelle al salmone, insalata e hummus"/>
          <p:cNvSpPr>
            <a:spLocks noGrp="1"/>
          </p:cNvSpPr>
          <p:nvPr>
            <p:ph type="pic" idx="21"/>
          </p:nvPr>
        </p:nvSpPr>
        <p:spPr>
          <a:xfrm>
            <a:off x="8229600" y="-152400"/>
            <a:ext cx="9108628" cy="10601325"/>
          </a:xfrm>
          <a:prstGeom prst="rect">
            <a:avLst/>
          </a:prstGeom>
        </p:spPr>
        <p:txBody>
          <a:bodyPr lIns="91439" tIns="45719" rIns="91439" bIns="45719">
            <a:noAutofit/>
          </a:bodyPr>
          <a:lstStyle/>
          <a:p>
            <a:endParaRPr/>
          </a:p>
        </p:txBody>
      </p:sp>
      <p:sp>
        <p:nvSpPr>
          <p:cNvPr id="33" name="Titolo"/>
          <p:cNvSpPr txBox="1">
            <a:spLocks noGrp="1"/>
          </p:cNvSpPr>
          <p:nvPr>
            <p:ph type="title" hasCustomPrompt="1"/>
          </p:nvPr>
        </p:nvSpPr>
        <p:spPr>
          <a:xfrm>
            <a:off x="904875" y="952500"/>
            <a:ext cx="7334250" cy="4411705"/>
          </a:xfrm>
          <a:prstGeom prst="rect">
            <a:avLst/>
          </a:prstGeom>
        </p:spPr>
        <p:txBody>
          <a:bodyPr anchor="b"/>
          <a:lstStyle/>
          <a:p>
            <a:r>
              <a:t>Titolo</a:t>
            </a:r>
          </a:p>
        </p:txBody>
      </p:sp>
      <p:sp>
        <p:nvSpPr>
          <p:cNvPr id="34" name="Corpo livello uno…"/>
          <p:cNvSpPr txBox="1">
            <a:spLocks noGrp="1"/>
          </p:cNvSpPr>
          <p:nvPr>
            <p:ph type="body" sz="quarter" idx="1" hasCustomPrompt="1"/>
          </p:nvPr>
        </p:nvSpPr>
        <p:spPr>
          <a:xfrm>
            <a:off x="904875" y="5295432"/>
            <a:ext cx="7334250" cy="4039068"/>
          </a:xfrm>
          <a:prstGeom prst="rect">
            <a:avLst/>
          </a:prstGeom>
        </p:spPr>
        <p:txBody>
          <a:bodyPr/>
          <a:lstStyle>
            <a:lvl1pPr marL="0" indent="0" defTabSz="619125">
              <a:lnSpc>
                <a:spcPct val="100000"/>
              </a:lnSpc>
              <a:spcBef>
                <a:spcPts val="0"/>
              </a:spcBef>
              <a:buSzTx/>
              <a:buNone/>
              <a:defRPr sz="4125" b="1"/>
            </a:lvl1pPr>
            <a:lvl2pPr marL="0" indent="342900" defTabSz="619125">
              <a:lnSpc>
                <a:spcPct val="100000"/>
              </a:lnSpc>
              <a:spcBef>
                <a:spcPts val="0"/>
              </a:spcBef>
              <a:buSzTx/>
              <a:buNone/>
              <a:defRPr sz="4125" b="1"/>
            </a:lvl2pPr>
            <a:lvl3pPr marL="0" indent="685800" defTabSz="619125">
              <a:lnSpc>
                <a:spcPct val="100000"/>
              </a:lnSpc>
              <a:spcBef>
                <a:spcPts val="0"/>
              </a:spcBef>
              <a:buSzTx/>
              <a:buNone/>
              <a:defRPr sz="4125" b="1"/>
            </a:lvl3pPr>
            <a:lvl4pPr marL="0" indent="1028700" defTabSz="619125">
              <a:lnSpc>
                <a:spcPct val="100000"/>
              </a:lnSpc>
              <a:spcBef>
                <a:spcPts val="0"/>
              </a:spcBef>
              <a:buSzTx/>
              <a:buNone/>
              <a:defRPr sz="4125" b="1"/>
            </a:lvl4pPr>
            <a:lvl5pPr marL="0" indent="1371600" defTabSz="619125">
              <a:lnSpc>
                <a:spcPct val="100000"/>
              </a:lnSpc>
              <a:spcBef>
                <a:spcPts val="0"/>
              </a:spcBef>
              <a:buSzTx/>
              <a:buNone/>
              <a:defRPr sz="4125" b="1"/>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xfrm>
            <a:off x="9001125" y="9784534"/>
            <a:ext cx="314189" cy="3103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546947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42" name="Titolo"/>
          <p:cNvSpPr txBox="1">
            <a:spLocks noGrp="1"/>
          </p:cNvSpPr>
          <p:nvPr>
            <p:ph type="title" hasCustomPrompt="1"/>
          </p:nvPr>
        </p:nvSpPr>
        <p:spPr>
          <a:prstGeom prst="rect">
            <a:avLst/>
          </a:prstGeom>
        </p:spPr>
        <p:txBody>
          <a:bodyPr/>
          <a:lstStyle/>
          <a:p>
            <a:r>
              <a:t>Titolo</a:t>
            </a:r>
          </a:p>
        </p:txBody>
      </p:sp>
      <p:sp>
        <p:nvSpPr>
          <p:cNvPr id="43" name="Sottotitolo diapositiva"/>
          <p:cNvSpPr txBox="1">
            <a:spLocks noGrp="1"/>
          </p:cNvSpPr>
          <p:nvPr>
            <p:ph type="body" sz="quarter" idx="21" hasCustomPrompt="1"/>
          </p:nvPr>
        </p:nvSpPr>
        <p:spPr>
          <a:xfrm>
            <a:off x="904875" y="1779722"/>
            <a:ext cx="16478250" cy="701085"/>
          </a:xfrm>
          <a:prstGeom prst="rect">
            <a:avLst/>
          </a:prstGeom>
        </p:spPr>
        <p:txBody>
          <a:bodyPr lIns="45719" tIns="45719" rIns="45719" bIns="45719"/>
          <a:lstStyle>
            <a:lvl1pPr marL="0" indent="0" defTabSz="619125">
              <a:lnSpc>
                <a:spcPct val="100000"/>
              </a:lnSpc>
              <a:spcBef>
                <a:spcPts val="0"/>
              </a:spcBef>
              <a:buSzTx/>
              <a:buNone/>
              <a:defRPr sz="4125" b="1"/>
            </a:lvl1pPr>
          </a:lstStyle>
          <a:p>
            <a:r>
              <a:t>Sottotitolo diapositiva</a:t>
            </a:r>
          </a:p>
        </p:txBody>
      </p:sp>
      <p:sp>
        <p:nvSpPr>
          <p:cNvPr id="44" name="Corpo livello uno…"/>
          <p:cNvSpPr txBox="1">
            <a:spLocks noGrp="1"/>
          </p:cNvSpPr>
          <p:nvPr>
            <p:ph type="body" idx="1" hasCustomPrompt="1"/>
          </p:nvPr>
        </p:nvSpPr>
        <p:spPr>
          <a:prstGeom prst="rect">
            <a:avLst/>
          </a:prstGeom>
        </p:spPr>
        <p:txBody>
          <a:bodyPr/>
          <a:lstStyle/>
          <a:p>
            <a:r>
              <a:t>Testo elenco puntato diapositiva</a:t>
            </a:r>
          </a:p>
          <a:p>
            <a:pPr lvl="1"/>
            <a:endParaRPr/>
          </a:p>
          <a:p>
            <a:pPr lvl="2"/>
            <a:endParaRPr/>
          </a:p>
          <a:p>
            <a:pPr lvl="3"/>
            <a:endParaRPr/>
          </a:p>
          <a:p>
            <a:pPr lvl="4"/>
            <a:endParaRPr/>
          </a:p>
        </p:txBody>
      </p:sp>
      <p:sp>
        <p:nvSpPr>
          <p:cNvPr id="4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583271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prstGeom prst="rect">
            <a:avLst/>
          </a:prstGeom>
        </p:spPr>
        <p:txBody>
          <a:bodyPr numCol="2" spcCol="1098550"/>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1576023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0" name="Sottotitolo diapositiva"/>
          <p:cNvSpPr txBox="1">
            <a:spLocks noGrp="1"/>
          </p:cNvSpPr>
          <p:nvPr>
            <p:ph type="body" sz="quarter" idx="21" hasCustomPrompt="1"/>
          </p:nvPr>
        </p:nvSpPr>
        <p:spPr>
          <a:xfrm>
            <a:off x="904875" y="1779722"/>
            <a:ext cx="7334250" cy="701085"/>
          </a:xfrm>
          <a:prstGeom prst="rect">
            <a:avLst/>
          </a:prstGeom>
        </p:spPr>
        <p:txBody>
          <a:bodyPr lIns="45719" tIns="45719" rIns="45719" bIns="45719"/>
          <a:lstStyle>
            <a:lvl1pPr marL="0" indent="0" defTabSz="619125">
              <a:lnSpc>
                <a:spcPct val="100000"/>
              </a:lnSpc>
              <a:spcBef>
                <a:spcPts val="0"/>
              </a:spcBef>
              <a:buSzTx/>
              <a:buNone/>
              <a:defRPr sz="4125" b="1"/>
            </a:lvl1pPr>
          </a:lstStyle>
          <a:p>
            <a:r>
              <a:t>Sottotitolo diapositiva</a:t>
            </a:r>
          </a:p>
        </p:txBody>
      </p:sp>
      <p:sp>
        <p:nvSpPr>
          <p:cNvPr id="61" name="Corpo livello uno…"/>
          <p:cNvSpPr txBox="1">
            <a:spLocks noGrp="1"/>
          </p:cNvSpPr>
          <p:nvPr>
            <p:ph type="body" sz="half" idx="1" hasCustomPrompt="1"/>
          </p:nvPr>
        </p:nvSpPr>
        <p:spPr>
          <a:xfrm>
            <a:off x="904875" y="3186378"/>
            <a:ext cx="7334250" cy="6192473"/>
          </a:xfrm>
          <a:prstGeom prst="rect">
            <a:avLst/>
          </a:prstGeom>
        </p:spPr>
        <p:txBody>
          <a:bodyPr/>
          <a:lstStyle/>
          <a:p>
            <a:r>
              <a:t>Testo elenco puntato diapositiva</a:t>
            </a:r>
          </a:p>
          <a:p>
            <a:pPr lvl="1"/>
            <a:endParaRPr/>
          </a:p>
          <a:p>
            <a:pPr lvl="2"/>
            <a:endParaRPr/>
          </a:p>
          <a:p>
            <a:pPr lvl="3"/>
            <a:endParaRPr/>
          </a:p>
          <a:p>
            <a:pPr lvl="4"/>
            <a:endParaRPr/>
          </a:p>
        </p:txBody>
      </p:sp>
      <p:sp>
        <p:nvSpPr>
          <p:cNvPr id="62" name="Pappardelle con burro al prezzemolo, nocciole tostate e scaglie di parmigiano"/>
          <p:cNvSpPr>
            <a:spLocks noGrp="1"/>
          </p:cNvSpPr>
          <p:nvPr>
            <p:ph type="pic" idx="22"/>
          </p:nvPr>
        </p:nvSpPr>
        <p:spPr>
          <a:xfrm>
            <a:off x="9144000" y="-305450"/>
            <a:ext cx="8187656" cy="10916874"/>
          </a:xfrm>
          <a:prstGeom prst="rect">
            <a:avLst/>
          </a:prstGeom>
        </p:spPr>
        <p:txBody>
          <a:bodyPr lIns="91439" tIns="45719" rIns="91439" bIns="45719">
            <a:noAutofit/>
          </a:bodyPr>
          <a:lstStyle/>
          <a:p>
            <a:endParaRPr/>
          </a:p>
        </p:txBody>
      </p:sp>
      <p:sp>
        <p:nvSpPr>
          <p:cNvPr id="63" name="Titolo"/>
          <p:cNvSpPr txBox="1">
            <a:spLocks noGrp="1"/>
          </p:cNvSpPr>
          <p:nvPr>
            <p:ph type="title" hasCustomPrompt="1"/>
          </p:nvPr>
        </p:nvSpPr>
        <p:spPr>
          <a:xfrm>
            <a:off x="904875" y="809625"/>
            <a:ext cx="7334250" cy="1076325"/>
          </a:xfrm>
          <a:prstGeom prst="rect">
            <a:avLst/>
          </a:prstGeom>
        </p:spPr>
        <p:txBody>
          <a:bodyPr/>
          <a:lstStyle/>
          <a:p>
            <a:r>
              <a:t>Titolo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65460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zione">
    <p:spTree>
      <p:nvGrpSpPr>
        <p:cNvPr id="1" name=""/>
        <p:cNvGrpSpPr/>
        <p:nvPr/>
      </p:nvGrpSpPr>
      <p:grpSpPr>
        <a:xfrm>
          <a:off x="0" y="0"/>
          <a:ext cx="0" cy="0"/>
          <a:chOff x="0" y="0"/>
          <a:chExt cx="0" cy="0"/>
        </a:xfrm>
      </p:grpSpPr>
      <p:sp>
        <p:nvSpPr>
          <p:cNvPr id="71" name="Titolo sezione"/>
          <p:cNvSpPr txBox="1">
            <a:spLocks noGrp="1"/>
          </p:cNvSpPr>
          <p:nvPr>
            <p:ph type="title" hasCustomPrompt="1"/>
          </p:nvPr>
        </p:nvSpPr>
        <p:spPr>
          <a:xfrm>
            <a:off x="904872" y="3400425"/>
            <a:ext cx="16478253" cy="3486150"/>
          </a:xfrm>
          <a:prstGeom prst="rect">
            <a:avLst/>
          </a:prstGeom>
        </p:spPr>
        <p:txBody>
          <a:bodyPr anchor="ctr"/>
          <a:lstStyle>
            <a:lvl1pPr>
              <a:defRPr sz="8700" b="0" spc="-174">
                <a:latin typeface="Helvetica Neue Medium"/>
                <a:ea typeface="Helvetica Neue Medium"/>
                <a:cs typeface="Helvetica Neue Medium"/>
                <a:sym typeface="Helvetica Neue Medium"/>
              </a:defRPr>
            </a:lvl1pPr>
          </a:lstStyle>
          <a:p>
            <a:r>
              <a:t>Titolo sezione</a:t>
            </a:r>
          </a:p>
        </p:txBody>
      </p:sp>
      <p:sp>
        <p:nvSpPr>
          <p:cNvPr id="72" name="Numero diapositiva"/>
          <p:cNvSpPr txBox="1">
            <a:spLocks noGrp="1"/>
          </p:cNvSpPr>
          <p:nvPr>
            <p:ph type="sldNum" sz="quarter" idx="2"/>
          </p:nvPr>
        </p:nvSpPr>
        <p:spPr>
          <a:xfrm>
            <a:off x="9001125" y="9784534"/>
            <a:ext cx="314189" cy="3103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269684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xfrm>
            <a:off x="904875" y="809625"/>
            <a:ext cx="16478250" cy="1076212"/>
          </a:xfrm>
          <a:prstGeom prst="rect">
            <a:avLst/>
          </a:prstGeom>
        </p:spPr>
        <p:txBody>
          <a:bodyPr/>
          <a:lstStyle/>
          <a:p>
            <a:r>
              <a:t>Titolo</a:t>
            </a:r>
          </a:p>
        </p:txBody>
      </p:sp>
      <p:sp>
        <p:nvSpPr>
          <p:cNvPr id="80" name="Sottotitolo diapositiva"/>
          <p:cNvSpPr txBox="1">
            <a:spLocks noGrp="1"/>
          </p:cNvSpPr>
          <p:nvPr>
            <p:ph type="body" sz="quarter" idx="21" hasCustomPrompt="1"/>
          </p:nvPr>
        </p:nvSpPr>
        <p:spPr>
          <a:xfrm>
            <a:off x="904875" y="1779722"/>
            <a:ext cx="16478250" cy="701085"/>
          </a:xfrm>
          <a:prstGeom prst="rect">
            <a:avLst/>
          </a:prstGeom>
        </p:spPr>
        <p:txBody>
          <a:bodyPr lIns="45719" tIns="45719" rIns="45719" bIns="45719"/>
          <a:lstStyle>
            <a:lvl1pPr marL="0" indent="0" defTabSz="619125">
              <a:lnSpc>
                <a:spcPct val="100000"/>
              </a:lnSpc>
              <a:spcBef>
                <a:spcPts val="0"/>
              </a:spcBef>
              <a:buSzTx/>
              <a:buNone/>
              <a:defRPr sz="4125" b="1"/>
            </a:lvl1pPr>
          </a:lstStyle>
          <a:p>
            <a:r>
              <a:t>Sottotitolo diapositiva</a:t>
            </a: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564492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88" name="Titolo programma"/>
          <p:cNvSpPr txBox="1">
            <a:spLocks noGrp="1"/>
          </p:cNvSpPr>
          <p:nvPr>
            <p:ph type="title" hasCustomPrompt="1"/>
          </p:nvPr>
        </p:nvSpPr>
        <p:spPr>
          <a:xfrm>
            <a:off x="904875" y="809625"/>
            <a:ext cx="16478250" cy="1076325"/>
          </a:xfrm>
          <a:prstGeom prst="rect">
            <a:avLst/>
          </a:prstGeom>
        </p:spPr>
        <p:txBody>
          <a:bodyPr/>
          <a:lstStyle/>
          <a:p>
            <a:r>
              <a:t>Titolo programma</a:t>
            </a:r>
          </a:p>
        </p:txBody>
      </p:sp>
      <p:sp>
        <p:nvSpPr>
          <p:cNvPr id="89" name="Sottotitolo programma"/>
          <p:cNvSpPr txBox="1">
            <a:spLocks noGrp="1"/>
          </p:cNvSpPr>
          <p:nvPr>
            <p:ph type="body" sz="quarter" idx="21" hasCustomPrompt="1"/>
          </p:nvPr>
        </p:nvSpPr>
        <p:spPr>
          <a:xfrm>
            <a:off x="904875" y="1779722"/>
            <a:ext cx="16478250" cy="701085"/>
          </a:xfrm>
          <a:prstGeom prst="rect">
            <a:avLst/>
          </a:prstGeom>
        </p:spPr>
        <p:txBody>
          <a:bodyPr lIns="45719" tIns="45719" rIns="45719" bIns="45719"/>
          <a:lstStyle>
            <a:lvl1pPr marL="0" indent="0" defTabSz="619125">
              <a:lnSpc>
                <a:spcPct val="100000"/>
              </a:lnSpc>
              <a:spcBef>
                <a:spcPts val="0"/>
              </a:spcBef>
              <a:buSzTx/>
              <a:buNone/>
              <a:defRPr sz="4125" b="1"/>
            </a:lvl1pPr>
          </a:lstStyle>
          <a:p>
            <a:r>
              <a:t>Sottotitolo programma</a:t>
            </a:r>
          </a:p>
        </p:txBody>
      </p:sp>
      <p:sp>
        <p:nvSpPr>
          <p:cNvPr id="90" name="Corpo livello uno…"/>
          <p:cNvSpPr txBox="1">
            <a:spLocks noGrp="1"/>
          </p:cNvSpPr>
          <p:nvPr>
            <p:ph type="body" idx="1" hasCustomPrompt="1"/>
          </p:nvPr>
        </p:nvSpPr>
        <p:spPr>
          <a:prstGeom prst="rect">
            <a:avLst/>
          </a:prstGeom>
        </p:spPr>
        <p:txBody>
          <a:bodyPr/>
          <a:lstStyle>
            <a:lvl1pPr marL="0" indent="0" defTabSz="619125">
              <a:lnSpc>
                <a:spcPct val="100000"/>
              </a:lnSpc>
              <a:spcBef>
                <a:spcPts val="1350"/>
              </a:spcBef>
              <a:buSzTx/>
              <a:buNone/>
              <a:defRPr sz="4125" spc="-41"/>
            </a:lvl1pPr>
            <a:lvl2pPr marL="0" indent="342900" defTabSz="619125">
              <a:lnSpc>
                <a:spcPct val="100000"/>
              </a:lnSpc>
              <a:spcBef>
                <a:spcPts val="1350"/>
              </a:spcBef>
              <a:buSzTx/>
              <a:buNone/>
              <a:defRPr sz="4125" spc="-41"/>
            </a:lvl2pPr>
            <a:lvl3pPr marL="0" indent="685800" defTabSz="619125">
              <a:lnSpc>
                <a:spcPct val="100000"/>
              </a:lnSpc>
              <a:spcBef>
                <a:spcPts val="1350"/>
              </a:spcBef>
              <a:buSzTx/>
              <a:buNone/>
              <a:defRPr sz="4125" spc="-41"/>
            </a:lvl3pPr>
            <a:lvl4pPr marL="0" indent="1028700" defTabSz="619125">
              <a:lnSpc>
                <a:spcPct val="100000"/>
              </a:lnSpc>
              <a:spcBef>
                <a:spcPts val="1350"/>
              </a:spcBef>
              <a:buSzTx/>
              <a:buNone/>
              <a:defRPr sz="4125" spc="-41"/>
            </a:lvl4pPr>
            <a:lvl5pPr marL="0" indent="1371600" defTabSz="619125">
              <a:lnSpc>
                <a:spcPct val="100000"/>
              </a:lnSpc>
              <a:spcBef>
                <a:spcPts val="1350"/>
              </a:spcBef>
              <a:buSzTx/>
              <a:buNone/>
              <a:defRPr sz="4125" spc="-41"/>
            </a:lvl5pPr>
          </a:lstStyle>
          <a:p>
            <a:r>
              <a:t>Argomenti del programma</a:t>
            </a:r>
          </a:p>
          <a:p>
            <a:pPr lvl="1"/>
            <a:endParaRPr/>
          </a:p>
          <a:p>
            <a:pPr lvl="2"/>
            <a:endParaRPr/>
          </a:p>
          <a:p>
            <a:pPr lvl="3"/>
            <a:endParaRPr/>
          </a:p>
          <a:p>
            <a:pPr lvl="4"/>
            <a:endParaRP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2642917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p:cNvSpPr txBox="1">
            <a:spLocks noGrp="1"/>
          </p:cNvSpPr>
          <p:nvPr>
            <p:ph type="title" hasCustomPrompt="1"/>
          </p:nvPr>
        </p:nvSpPr>
        <p:spPr>
          <a:xfrm>
            <a:off x="904875" y="809626"/>
            <a:ext cx="16478250" cy="10748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Titolo</a:t>
            </a:r>
          </a:p>
        </p:txBody>
      </p:sp>
      <p:sp>
        <p:nvSpPr>
          <p:cNvPr id="3" name="Corpo livello uno…"/>
          <p:cNvSpPr txBox="1">
            <a:spLocks noGrp="1"/>
          </p:cNvSpPr>
          <p:nvPr>
            <p:ph type="body" idx="1" hasCustomPrompt="1"/>
          </p:nvPr>
        </p:nvSpPr>
        <p:spPr>
          <a:xfrm>
            <a:off x="904875" y="3186378"/>
            <a:ext cx="16478250" cy="6192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Testo elenco puntato diapositiva</a:t>
            </a:r>
          </a:p>
          <a:p>
            <a:pPr lvl="1"/>
            <a:endParaRPr/>
          </a:p>
          <a:p>
            <a:pPr lvl="2"/>
            <a:endParaRPr/>
          </a:p>
          <a:p>
            <a:pPr lvl="3"/>
            <a:endParaRPr/>
          </a:p>
          <a:p>
            <a:pPr lvl="4"/>
            <a:endParaRPr/>
          </a:p>
        </p:txBody>
      </p:sp>
      <p:sp>
        <p:nvSpPr>
          <p:cNvPr id="4" name="Numero diapositiva"/>
          <p:cNvSpPr txBox="1">
            <a:spLocks noGrp="1"/>
          </p:cNvSpPr>
          <p:nvPr>
            <p:ph type="sldNum" sz="quarter" idx="2"/>
          </p:nvPr>
        </p:nvSpPr>
        <p:spPr>
          <a:xfrm>
            <a:off x="9001125" y="9781358"/>
            <a:ext cx="314189" cy="310341"/>
          </a:xfrm>
          <a:prstGeom prst="rect">
            <a:avLst/>
          </a:prstGeom>
          <a:ln w="12700">
            <a:miter lim="400000"/>
          </a:ln>
        </p:spPr>
        <p:txBody>
          <a:bodyPr wrap="none" lIns="50800" tIns="50800" rIns="50800" bIns="50800" anchor="b">
            <a:spAutoFit/>
          </a:bodyPr>
          <a:lstStyle>
            <a:lvl1pPr defTabSz="438150">
              <a:defRPr sz="135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748230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marL="0" marR="0" indent="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1pPr>
      <a:lvl2pPr marL="0" marR="0" indent="3429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2pPr>
      <a:lvl3pPr marL="0" marR="0" indent="6858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3pPr>
      <a:lvl4pPr marL="0" marR="0" indent="10287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4pPr>
      <a:lvl5pPr marL="0" marR="0" indent="13716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5pPr>
      <a:lvl6pPr marL="0" marR="0" indent="17145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6pPr>
      <a:lvl7pPr marL="0" marR="0" indent="20574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7pPr>
      <a:lvl8pPr marL="0" marR="0" indent="24003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8pPr>
      <a:lvl9pPr marL="0" marR="0" indent="27432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9pPr>
    </p:titleStyle>
    <p:bodyStyle>
      <a:lvl1pPr marL="4572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1pPr>
      <a:lvl2pPr marL="9144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2pPr>
      <a:lvl3pPr marL="13716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3pPr>
      <a:lvl4pPr marL="18288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4pPr>
      <a:lvl5pPr marL="22860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5pPr>
      <a:lvl6pPr marL="27432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6pPr>
      <a:lvl7pPr marL="32004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7pPr>
      <a:lvl8pPr marL="36576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8pPr>
      <a:lvl9pPr marL="41148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1.xml"/><Relationship Id="rId5" Type="http://schemas.openxmlformats.org/officeDocument/2006/relationships/image" Target="../media/image12.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3.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4.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5.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6.xml"/><Relationship Id="rId5" Type="http://schemas.openxmlformats.org/officeDocument/2006/relationships/image" Target="../media/image14.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hyperlink" Target="https://www.leakssuitelibrary.com/uarl-and-ili/" TargetMode="External"/><Relationship Id="rId3" Type="http://schemas.openxmlformats.org/officeDocument/2006/relationships/notesSlide" Target="../notesSlides/notesSlide16.xml"/><Relationship Id="rId7" Type="http://schemas.openxmlformats.org/officeDocument/2006/relationships/hyperlink" Target="https://www.leakssuitelibrary.com/global-ilis/" TargetMode="External"/><Relationship Id="rId2" Type="http://schemas.openxmlformats.org/officeDocument/2006/relationships/slideLayout" Target="../slideLayouts/slideLayout15.xml"/><Relationship Id="rId1" Type="http://schemas.openxmlformats.org/officeDocument/2006/relationships/tags" Target="../tags/tag18.xml"/><Relationship Id="rId6" Type="http://schemas.openxmlformats.org/officeDocument/2006/relationships/hyperlink" Target="https://www.leakssuitelibrary.com/kpis-fit-for-purpose/" TargetMode="External"/><Relationship Id="rId11" Type="http://schemas.openxmlformats.org/officeDocument/2006/relationships/image" Target="../media/image15.png"/><Relationship Id="rId5" Type="http://schemas.openxmlformats.org/officeDocument/2006/relationships/hyperlink" Target="http://www.wlranda.com/" TargetMode="External"/><Relationship Id="rId10" Type="http://schemas.openxmlformats.org/officeDocument/2006/relationships/hyperlink" Target="mailto:Katesdavies@wlranda.com" TargetMode="External"/><Relationship Id="rId4" Type="http://schemas.openxmlformats.org/officeDocument/2006/relationships/image" Target="../media/image2.jpeg"/><Relationship Id="rId9" Type="http://schemas.openxmlformats.org/officeDocument/2006/relationships/hyperlink" Target="https://www.leakssuitelibrary.com/low-ilis-and-small-system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4.png"/><Relationship Id="rId2" Type="http://schemas.microsoft.com/office/2007/relationships/media" Target="../media/media1.mp4"/><Relationship Id="rId1" Type="http://schemas.openxmlformats.org/officeDocument/2006/relationships/tags" Target="../tags/tag4.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www.wlranda.com/software" TargetMode="External"/><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hyperlink" Target="https://www.leakssuitelibrary.com/low-ilis-and-small-systems/" TargetMode="External"/><Relationship Id="rId5" Type="http://schemas.openxmlformats.org/officeDocument/2006/relationships/hyperlink" Target="https://www.wlranda.com/presentations"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slide TOUR 2026.jpg" descr="slide TOUR 2026.jpg"/>
          <p:cNvPicPr>
            <a:picLocks noGrp="1" noRot="1" noChangeAspect="1" noMove="1" noResize="1" noEditPoints="1" noAdjustHandles="1" noChangeArrowheads="1" noChangeShapeType="1" noCrop="1"/>
          </p:cNvPicPr>
          <p:nvPr/>
        </p:nvPicPr>
        <p:blipFill>
          <a:blip r:embed="rId3"/>
          <a:stretch>
            <a:fillRect/>
          </a:stretch>
        </p:blipFill>
        <p:spPr>
          <a:xfrm>
            <a:off x="0" y="0"/>
            <a:ext cx="18288000" cy="10285791"/>
          </a:xfrm>
          <a:prstGeom prst="rect">
            <a:avLst/>
          </a:prstGeom>
          <a:ln w="12700">
            <a:miter lim="400000"/>
          </a:ln>
        </p:spPr>
      </p:pic>
      <p:sp>
        <p:nvSpPr>
          <p:cNvPr id="2" name="CasellaDiTesto 1">
            <a:extLst>
              <a:ext uri="{FF2B5EF4-FFF2-40B4-BE49-F238E27FC236}">
                <a16:creationId xmlns:a16="http://schemas.microsoft.com/office/drawing/2014/main" id="{5A20F491-9203-7037-933E-1E5261673070}"/>
              </a:ext>
            </a:extLst>
          </p:cNvPr>
          <p:cNvSpPr txBox="1"/>
          <p:nvPr/>
        </p:nvSpPr>
        <p:spPr>
          <a:xfrm>
            <a:off x="0" y="5102721"/>
            <a:ext cx="18288000" cy="17389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1828754" hangingPunct="0"/>
            <a:r>
              <a:rPr lang="it-IT" sz="5400" i="1" dirty="0">
                <a:solidFill>
                  <a:srgbClr val="FFC000"/>
                </a:solidFill>
                <a:effectLst/>
                <a:latin typeface="Calibri" panose="020F0502020204030204" pitchFamily="34" charset="0"/>
                <a:ea typeface="Aptos" panose="020B0004020202020204" pitchFamily="34" charset="0"/>
              </a:rPr>
              <a:t>L’importanza di comprendere le interrelazioni tra i KPI relativi alle perdite nella definizione delle strategie di riduzione delle perdite</a:t>
            </a:r>
            <a:endParaRPr lang="it-IT" sz="5400" i="1" kern="0" dirty="0">
              <a:solidFill>
                <a:srgbClr val="FFC000"/>
              </a:solidFill>
              <a:latin typeface="Overpass" panose="020B0503020203020203" pitchFamily="34" charset="0"/>
              <a:sym typeface="Helvetica Neue"/>
            </a:endParaRPr>
          </a:p>
        </p:txBody>
      </p:sp>
      <p:sp>
        <p:nvSpPr>
          <p:cNvPr id="4" name="CasellaDiTesto 3">
            <a:extLst>
              <a:ext uri="{FF2B5EF4-FFF2-40B4-BE49-F238E27FC236}">
                <a16:creationId xmlns:a16="http://schemas.microsoft.com/office/drawing/2014/main" id="{5AC0D611-A425-ED9F-B47A-9E474A58B1C2}"/>
              </a:ext>
            </a:extLst>
          </p:cNvPr>
          <p:cNvSpPr txBox="1"/>
          <p:nvPr/>
        </p:nvSpPr>
        <p:spPr>
          <a:xfrm>
            <a:off x="6922294" y="7388822"/>
            <a:ext cx="4443413" cy="17697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1828754" hangingPunct="0"/>
            <a:r>
              <a:rPr lang="it-IT" sz="2800" b="1" kern="0" dirty="0">
                <a:solidFill>
                  <a:schemeClr val="bg2">
                    <a:lumMod val="10000"/>
                  </a:schemeClr>
                </a:solidFill>
                <a:latin typeface="Overpass" panose="020B0503020203020203" pitchFamily="34" charset="0"/>
                <a:sym typeface="Helvetica Neue"/>
              </a:rPr>
              <a:t>Kate Stanton-Davies</a:t>
            </a:r>
          </a:p>
          <a:p>
            <a:pPr algn="ctr" defTabSz="1828754" hangingPunct="0"/>
            <a:r>
              <a:rPr lang="it-IT" sz="2700" kern="0" dirty="0">
                <a:solidFill>
                  <a:srgbClr val="5E5E5E">
                    <a:lumMod val="50000"/>
                  </a:srgbClr>
                </a:solidFill>
                <a:latin typeface="Helvetica Neue"/>
                <a:sym typeface="Helvetica Neue"/>
              </a:rPr>
              <a:t>Director</a:t>
            </a:r>
          </a:p>
          <a:p>
            <a:pPr algn="ctr" defTabSz="1828754" hangingPunct="0"/>
            <a:r>
              <a:rPr lang="it-IT" sz="2700" b="1" kern="0" dirty="0">
                <a:solidFill>
                  <a:srgbClr val="5E5E5E">
                    <a:lumMod val="50000"/>
                  </a:srgbClr>
                </a:solidFill>
                <a:latin typeface="Helvetica Neue"/>
                <a:sym typeface="Helvetica Neue"/>
              </a:rPr>
              <a:t>Water Loss Research &amp; Analysis Ltd</a:t>
            </a:r>
          </a:p>
        </p:txBody>
      </p:sp>
    </p:spTree>
    <p:custDataLst>
      <p:tags r:id="rId1"/>
    </p:custData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68F10-3FD1-B0B7-1FC7-23CA542F2643}"/>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E7035C7E-5DFF-71D8-A046-E77FA531FCB3}"/>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72DAAE09-1B36-AB36-4D26-7C571DB86581}"/>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pic>
        <p:nvPicPr>
          <p:cNvPr id="3" name="Picture 2" descr="Close-up of a calculator keypad">
            <a:extLst>
              <a:ext uri="{FF2B5EF4-FFF2-40B4-BE49-F238E27FC236}">
                <a16:creationId xmlns:a16="http://schemas.microsoft.com/office/drawing/2014/main" id="{C89CBE67-903E-C0E0-98F7-073C9DF6F17B}"/>
              </a:ext>
            </a:extLst>
          </p:cNvPr>
          <p:cNvPicPr>
            <a:picLocks noChangeAspect="1"/>
          </p:cNvPicPr>
          <p:nvPr/>
        </p:nvPicPr>
        <p:blipFill>
          <a:blip r:embed="rId5"/>
          <a:srcRect b="14731"/>
          <a:stretch>
            <a:fillRect/>
          </a:stretch>
        </p:blipFill>
        <p:spPr>
          <a:xfrm>
            <a:off x="20" y="-11428"/>
            <a:ext cx="18287978" cy="10331045"/>
          </a:xfrm>
          <a:prstGeom prst="rect">
            <a:avLst/>
          </a:prstGeom>
        </p:spPr>
      </p:pic>
      <p:sp>
        <p:nvSpPr>
          <p:cNvPr id="4" name="Rectangle 3">
            <a:extLst>
              <a:ext uri="{FF2B5EF4-FFF2-40B4-BE49-F238E27FC236}">
                <a16:creationId xmlns:a16="http://schemas.microsoft.com/office/drawing/2014/main" id="{EE662E01-73DF-BB05-F31E-CEB6069FB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94829" y="-1879362"/>
            <a:ext cx="6098342" cy="18288000"/>
          </a:xfrm>
          <a:prstGeom prst="rect">
            <a:avLst/>
          </a:prstGeom>
          <a:gradFill flip="none" rotWithShape="1">
            <a:gsLst>
              <a:gs pos="17000">
                <a:srgbClr val="000000">
                  <a:alpha val="59000"/>
                </a:srgbClr>
              </a:gs>
              <a:gs pos="100000">
                <a:srgbClr val="000000">
                  <a:alpha val="0"/>
                </a:srgbClr>
              </a:gs>
            </a:gsLst>
            <a:lin ang="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DEA76908-F599-B45B-1967-6E6FBE081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196174" y="483074"/>
            <a:ext cx="4601915" cy="3612909"/>
          </a:xfrm>
          <a:prstGeom prst="rect">
            <a:avLst/>
          </a:prstGeom>
          <a:gradFill flip="none" rotWithShape="1">
            <a:gsLst>
              <a:gs pos="0">
                <a:srgbClr val="C0504D"/>
              </a:gs>
              <a:gs pos="51000">
                <a:srgbClr val="C0504D">
                  <a:alpha val="0"/>
                </a:srgbClr>
              </a:gs>
            </a:gsLst>
            <a:path path="circle">
              <a:fillToRect r="100000" b="100000"/>
            </a:path>
            <a:tileRect l="-100000" t="-100000"/>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76A515B-0946-FF52-4DF2-A3C54F554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5588" y="6259321"/>
            <a:ext cx="10732114" cy="4054487"/>
          </a:xfrm>
          <a:prstGeom prst="rect">
            <a:avLst/>
          </a:prstGeom>
          <a:gradFill flip="none" rotWithShape="1">
            <a:gsLst>
              <a:gs pos="0">
                <a:srgbClr val="4BACC6"/>
              </a:gs>
              <a:gs pos="52000">
                <a:srgbClr val="C0504D">
                  <a:alpha val="0"/>
                </a:srgbClr>
              </a:gs>
            </a:gsLst>
            <a:lin ang="4200000" scaled="0"/>
            <a:tileRect/>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itle 3">
            <a:extLst>
              <a:ext uri="{FF2B5EF4-FFF2-40B4-BE49-F238E27FC236}">
                <a16:creationId xmlns:a16="http://schemas.microsoft.com/office/drawing/2014/main" id="{56EF0A84-4EF4-C5D1-B735-14C321BEB8F7}"/>
              </a:ext>
            </a:extLst>
          </p:cNvPr>
          <p:cNvSpPr txBox="1">
            <a:spLocks/>
          </p:cNvSpPr>
          <p:nvPr/>
        </p:nvSpPr>
        <p:spPr>
          <a:xfrm>
            <a:off x="228600" y="215456"/>
            <a:ext cx="17907000" cy="110008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90000"/>
              </a:lnSpc>
              <a:defRPr/>
            </a:pPr>
            <a:r>
              <a:rPr lang="en-US" sz="5400" b="1" dirty="0" err="1">
                <a:solidFill>
                  <a:sysClr val="window" lastClr="FFFFFF"/>
                </a:solidFill>
                <a:latin typeface="Agrandir Wide Medium" panose="020B0604020202020204" charset="0"/>
              </a:rPr>
              <a:t>Esempi</a:t>
            </a:r>
            <a:r>
              <a:rPr lang="en-US" sz="5400" b="1" dirty="0">
                <a:solidFill>
                  <a:sysClr val="window" lastClr="FFFFFF"/>
                </a:solidFill>
                <a:latin typeface="Agrandir Wide Medium" panose="020B0604020202020204" charset="0"/>
              </a:rPr>
              <a:t> di </a:t>
            </a:r>
            <a:r>
              <a:rPr lang="en-US" sz="5400" b="1" dirty="0" err="1">
                <a:solidFill>
                  <a:sysClr val="window" lastClr="FFFFFF"/>
                </a:solidFill>
                <a:latin typeface="Agrandir Wide Medium" panose="020B0604020202020204" charset="0"/>
              </a:rPr>
              <a:t>calcoli</a:t>
            </a:r>
            <a:endParaRPr kumimoji="0" lang="en-US" sz="5400" b="1" i="0" u="none" strike="noStrike" kern="1200" cap="none" spc="0" normalizeH="0" baseline="0" noProof="0" dirty="0">
              <a:ln>
                <a:noFill/>
              </a:ln>
              <a:solidFill>
                <a:sysClr val="window" lastClr="FFFFFF"/>
              </a:solidFill>
              <a:effectLst/>
              <a:uLnTx/>
              <a:uFillTx/>
              <a:latin typeface="Agrandir Wide Medium" panose="020B0604020202020204" charset="0"/>
              <a:ea typeface="+mj-ea"/>
              <a:cs typeface="+mj-cs"/>
            </a:endParaRPr>
          </a:p>
        </p:txBody>
      </p:sp>
      <p:sp>
        <p:nvSpPr>
          <p:cNvPr id="8" name="Rectangle: Rounded Corners 7">
            <a:extLst>
              <a:ext uri="{FF2B5EF4-FFF2-40B4-BE49-F238E27FC236}">
                <a16:creationId xmlns:a16="http://schemas.microsoft.com/office/drawing/2014/main" id="{32DC0775-1AD2-77AE-2FD9-A06616D270C2}"/>
              </a:ext>
            </a:extLst>
          </p:cNvPr>
          <p:cNvSpPr/>
          <p:nvPr/>
        </p:nvSpPr>
        <p:spPr>
          <a:xfrm>
            <a:off x="381000" y="6591299"/>
            <a:ext cx="5542211" cy="2880000"/>
          </a:xfrm>
          <a:prstGeom prst="roundRect">
            <a:avLst/>
          </a:prstGeom>
          <a:solidFill>
            <a:sysClr val="window" lastClr="FFFFFF"/>
          </a:solidFill>
          <a:ln w="25400" cap="flat" cmpd="sng" algn="ctr">
            <a:solidFill>
              <a:srgbClr val="4F81BD">
                <a:shade val="15000"/>
              </a:srgbClr>
            </a:solidFill>
            <a:prstDash val="solid"/>
          </a:ln>
          <a:effectLst/>
        </p:spPr>
        <p:txBody>
          <a:bodyPr vert="horz" lIns="91440" tIns="45720" rIns="91440" bIns="45720" rtlCol="0" anchor="ctr">
            <a:normAutofit/>
          </a:bodyPr>
          <a:lstStyle/>
          <a:p>
            <a:pPr marL="0" marR="0" lvl="0" indent="0" algn="ctr" defTabSz="914400" eaLnBrk="1" fontAlgn="auto" latinLnBrk="0" hangingPunct="1">
              <a:lnSpc>
                <a:spcPct val="90000"/>
              </a:lnSpc>
              <a:spcBef>
                <a:spcPts val="1000"/>
              </a:spcBef>
              <a:spcAft>
                <a:spcPts val="0"/>
              </a:spcAft>
              <a:buClrTx/>
              <a:buSzTx/>
              <a:buFontTx/>
              <a:buNone/>
              <a:tabLst/>
              <a:defRPr/>
            </a:pPr>
            <a:r>
              <a:rPr kumimoji="0" lang="it-IT" sz="30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Gli effetti della pressione, della posizione del contatore e del numero di prese</a:t>
            </a:r>
            <a:endParaRPr kumimoji="0" lang="en-US" sz="3000" b="1" i="0" u="none" strike="noStrike" kern="0" cap="none" spc="0" normalizeH="0" baseline="0" noProof="0" dirty="0">
              <a:ln>
                <a:noFill/>
              </a:ln>
              <a:solidFill>
                <a:prstClr val="black"/>
              </a:solidFill>
              <a:effectLst/>
              <a:uLnTx/>
              <a:uFillTx/>
              <a:latin typeface="Agrandir Wide Medium" panose="020B0604020202020204" charset="0"/>
              <a:ea typeface="+mn-ea"/>
              <a:cs typeface="+mn-cs"/>
            </a:endParaRPr>
          </a:p>
        </p:txBody>
      </p:sp>
      <p:sp>
        <p:nvSpPr>
          <p:cNvPr id="9" name="Rectangle 8">
            <a:extLst>
              <a:ext uri="{FF2B5EF4-FFF2-40B4-BE49-F238E27FC236}">
                <a16:creationId xmlns:a16="http://schemas.microsoft.com/office/drawing/2014/main" id="{FF408898-574E-3D63-DCE7-48BA1EC5F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10104" y="-11428"/>
            <a:ext cx="1493481" cy="10377169"/>
          </a:xfrm>
          <a:prstGeom prst="rect">
            <a:avLst/>
          </a:prstGeom>
          <a:gradFill flip="none" rotWithShape="1">
            <a:gsLst>
              <a:gs pos="0">
                <a:srgbClr val="4BACC6">
                  <a:alpha val="68000"/>
                </a:srgbClr>
              </a:gs>
              <a:gs pos="37000">
                <a:srgbClr val="4BACC6">
                  <a:alpha val="0"/>
                </a:srgbClr>
              </a:gs>
            </a:gsLst>
            <a:lin ang="102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60A2BD83-AE55-E5DE-0213-1654CE3E197D}"/>
              </a:ext>
            </a:extLst>
          </p:cNvPr>
          <p:cNvSpPr/>
          <p:nvPr/>
        </p:nvSpPr>
        <p:spPr>
          <a:xfrm>
            <a:off x="12208764" y="6456923"/>
            <a:ext cx="5544000" cy="2880000"/>
          </a:xfrm>
          <a:prstGeom prst="roundRect">
            <a:avLst/>
          </a:prstGeom>
          <a:solidFill>
            <a:sysClr val="window" lastClr="FFFFFF"/>
          </a:solidFill>
          <a:ln w="28575" cap="flat" cmpd="sng" algn="ctr">
            <a:solidFill>
              <a:srgbClr val="125B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it-IT"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E se non avessi una misura accurata per la Pressione Media?</a:t>
            </a:r>
            <a:endPar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endParaRPr>
          </a:p>
        </p:txBody>
      </p:sp>
      <p:sp>
        <p:nvSpPr>
          <p:cNvPr id="11" name="Footer Placeholder 12">
            <a:extLst>
              <a:ext uri="{FF2B5EF4-FFF2-40B4-BE49-F238E27FC236}">
                <a16:creationId xmlns:a16="http://schemas.microsoft.com/office/drawing/2014/main" id="{5C2D9AA1-8CC3-B714-ED1C-C5A9049DB651}"/>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black">
                    <a:tint val="75000"/>
                  </a:prstClr>
                </a:solidFill>
                <a:latin typeface="Calibri"/>
              </a:rPr>
              <a:t>Water Loss Research and Analysis Ltd 2025</a:t>
            </a:r>
            <a:endParaRPr lang="en-US">
              <a:solidFill>
                <a:prstClr val="black">
                  <a:tint val="75000"/>
                </a:prstClr>
              </a:solidFill>
              <a:latin typeface="Calibri"/>
            </a:endParaRPr>
          </a:p>
        </p:txBody>
      </p:sp>
      <p:sp>
        <p:nvSpPr>
          <p:cNvPr id="12" name="Slide Number Placeholder 13">
            <a:extLst>
              <a:ext uri="{FF2B5EF4-FFF2-40B4-BE49-F238E27FC236}">
                <a16:creationId xmlns:a16="http://schemas.microsoft.com/office/drawing/2014/main" id="{118A5F49-1CA5-F45D-DE3F-8E35A689395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34164602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D6A91-EE23-478D-8B29-C1151D43EDE6}"/>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F26FBA44-D93A-99B3-E6F9-4C6C3B04FEC9}"/>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BAC23E9E-2E86-EAF1-58E6-AD97AB4F0B5C}"/>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A786469E-B167-ACA4-6148-5B7778899361}"/>
              </a:ext>
            </a:extLst>
          </p:cNvPr>
          <p:cNvSpPr txBox="1"/>
          <p:nvPr/>
        </p:nvSpPr>
        <p:spPr>
          <a:xfrm>
            <a:off x="525331" y="531523"/>
            <a:ext cx="17237338" cy="809773"/>
          </a:xfrm>
          <a:prstGeom prst="rect">
            <a:avLst/>
          </a:prstGeom>
        </p:spPr>
        <p:txBody>
          <a:bodyPr wrap="square" lIns="0" tIns="0" rIns="0" bIns="0" rtlCol="0" anchor="t">
            <a:spAutoFit/>
          </a:bodyPr>
          <a:lstStyle/>
          <a:p>
            <a:pPr algn="ctr">
              <a:lnSpc>
                <a:spcPts val="6719"/>
              </a:lnSpc>
            </a:pPr>
            <a:r>
              <a:rPr lang="en-US" sz="4800" b="1" dirty="0" err="1">
                <a:solidFill>
                  <a:srgbClr val="125B50"/>
                </a:solidFill>
                <a:latin typeface="Agrandir Wide Medium"/>
                <a:ea typeface="Agrandir Wide Medium"/>
                <a:cs typeface="Agrandir Wide Medium"/>
                <a:sym typeface="Agrandir Wide Medium"/>
              </a:rPr>
              <a:t>Iniziamo</a:t>
            </a:r>
            <a:r>
              <a:rPr lang="en-US" sz="4800" b="1" dirty="0">
                <a:solidFill>
                  <a:srgbClr val="125B50"/>
                </a:solidFill>
                <a:latin typeface="Agrandir Wide Medium"/>
                <a:ea typeface="Agrandir Wide Medium"/>
                <a:cs typeface="Agrandir Wide Medium"/>
                <a:sym typeface="Agrandir Wide Medium"/>
              </a:rPr>
              <a:t> a </a:t>
            </a:r>
            <a:r>
              <a:rPr lang="en-US" sz="4800" b="1" dirty="0" err="1">
                <a:solidFill>
                  <a:srgbClr val="125B50"/>
                </a:solidFill>
                <a:latin typeface="Agrandir Wide Medium"/>
                <a:ea typeface="Agrandir Wide Medium"/>
                <a:cs typeface="Agrandir Wide Medium"/>
                <a:sym typeface="Agrandir Wide Medium"/>
              </a:rPr>
              <a:t>tradurre</a:t>
            </a:r>
            <a:endParaRPr lang="en-US" sz="4800" b="1" dirty="0">
              <a:solidFill>
                <a:srgbClr val="FF0000"/>
              </a:solidFill>
              <a:latin typeface="Agrandir Wide Medium"/>
              <a:ea typeface="Agrandir Wide Medium"/>
              <a:cs typeface="Agrandir Wide Medium"/>
              <a:sym typeface="Agrandir Wide Medium"/>
            </a:endParaRPr>
          </a:p>
        </p:txBody>
      </p:sp>
      <p:graphicFrame>
        <p:nvGraphicFramePr>
          <p:cNvPr id="4" name="Table 3">
            <a:extLst>
              <a:ext uri="{FF2B5EF4-FFF2-40B4-BE49-F238E27FC236}">
                <a16:creationId xmlns:a16="http://schemas.microsoft.com/office/drawing/2014/main" id="{E21B90CD-DA66-A7B0-4B9A-12EE5DDDD769}"/>
              </a:ext>
            </a:extLst>
          </p:cNvPr>
          <p:cNvGraphicFramePr>
            <a:graphicFrameLocks noGrp="1"/>
          </p:cNvGraphicFramePr>
          <p:nvPr>
            <p:extLst>
              <p:ext uri="{D42A27DB-BD31-4B8C-83A1-F6EECF244321}">
                <p14:modId xmlns:p14="http://schemas.microsoft.com/office/powerpoint/2010/main" val="774957423"/>
              </p:ext>
            </p:extLst>
          </p:nvPr>
        </p:nvGraphicFramePr>
        <p:xfrm>
          <a:off x="10542654" y="5843327"/>
          <a:ext cx="7220015" cy="2947852"/>
        </p:xfrm>
        <a:graphic>
          <a:graphicData uri="http://schemas.openxmlformats.org/drawingml/2006/table">
            <a:tbl>
              <a:tblPr/>
              <a:tblGrid>
                <a:gridCol w="4724401">
                  <a:extLst>
                    <a:ext uri="{9D8B030D-6E8A-4147-A177-3AD203B41FA5}">
                      <a16:colId xmlns:a16="http://schemas.microsoft.com/office/drawing/2014/main" val="2408781554"/>
                    </a:ext>
                  </a:extLst>
                </a:gridCol>
                <a:gridCol w="2495614">
                  <a:extLst>
                    <a:ext uri="{9D8B030D-6E8A-4147-A177-3AD203B41FA5}">
                      <a16:colId xmlns:a16="http://schemas.microsoft.com/office/drawing/2014/main" val="3617550610"/>
                    </a:ext>
                  </a:extLst>
                </a:gridCol>
              </a:tblGrid>
              <a:tr h="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chemeClr val="bg2">
                              <a:lumMod val="10000"/>
                            </a:schemeClr>
                          </a:solidFill>
                          <a:effectLst/>
                          <a:latin typeface="Agrandir Wide Medium" panose="020B0604020202020204" charset="0"/>
                        </a:rPr>
                        <a:t>UARL in m3/</a:t>
                      </a:r>
                      <a:r>
                        <a:rPr lang="en-GB" sz="3200" b="1" u="none" strike="noStrike" dirty="0" err="1">
                          <a:solidFill>
                            <a:schemeClr val="bg2">
                              <a:lumMod val="10000"/>
                            </a:schemeClr>
                          </a:solidFill>
                          <a:effectLst/>
                          <a:latin typeface="Agrandir Wide Medium" panose="020B0604020202020204" charset="0"/>
                        </a:rPr>
                        <a:t>giorno</a:t>
                      </a:r>
                      <a:endParaRPr lang="en-GB" sz="3200" b="1" i="0" u="none" strike="noStrike" dirty="0">
                        <a:solidFill>
                          <a:schemeClr val="bg2">
                            <a:lumMod val="10000"/>
                          </a:schemeClr>
                        </a:solidFill>
                        <a:effectLst/>
                        <a:latin typeface="Agrandir Wide Medium" panose="020B0604020202020204" charset="0"/>
                      </a:endParaRPr>
                    </a:p>
                  </a:txBody>
                  <a:tcPr marL="5443" marR="5443" marT="5443" marB="0" anchor="b">
                    <a:lnL w="381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rgbClr val="00B0F0"/>
                          </a:solidFill>
                          <a:effectLst/>
                          <a:latin typeface="Agrandir Wide Medium" panose="020B0604020202020204" charset="0"/>
                        </a:rPr>
                        <a:t>4678</a:t>
                      </a:r>
                      <a:endParaRPr lang="en-GB" sz="3200" b="1" i="0" u="none" strike="noStrike" dirty="0">
                        <a:solidFill>
                          <a:srgbClr val="00B0F0"/>
                        </a:solidFill>
                        <a:effectLst/>
                        <a:latin typeface="Agrandir Wide Medium" panose="020B0604020202020204" charset="0"/>
                      </a:endParaRPr>
                    </a:p>
                  </a:txBody>
                  <a:tcPr marL="5443" marR="5443" marT="5443" marB="0" anchor="b">
                    <a:lnL w="28575"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44130093"/>
                  </a:ext>
                </a:extLst>
              </a:tr>
              <a:tr h="434208">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chemeClr val="bg2">
                              <a:lumMod val="10000"/>
                            </a:schemeClr>
                          </a:solidFill>
                          <a:effectLst/>
                          <a:latin typeface="Agrandir Wide Medium" panose="020B0604020202020204" charset="0"/>
                        </a:rPr>
                        <a:t>UARL in </a:t>
                      </a:r>
                      <a:r>
                        <a:rPr lang="en-GB" sz="3200" b="1" u="none" strike="noStrike" dirty="0" err="1">
                          <a:solidFill>
                            <a:schemeClr val="bg2">
                              <a:lumMod val="10000"/>
                            </a:schemeClr>
                          </a:solidFill>
                          <a:effectLst/>
                          <a:latin typeface="Agrandir Wide Medium" panose="020B0604020202020204" charset="0"/>
                        </a:rPr>
                        <a:t>litri</a:t>
                      </a:r>
                      <a:r>
                        <a:rPr lang="en-GB" sz="3200" b="1" u="none" strike="noStrike" dirty="0">
                          <a:solidFill>
                            <a:schemeClr val="bg2">
                              <a:lumMod val="10000"/>
                            </a:schemeClr>
                          </a:solidFill>
                          <a:effectLst/>
                          <a:latin typeface="Agrandir Wide Medium" panose="020B0604020202020204" charset="0"/>
                        </a:rPr>
                        <a:t>/presa/</a:t>
                      </a:r>
                      <a:r>
                        <a:rPr lang="en-GB" sz="3200" b="1" u="none" strike="noStrike" dirty="0" err="1">
                          <a:solidFill>
                            <a:schemeClr val="bg2">
                              <a:lumMod val="10000"/>
                            </a:schemeClr>
                          </a:solidFill>
                          <a:effectLst/>
                          <a:latin typeface="Agrandir Wide Medium" panose="020B0604020202020204" charset="0"/>
                        </a:rPr>
                        <a:t>giorno</a:t>
                      </a:r>
                      <a:endParaRPr lang="en-GB" sz="3200" b="1" i="0" u="none" strike="noStrike" dirty="0">
                        <a:solidFill>
                          <a:schemeClr val="bg2">
                            <a:lumMod val="10000"/>
                          </a:schemeClr>
                        </a:solidFill>
                        <a:effectLst/>
                        <a:latin typeface="Agrandir Wide Medium" panose="020B0604020202020204" charset="0"/>
                      </a:endParaRPr>
                    </a:p>
                  </a:txBody>
                  <a:tcPr marL="5443" marR="5443" marT="5443" marB="0" anchor="b">
                    <a:lnL w="381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rgbClr val="00B0F0"/>
                          </a:solidFill>
                          <a:effectLst/>
                          <a:latin typeface="Agrandir Wide Medium" panose="020B0604020202020204" charset="0"/>
                        </a:rPr>
                        <a:t>80.39</a:t>
                      </a:r>
                      <a:endParaRPr lang="en-GB" sz="3200" b="1" i="0" u="none" strike="noStrike" dirty="0">
                        <a:solidFill>
                          <a:srgbClr val="00B0F0"/>
                        </a:solidFill>
                        <a:effectLst/>
                        <a:latin typeface="Agrandir Wide Medium" panose="020B0604020202020204" charset="0"/>
                      </a:endParaRPr>
                    </a:p>
                  </a:txBody>
                  <a:tcPr marL="5443" marR="5443" marT="5443" marB="0" anchor="b">
                    <a:lnL w="28575"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355874569"/>
                  </a:ext>
                </a:extLst>
              </a:tr>
              <a:tr h="434208">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chemeClr val="bg2">
                              <a:lumMod val="10000"/>
                            </a:schemeClr>
                          </a:solidFill>
                          <a:effectLst/>
                          <a:latin typeface="Agrandir Wide Medium" panose="020B0604020202020204" charset="0"/>
                        </a:rPr>
                        <a:t>UARL in m3/km di rete/</a:t>
                      </a:r>
                      <a:r>
                        <a:rPr lang="en-GB" sz="3200" b="1" u="none" strike="noStrike" dirty="0" err="1">
                          <a:solidFill>
                            <a:schemeClr val="bg2">
                              <a:lumMod val="10000"/>
                            </a:schemeClr>
                          </a:solidFill>
                          <a:effectLst/>
                          <a:latin typeface="Agrandir Wide Medium" panose="020B0604020202020204" charset="0"/>
                        </a:rPr>
                        <a:t>giorno</a:t>
                      </a:r>
                      <a:endParaRPr lang="en-GB" sz="3200" b="1" i="0" u="none" strike="noStrike" dirty="0">
                        <a:solidFill>
                          <a:schemeClr val="bg2">
                            <a:lumMod val="10000"/>
                          </a:schemeClr>
                        </a:solidFill>
                        <a:effectLst/>
                        <a:latin typeface="Agrandir Wide Medium" panose="020B0604020202020204" charset="0"/>
                      </a:endParaRPr>
                    </a:p>
                  </a:txBody>
                  <a:tcPr marL="5443" marR="5443" marT="5443" marB="0" anchor="b">
                    <a:lnL w="381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rgbClr val="00B0F0"/>
                          </a:solidFill>
                          <a:effectLst/>
                          <a:latin typeface="Agrandir Wide Medium" panose="020B0604020202020204" charset="0"/>
                        </a:rPr>
                        <a:t>3.12</a:t>
                      </a:r>
                      <a:endParaRPr lang="en-GB" sz="3200" b="1" i="0" u="none" strike="noStrike" dirty="0">
                        <a:solidFill>
                          <a:srgbClr val="00B0F0"/>
                        </a:solidFill>
                        <a:effectLst/>
                        <a:latin typeface="Agrandir Wide Medium" panose="020B0604020202020204" charset="0"/>
                      </a:endParaRPr>
                    </a:p>
                  </a:txBody>
                  <a:tcPr marL="5443" marR="5443" marT="5443" marB="0" anchor="b">
                    <a:lnL w="28575"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810086924"/>
                  </a:ext>
                </a:extLst>
              </a:tr>
              <a:tr h="434208">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chemeClr val="bg2">
                              <a:lumMod val="10000"/>
                            </a:schemeClr>
                          </a:solidFill>
                          <a:effectLst/>
                          <a:latin typeface="Agrandir Wide Medium" panose="020B0604020202020204" charset="0"/>
                        </a:rPr>
                        <a:t>ILI</a:t>
                      </a:r>
                      <a:endParaRPr lang="en-GB" sz="3200" b="1" i="0" u="none" strike="noStrike" dirty="0">
                        <a:solidFill>
                          <a:schemeClr val="bg2">
                            <a:lumMod val="10000"/>
                          </a:schemeClr>
                        </a:solidFill>
                        <a:effectLst/>
                        <a:latin typeface="Agrandir Wide Medium" panose="020B0604020202020204" charset="0"/>
                      </a:endParaRPr>
                    </a:p>
                  </a:txBody>
                  <a:tcPr marL="5443" marR="5443" marT="5443" marB="0" anchor="b">
                    <a:lnL w="381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rgbClr val="00B0F0"/>
                          </a:solidFill>
                          <a:effectLst/>
                          <a:latin typeface="Agrandir Wide Medium" panose="020B0604020202020204" charset="0"/>
                        </a:rPr>
                        <a:t>4.1</a:t>
                      </a:r>
                      <a:endParaRPr lang="en-GB" sz="3200" b="1" i="0" u="none" strike="noStrike" dirty="0">
                        <a:solidFill>
                          <a:srgbClr val="00B0F0"/>
                        </a:solidFill>
                        <a:effectLst/>
                        <a:latin typeface="Agrandir Wide Medium" panose="020B0604020202020204" charset="0"/>
                      </a:endParaRPr>
                    </a:p>
                  </a:txBody>
                  <a:tcPr marL="5443" marR="5443" marT="5443" marB="0" anchor="b">
                    <a:lnL w="28575"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210116941"/>
                  </a:ext>
                </a:extLst>
              </a:tr>
            </a:tbl>
          </a:graphicData>
        </a:graphic>
      </p:graphicFrame>
      <p:grpSp>
        <p:nvGrpSpPr>
          <p:cNvPr id="5" name="Group 29">
            <a:extLst>
              <a:ext uri="{FF2B5EF4-FFF2-40B4-BE49-F238E27FC236}">
                <a16:creationId xmlns:a16="http://schemas.microsoft.com/office/drawing/2014/main" id="{D0C53289-C6E1-E987-72E9-645EE198A76C}"/>
              </a:ext>
            </a:extLst>
          </p:cNvPr>
          <p:cNvGrpSpPr/>
          <p:nvPr/>
        </p:nvGrpSpPr>
        <p:grpSpPr>
          <a:xfrm flipH="1">
            <a:off x="5887193" y="2441965"/>
            <a:ext cx="1858155" cy="591173"/>
            <a:chOff x="1065212" y="2600694"/>
            <a:chExt cx="3886347" cy="1229066"/>
          </a:xfrm>
        </p:grpSpPr>
        <p:sp>
          <p:nvSpPr>
            <p:cNvPr id="6" name="Oval 5">
              <a:extLst>
                <a:ext uri="{FF2B5EF4-FFF2-40B4-BE49-F238E27FC236}">
                  <a16:creationId xmlns:a16="http://schemas.microsoft.com/office/drawing/2014/main" id="{2BA851A4-C45B-9786-D9A9-46CDD6B8951D}"/>
                </a:ext>
              </a:extLst>
            </p:cNvPr>
            <p:cNvSpPr/>
            <p:nvPr/>
          </p:nvSpPr>
          <p:spPr>
            <a:xfrm rot="16200000" flipH="1" flipV="1">
              <a:off x="2825682" y="3055133"/>
              <a:ext cx="312233" cy="1111852"/>
            </a:xfrm>
            <a:prstGeom prst="ellipse">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grandir Wide Medium" panose="020B0604020202020204" charset="0"/>
                <a:ea typeface="+mn-ea"/>
                <a:cs typeface="+mn-cs"/>
              </a:endParaRPr>
            </a:p>
          </p:txBody>
        </p:sp>
        <p:grpSp>
          <p:nvGrpSpPr>
            <p:cNvPr id="7" name="Group 27">
              <a:extLst>
                <a:ext uri="{FF2B5EF4-FFF2-40B4-BE49-F238E27FC236}">
                  <a16:creationId xmlns:a16="http://schemas.microsoft.com/office/drawing/2014/main" id="{C48E0863-53F2-F9C6-442E-27D205F67E1B}"/>
                </a:ext>
              </a:extLst>
            </p:cNvPr>
            <p:cNvGrpSpPr/>
            <p:nvPr/>
          </p:nvGrpSpPr>
          <p:grpSpPr>
            <a:xfrm>
              <a:off x="1065212" y="2600694"/>
              <a:ext cx="3886347" cy="1229066"/>
              <a:chOff x="1065212" y="2600694"/>
              <a:chExt cx="3886347" cy="1229066"/>
            </a:xfrm>
          </p:grpSpPr>
          <p:sp>
            <p:nvSpPr>
              <p:cNvPr id="8" name="Can 12">
                <a:extLst>
                  <a:ext uri="{FF2B5EF4-FFF2-40B4-BE49-F238E27FC236}">
                    <a16:creationId xmlns:a16="http://schemas.microsoft.com/office/drawing/2014/main" id="{C5B9C4B7-E74B-9190-4AE7-F6740422499B}"/>
                  </a:ext>
                </a:extLst>
              </p:cNvPr>
              <p:cNvSpPr/>
              <p:nvPr/>
            </p:nvSpPr>
            <p:spPr>
              <a:xfrm rot="16200000">
                <a:off x="3689602" y="2566353"/>
                <a:ext cx="1213127" cy="1310786"/>
              </a:xfrm>
              <a:prstGeom prst="can">
                <a:avLst/>
              </a:prstGeom>
              <a:gradFill>
                <a:gsLst>
                  <a:gs pos="9000">
                    <a:sysClr val="window" lastClr="FFFFFF">
                      <a:lumMod val="85000"/>
                      <a:shade val="30000"/>
                      <a:satMod val="115000"/>
                    </a:sysClr>
                  </a:gs>
                  <a:gs pos="42000">
                    <a:sysClr val="window" lastClr="FFFFFF">
                      <a:lumMod val="75000"/>
                    </a:sysClr>
                  </a:gs>
                  <a:gs pos="100000">
                    <a:sysClr val="window" lastClr="FFFFFF">
                      <a:lumMod val="75000"/>
                    </a:sysClr>
                  </a:gs>
                  <a:gs pos="77000">
                    <a:sysClr val="window" lastClr="FFFFFF"/>
                  </a:gs>
                </a:gsLst>
                <a:lin ang="0" scaled="1"/>
              </a:gradFill>
              <a:ln w="25400" cap="flat" cmpd="sng" algn="ctr">
                <a:noFill/>
                <a:prstDash val="solid"/>
              </a:ln>
              <a:effectLst/>
              <a:scene3d>
                <a:camera prst="orthographicFront"/>
                <a:lightRig rig="balanced" dir="t">
                  <a:rot lat="0" lon="0" rev="0"/>
                </a:lightRig>
              </a:scene3d>
              <a:sp3d prstMaterial="plastic"/>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grandir Wide Medium" panose="020B0604020202020204" charset="0"/>
                  <a:ea typeface="+mn-ea"/>
                  <a:cs typeface="+mn-cs"/>
                </a:endParaRPr>
              </a:p>
            </p:txBody>
          </p:sp>
          <p:sp>
            <p:nvSpPr>
              <p:cNvPr id="9" name="Can 5">
                <a:extLst>
                  <a:ext uri="{FF2B5EF4-FFF2-40B4-BE49-F238E27FC236}">
                    <a16:creationId xmlns:a16="http://schemas.microsoft.com/office/drawing/2014/main" id="{710459DB-69B8-8A01-FA78-7DBAF6A61F51}"/>
                  </a:ext>
                </a:extLst>
              </p:cNvPr>
              <p:cNvSpPr/>
              <p:nvPr/>
            </p:nvSpPr>
            <p:spPr>
              <a:xfrm rot="16200000">
                <a:off x="2381483" y="2270340"/>
                <a:ext cx="1101258" cy="1905000"/>
              </a:xfrm>
              <a:prstGeom prst="can">
                <a:avLst/>
              </a:prstGeom>
              <a:gradFill>
                <a:gsLst>
                  <a:gs pos="9000">
                    <a:sysClr val="window" lastClr="FFFFFF">
                      <a:lumMod val="85000"/>
                      <a:shade val="30000"/>
                      <a:satMod val="115000"/>
                    </a:sysClr>
                  </a:gs>
                  <a:gs pos="42000">
                    <a:sysClr val="window" lastClr="FFFFFF">
                      <a:lumMod val="75000"/>
                    </a:sysClr>
                  </a:gs>
                  <a:gs pos="100000">
                    <a:sysClr val="window" lastClr="FFFFFF">
                      <a:lumMod val="75000"/>
                    </a:sysClr>
                  </a:gs>
                  <a:gs pos="77000">
                    <a:sysClr val="window" lastClr="FFFFFF"/>
                  </a:gs>
                </a:gsLst>
                <a:lin ang="0" scaled="1"/>
              </a:gradFill>
              <a:ln w="25400" cap="flat" cmpd="sng" algn="ctr">
                <a:noFill/>
                <a:prstDash val="solid"/>
              </a:ln>
              <a:effectLst/>
              <a:scene3d>
                <a:camera prst="orthographicFront"/>
                <a:lightRig rig="balanced" dir="t">
                  <a:rot lat="0" lon="0" rev="0"/>
                </a:lightRig>
              </a:scene3d>
              <a:sp3d prstMaterial="plastic"/>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grandir Wide Medium" panose="020B0604020202020204" charset="0"/>
                  <a:ea typeface="+mn-ea"/>
                  <a:cs typeface="+mn-cs"/>
                </a:endParaRPr>
              </a:p>
            </p:txBody>
          </p:sp>
          <p:sp>
            <p:nvSpPr>
              <p:cNvPr id="10" name="Oval 9">
                <a:extLst>
                  <a:ext uri="{FF2B5EF4-FFF2-40B4-BE49-F238E27FC236}">
                    <a16:creationId xmlns:a16="http://schemas.microsoft.com/office/drawing/2014/main" id="{32453ED2-AA79-A49F-5BF7-EE81A2832D33}"/>
                  </a:ext>
                </a:extLst>
              </p:cNvPr>
              <p:cNvSpPr/>
              <p:nvPr/>
            </p:nvSpPr>
            <p:spPr>
              <a:xfrm>
                <a:off x="1990626" y="2718762"/>
                <a:ext cx="279764" cy="996233"/>
              </a:xfrm>
              <a:prstGeom prst="ellipse">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grandir Wide Medium" panose="020B0604020202020204" charset="0"/>
                  <a:ea typeface="+mn-ea"/>
                  <a:cs typeface="+mn-cs"/>
                </a:endParaRPr>
              </a:p>
            </p:txBody>
          </p:sp>
          <p:grpSp>
            <p:nvGrpSpPr>
              <p:cNvPr id="11" name="Group 20">
                <a:extLst>
                  <a:ext uri="{FF2B5EF4-FFF2-40B4-BE49-F238E27FC236}">
                    <a16:creationId xmlns:a16="http://schemas.microsoft.com/office/drawing/2014/main" id="{B037E0C8-2AAE-5A62-E3F6-64666F1B0601}"/>
                  </a:ext>
                </a:extLst>
              </p:cNvPr>
              <p:cNvGrpSpPr/>
              <p:nvPr/>
            </p:nvGrpSpPr>
            <p:grpSpPr>
              <a:xfrm>
                <a:off x="1065212" y="2600694"/>
                <a:ext cx="1275653" cy="1229066"/>
                <a:chOff x="3808412" y="3429000"/>
                <a:chExt cx="1143000" cy="1101258"/>
              </a:xfrm>
            </p:grpSpPr>
            <p:sp>
              <p:nvSpPr>
                <p:cNvPr id="12" name="Can 15">
                  <a:extLst>
                    <a:ext uri="{FF2B5EF4-FFF2-40B4-BE49-F238E27FC236}">
                      <a16:creationId xmlns:a16="http://schemas.microsoft.com/office/drawing/2014/main" id="{5C3E5D37-F2C6-C2D8-5D8E-699A395F5BA3}"/>
                    </a:ext>
                  </a:extLst>
                </p:cNvPr>
                <p:cNvSpPr/>
                <p:nvPr/>
              </p:nvSpPr>
              <p:spPr>
                <a:xfrm rot="16200000">
                  <a:off x="3829283" y="3408129"/>
                  <a:ext cx="1101258" cy="1143000"/>
                </a:xfrm>
                <a:prstGeom prst="can">
                  <a:avLst/>
                </a:prstGeom>
                <a:gradFill>
                  <a:gsLst>
                    <a:gs pos="9000">
                      <a:srgbClr val="1F497D"/>
                    </a:gs>
                    <a:gs pos="42000">
                      <a:srgbClr val="1F497D">
                        <a:lumMod val="60000"/>
                        <a:lumOff val="40000"/>
                      </a:srgbClr>
                    </a:gs>
                    <a:gs pos="100000">
                      <a:srgbClr val="1F497D">
                        <a:lumMod val="60000"/>
                        <a:lumOff val="40000"/>
                      </a:srgbClr>
                    </a:gs>
                    <a:gs pos="77000">
                      <a:sysClr val="window" lastClr="FFFFFF"/>
                    </a:gs>
                  </a:gsLst>
                  <a:lin ang="0" scaled="1"/>
                </a:gradFill>
                <a:ln w="25400" cap="flat" cmpd="sng" algn="ctr">
                  <a:noFill/>
                  <a:prstDash val="solid"/>
                </a:ln>
                <a:effectLst/>
                <a:scene3d>
                  <a:camera prst="orthographicFront"/>
                  <a:lightRig rig="balanced" dir="t">
                    <a:rot lat="0" lon="0" rev="0"/>
                  </a:lightRig>
                </a:scene3d>
                <a:sp3d prstMaterial="plastic"/>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grandir Wide Medium" panose="020B0604020202020204" charset="0"/>
                    <a:ea typeface="+mn-ea"/>
                    <a:cs typeface="+mn-cs"/>
                  </a:endParaRPr>
                </a:p>
              </p:txBody>
            </p:sp>
            <p:sp>
              <p:nvSpPr>
                <p:cNvPr id="13" name="Oval 12">
                  <a:extLst>
                    <a:ext uri="{FF2B5EF4-FFF2-40B4-BE49-F238E27FC236}">
                      <a16:creationId xmlns:a16="http://schemas.microsoft.com/office/drawing/2014/main" id="{9440BE85-A72D-5770-65C4-18AA29E1648E}"/>
                    </a:ext>
                  </a:extLst>
                </p:cNvPr>
                <p:cNvSpPr/>
                <p:nvPr/>
              </p:nvSpPr>
              <p:spPr>
                <a:xfrm>
                  <a:off x="3819426" y="3475551"/>
                  <a:ext cx="279764" cy="996233"/>
                </a:xfrm>
                <a:prstGeom prst="ellipse">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grandir Wide Medium" panose="020B0604020202020204" charset="0"/>
                    <a:ea typeface="+mn-ea"/>
                    <a:cs typeface="+mn-cs"/>
                  </a:endParaRPr>
                </a:p>
              </p:txBody>
            </p:sp>
          </p:grpSp>
        </p:grpSp>
      </p:grpSp>
      <p:sp>
        <p:nvSpPr>
          <p:cNvPr id="14" name="Rectangle 1">
            <a:extLst>
              <a:ext uri="{FF2B5EF4-FFF2-40B4-BE49-F238E27FC236}">
                <a16:creationId xmlns:a16="http://schemas.microsoft.com/office/drawing/2014/main" id="{05F021B8-CEF4-1A10-CD59-0EE0AE5D78AF}"/>
              </a:ext>
            </a:extLst>
          </p:cNvPr>
          <p:cNvSpPr/>
          <p:nvPr/>
        </p:nvSpPr>
        <p:spPr>
          <a:xfrm>
            <a:off x="973990" y="1858177"/>
            <a:ext cx="817428" cy="1360689"/>
          </a:xfrm>
          <a:custGeom>
            <a:avLst/>
            <a:gdLst>
              <a:gd name="connsiteX0" fmla="*/ 763600 w 1512761"/>
              <a:gd name="connsiteY0" fmla="*/ 0 h 2417735"/>
              <a:gd name="connsiteX1" fmla="*/ 1512758 w 1512761"/>
              <a:gd name="connsiteY1" fmla="*/ 1668264 h 2417735"/>
              <a:gd name="connsiteX2" fmla="*/ 771220 w 1512761"/>
              <a:gd name="connsiteY2" fmla="*/ 2417735 h 2417735"/>
              <a:gd name="connsiteX3" fmla="*/ 3 w 1512761"/>
              <a:gd name="connsiteY3" fmla="*/ 1668264 h 2417735"/>
              <a:gd name="connsiteX4" fmla="*/ 763600 w 1512761"/>
              <a:gd name="connsiteY4" fmla="*/ 0 h 2417735"/>
              <a:gd name="connsiteX0" fmla="*/ 748384 w 1512814"/>
              <a:gd name="connsiteY0" fmla="*/ 0 h 2387255"/>
              <a:gd name="connsiteX1" fmla="*/ 1512782 w 1512814"/>
              <a:gd name="connsiteY1" fmla="*/ 1637784 h 2387255"/>
              <a:gd name="connsiteX2" fmla="*/ 771244 w 1512814"/>
              <a:gd name="connsiteY2" fmla="*/ 2387255 h 2387255"/>
              <a:gd name="connsiteX3" fmla="*/ 27 w 1512814"/>
              <a:gd name="connsiteY3" fmla="*/ 1637784 h 2387255"/>
              <a:gd name="connsiteX4" fmla="*/ 748384 w 1512814"/>
              <a:gd name="connsiteY4" fmla="*/ 0 h 2387255"/>
              <a:gd name="connsiteX0" fmla="*/ 763601 w 1512762"/>
              <a:gd name="connsiteY0" fmla="*/ 0 h 2394875"/>
              <a:gd name="connsiteX1" fmla="*/ 1512759 w 1512762"/>
              <a:gd name="connsiteY1" fmla="*/ 1645404 h 2394875"/>
              <a:gd name="connsiteX2" fmla="*/ 771221 w 1512762"/>
              <a:gd name="connsiteY2" fmla="*/ 2394875 h 2394875"/>
              <a:gd name="connsiteX3" fmla="*/ 4 w 1512762"/>
              <a:gd name="connsiteY3" fmla="*/ 1645404 h 2394875"/>
              <a:gd name="connsiteX4" fmla="*/ 763601 w 1512762"/>
              <a:gd name="connsiteY4" fmla="*/ 0 h 2394875"/>
              <a:gd name="connsiteX0" fmla="*/ 763601 w 1512762"/>
              <a:gd name="connsiteY0" fmla="*/ 0 h 2394875"/>
              <a:gd name="connsiteX1" fmla="*/ 1512759 w 1512762"/>
              <a:gd name="connsiteY1" fmla="*/ 1645404 h 2394875"/>
              <a:gd name="connsiteX2" fmla="*/ 771221 w 1512762"/>
              <a:gd name="connsiteY2" fmla="*/ 2394875 h 2394875"/>
              <a:gd name="connsiteX3" fmla="*/ 4 w 1512762"/>
              <a:gd name="connsiteY3" fmla="*/ 1645404 h 2394875"/>
              <a:gd name="connsiteX4" fmla="*/ 763601 w 1512762"/>
              <a:gd name="connsiteY4" fmla="*/ 0 h 2394875"/>
              <a:gd name="connsiteX0" fmla="*/ 763600 w 1512761"/>
              <a:gd name="connsiteY0" fmla="*/ 0 h 2394875"/>
              <a:gd name="connsiteX1" fmla="*/ 1512758 w 1512761"/>
              <a:gd name="connsiteY1" fmla="*/ 1645404 h 2394875"/>
              <a:gd name="connsiteX2" fmla="*/ 771220 w 1512761"/>
              <a:gd name="connsiteY2" fmla="*/ 2394875 h 2394875"/>
              <a:gd name="connsiteX3" fmla="*/ 3 w 1512761"/>
              <a:gd name="connsiteY3" fmla="*/ 1645404 h 2394875"/>
              <a:gd name="connsiteX4" fmla="*/ 763600 w 1512761"/>
              <a:gd name="connsiteY4" fmla="*/ 0 h 2394875"/>
              <a:gd name="connsiteX0" fmla="*/ 763600 w 1512761"/>
              <a:gd name="connsiteY0" fmla="*/ 0 h 2394875"/>
              <a:gd name="connsiteX1" fmla="*/ 1512758 w 1512761"/>
              <a:gd name="connsiteY1" fmla="*/ 1645404 h 2394875"/>
              <a:gd name="connsiteX2" fmla="*/ 771220 w 1512761"/>
              <a:gd name="connsiteY2" fmla="*/ 2394875 h 2394875"/>
              <a:gd name="connsiteX3" fmla="*/ 3 w 1512761"/>
              <a:gd name="connsiteY3" fmla="*/ 1645404 h 2394875"/>
              <a:gd name="connsiteX4" fmla="*/ 763600 w 1512761"/>
              <a:gd name="connsiteY4" fmla="*/ 0 h 2394875"/>
              <a:gd name="connsiteX0" fmla="*/ 763600 w 1512761"/>
              <a:gd name="connsiteY0" fmla="*/ 0 h 2394875"/>
              <a:gd name="connsiteX1" fmla="*/ 1512758 w 1512761"/>
              <a:gd name="connsiteY1" fmla="*/ 1645404 h 2394875"/>
              <a:gd name="connsiteX2" fmla="*/ 771220 w 1512761"/>
              <a:gd name="connsiteY2" fmla="*/ 2394875 h 2394875"/>
              <a:gd name="connsiteX3" fmla="*/ 3 w 1512761"/>
              <a:gd name="connsiteY3" fmla="*/ 1645404 h 2394875"/>
              <a:gd name="connsiteX4" fmla="*/ 763600 w 1512761"/>
              <a:gd name="connsiteY4" fmla="*/ 0 h 2394875"/>
              <a:gd name="connsiteX0" fmla="*/ 763600 w 1512761"/>
              <a:gd name="connsiteY0" fmla="*/ 0 h 2394875"/>
              <a:gd name="connsiteX1" fmla="*/ 1512758 w 1512761"/>
              <a:gd name="connsiteY1" fmla="*/ 1645404 h 2394875"/>
              <a:gd name="connsiteX2" fmla="*/ 771220 w 1512761"/>
              <a:gd name="connsiteY2" fmla="*/ 2394875 h 2394875"/>
              <a:gd name="connsiteX3" fmla="*/ 3 w 1512761"/>
              <a:gd name="connsiteY3" fmla="*/ 1645404 h 2394875"/>
              <a:gd name="connsiteX4" fmla="*/ 763600 w 1512761"/>
              <a:gd name="connsiteY4" fmla="*/ 0 h 2394875"/>
              <a:gd name="connsiteX0" fmla="*/ 763600 w 1512759"/>
              <a:gd name="connsiteY0" fmla="*/ 0 h 2394875"/>
              <a:gd name="connsiteX1" fmla="*/ 1512758 w 1512759"/>
              <a:gd name="connsiteY1" fmla="*/ 1645404 h 2394875"/>
              <a:gd name="connsiteX2" fmla="*/ 771220 w 1512759"/>
              <a:gd name="connsiteY2" fmla="*/ 2394875 h 2394875"/>
              <a:gd name="connsiteX3" fmla="*/ 3 w 1512759"/>
              <a:gd name="connsiteY3" fmla="*/ 1645404 h 2394875"/>
              <a:gd name="connsiteX4" fmla="*/ 763600 w 1512759"/>
              <a:gd name="connsiteY4" fmla="*/ 0 h 2394875"/>
              <a:gd name="connsiteX0" fmla="*/ 763600 w 1512759"/>
              <a:gd name="connsiteY0" fmla="*/ 0 h 2394875"/>
              <a:gd name="connsiteX1" fmla="*/ 1512758 w 1512759"/>
              <a:gd name="connsiteY1" fmla="*/ 1645404 h 2394875"/>
              <a:gd name="connsiteX2" fmla="*/ 771220 w 1512759"/>
              <a:gd name="connsiteY2" fmla="*/ 2394875 h 2394875"/>
              <a:gd name="connsiteX3" fmla="*/ 3 w 1512759"/>
              <a:gd name="connsiteY3" fmla="*/ 1645404 h 2394875"/>
              <a:gd name="connsiteX4" fmla="*/ 763600 w 1512759"/>
              <a:gd name="connsiteY4" fmla="*/ 0 h 2394875"/>
              <a:gd name="connsiteX0" fmla="*/ 763600 w 1512759"/>
              <a:gd name="connsiteY0" fmla="*/ 0 h 2394875"/>
              <a:gd name="connsiteX1" fmla="*/ 1512758 w 1512759"/>
              <a:gd name="connsiteY1" fmla="*/ 1645404 h 2394875"/>
              <a:gd name="connsiteX2" fmla="*/ 771220 w 1512759"/>
              <a:gd name="connsiteY2" fmla="*/ 2394875 h 2394875"/>
              <a:gd name="connsiteX3" fmla="*/ 3 w 1512759"/>
              <a:gd name="connsiteY3" fmla="*/ 1645404 h 2394875"/>
              <a:gd name="connsiteX4" fmla="*/ 763600 w 1512759"/>
              <a:gd name="connsiteY4" fmla="*/ 0 h 2394875"/>
              <a:gd name="connsiteX0" fmla="*/ 763600 w 1512759"/>
              <a:gd name="connsiteY0" fmla="*/ 0 h 2394875"/>
              <a:gd name="connsiteX1" fmla="*/ 1512758 w 1512759"/>
              <a:gd name="connsiteY1" fmla="*/ 1645404 h 2394875"/>
              <a:gd name="connsiteX2" fmla="*/ 771220 w 1512759"/>
              <a:gd name="connsiteY2" fmla="*/ 2394875 h 2394875"/>
              <a:gd name="connsiteX3" fmla="*/ 3 w 1512759"/>
              <a:gd name="connsiteY3" fmla="*/ 1645404 h 2394875"/>
              <a:gd name="connsiteX4" fmla="*/ 763600 w 1512759"/>
              <a:gd name="connsiteY4" fmla="*/ 0 h 239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759" h="2394875">
                <a:moveTo>
                  <a:pt x="763600" y="0"/>
                </a:moveTo>
                <a:cubicBezTo>
                  <a:pt x="938472" y="798007"/>
                  <a:pt x="1511488" y="1031374"/>
                  <a:pt x="1512758" y="1645404"/>
                </a:cubicBezTo>
                <a:cubicBezTo>
                  <a:pt x="1513584" y="2044551"/>
                  <a:pt x="1186484" y="2394875"/>
                  <a:pt x="771220" y="2394875"/>
                </a:cubicBezTo>
                <a:cubicBezTo>
                  <a:pt x="355957" y="2394875"/>
                  <a:pt x="847" y="2044551"/>
                  <a:pt x="3" y="1645404"/>
                </a:cubicBezTo>
                <a:cubicBezTo>
                  <a:pt x="-1267" y="1045090"/>
                  <a:pt x="573804" y="791510"/>
                  <a:pt x="763600" y="0"/>
                </a:cubicBezTo>
                <a:close/>
              </a:path>
            </a:pathLst>
          </a:custGeom>
          <a:gradFill flip="none" rotWithShape="1">
            <a:gsLst>
              <a:gs pos="0">
                <a:srgbClr val="00B0F0">
                  <a:lumMod val="100000"/>
                </a:srgbClr>
              </a:gs>
              <a:gs pos="50000">
                <a:srgbClr val="4FD1FF"/>
              </a:gs>
              <a:gs pos="100000">
                <a:srgbClr val="00B0F0">
                  <a:lumMod val="100000"/>
                </a:srgbClr>
              </a:gs>
            </a:gsLst>
            <a:lin ang="16200000" scaled="1"/>
            <a:tileRect/>
          </a:gradFill>
          <a:ln w="25400" cap="flat" cmpd="sng" algn="ctr">
            <a:noFill/>
            <a:prstDash val="solid"/>
          </a:ln>
          <a:effectLst/>
          <a:scene3d>
            <a:camera prst="orthographicFront">
              <a:rot lat="0" lon="0" rev="0"/>
            </a:camera>
            <a:lightRig rig="chilly" dir="t">
              <a:rot lat="0" lon="0" rev="7680000"/>
            </a:lightRig>
          </a:scene3d>
          <a:sp3d prstMaterial="plastic">
            <a:bevelT w="1016000" h="889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grandir Wide Medium" panose="020B0604020202020204" charset="0"/>
              <a:ea typeface="+mn-ea"/>
              <a:cs typeface="+mn-cs"/>
            </a:endParaRPr>
          </a:p>
        </p:txBody>
      </p:sp>
      <p:pic>
        <p:nvPicPr>
          <p:cNvPr id="15" name="Picture 14">
            <a:extLst>
              <a:ext uri="{FF2B5EF4-FFF2-40B4-BE49-F238E27FC236}">
                <a16:creationId xmlns:a16="http://schemas.microsoft.com/office/drawing/2014/main" id="{8D23466C-6E5B-A79C-B105-FD59E88163A7}"/>
              </a:ext>
            </a:extLst>
          </p:cNvPr>
          <p:cNvPicPr>
            <a:picLocks noChangeAspect="1"/>
          </p:cNvPicPr>
          <p:nvPr/>
        </p:nvPicPr>
        <p:blipFill>
          <a:blip r:embed="rId5"/>
          <a:stretch>
            <a:fillRect/>
          </a:stretch>
        </p:blipFill>
        <p:spPr>
          <a:xfrm>
            <a:off x="3581400" y="1660122"/>
            <a:ext cx="997167" cy="1545725"/>
          </a:xfrm>
          <a:prstGeom prst="rect">
            <a:avLst/>
          </a:prstGeom>
        </p:spPr>
      </p:pic>
      <p:sp>
        <p:nvSpPr>
          <p:cNvPr id="16" name="TextBox 15">
            <a:extLst>
              <a:ext uri="{FF2B5EF4-FFF2-40B4-BE49-F238E27FC236}">
                <a16:creationId xmlns:a16="http://schemas.microsoft.com/office/drawing/2014/main" id="{94084C71-6435-99C6-CCA9-356D11F030F5}"/>
              </a:ext>
            </a:extLst>
          </p:cNvPr>
          <p:cNvSpPr txBox="1"/>
          <p:nvPr/>
        </p:nvSpPr>
        <p:spPr>
          <a:xfrm>
            <a:off x="423108" y="3559864"/>
            <a:ext cx="1890206" cy="923330"/>
          </a:xfrm>
          <a:prstGeom prst="rect">
            <a:avLst/>
          </a:prstGeom>
          <a:noFill/>
          <a:ln w="19050">
            <a:solidFill>
              <a:srgbClr val="002060"/>
            </a:solidFill>
          </a:ln>
        </p:spPr>
        <p:txBody>
          <a:bodyPr wrap="square" rtlCol="0">
            <a:spAutoFit/>
          </a:bodyPr>
          <a:lstStyle/>
          <a:p>
            <a:pPr algn="ctr"/>
            <a:r>
              <a:rPr lang="en-GB" b="1" dirty="0">
                <a:solidFill>
                  <a:prstClr val="black"/>
                </a:solidFill>
                <a:latin typeface="Agrandir Wide Medium" panose="020B0604020202020204" charset="0"/>
              </a:rPr>
              <a:t>CARL =   </a:t>
            </a:r>
            <a:r>
              <a:rPr lang="en-GB" b="1" dirty="0">
                <a:solidFill>
                  <a:srgbClr val="00B0F0"/>
                </a:solidFill>
                <a:latin typeface="Agrandir Wide Medium" panose="020B0604020202020204" charset="0"/>
              </a:rPr>
              <a:t>19170 m3/day</a:t>
            </a:r>
          </a:p>
        </p:txBody>
      </p:sp>
      <p:sp>
        <p:nvSpPr>
          <p:cNvPr id="17" name="TextBox 16">
            <a:extLst>
              <a:ext uri="{FF2B5EF4-FFF2-40B4-BE49-F238E27FC236}">
                <a16:creationId xmlns:a16="http://schemas.microsoft.com/office/drawing/2014/main" id="{EF97355B-5781-E727-10DF-050FD41509D3}"/>
              </a:ext>
            </a:extLst>
          </p:cNvPr>
          <p:cNvSpPr txBox="1"/>
          <p:nvPr/>
        </p:nvSpPr>
        <p:spPr>
          <a:xfrm>
            <a:off x="3014852" y="3421364"/>
            <a:ext cx="2298020" cy="646331"/>
          </a:xfrm>
          <a:prstGeom prst="rect">
            <a:avLst/>
          </a:prstGeom>
          <a:noFill/>
          <a:ln w="19050">
            <a:solidFill>
              <a:srgbClr val="002060"/>
            </a:solidFill>
          </a:ln>
        </p:spPr>
        <p:txBody>
          <a:bodyPr wrap="square" rtlCol="0">
            <a:spAutoFit/>
          </a:bodyPr>
          <a:lstStyle/>
          <a:p>
            <a:pPr algn="ctr"/>
            <a:r>
              <a:rPr lang="it-IT" b="1" dirty="0">
                <a:solidFill>
                  <a:prstClr val="black"/>
                </a:solidFill>
                <a:latin typeface="Agrandir Wide Medium" panose="020B0604020202020204" charset="0"/>
              </a:rPr>
              <a:t>Numero di prese</a:t>
            </a:r>
            <a:r>
              <a:rPr lang="en-GB" b="1" dirty="0">
                <a:solidFill>
                  <a:prstClr val="black"/>
                </a:solidFill>
                <a:latin typeface="Agrandir Wide Medium" panose="020B0604020202020204" charset="0"/>
              </a:rPr>
              <a:t>* = </a:t>
            </a:r>
            <a:r>
              <a:rPr lang="en-GB" b="1" dirty="0">
                <a:solidFill>
                  <a:srgbClr val="00B0F0"/>
                </a:solidFill>
                <a:latin typeface="Agrandir Wide Medium" panose="020B0604020202020204" charset="0"/>
              </a:rPr>
              <a:t>58192 </a:t>
            </a:r>
          </a:p>
        </p:txBody>
      </p:sp>
      <p:sp>
        <p:nvSpPr>
          <p:cNvPr id="18" name="TextBox 17">
            <a:extLst>
              <a:ext uri="{FF2B5EF4-FFF2-40B4-BE49-F238E27FC236}">
                <a16:creationId xmlns:a16="http://schemas.microsoft.com/office/drawing/2014/main" id="{DFAE2F33-7B70-EA45-1426-0C58DD4B0DEA}"/>
              </a:ext>
            </a:extLst>
          </p:cNvPr>
          <p:cNvSpPr txBox="1"/>
          <p:nvPr/>
        </p:nvSpPr>
        <p:spPr>
          <a:xfrm>
            <a:off x="6014411" y="3524366"/>
            <a:ext cx="1629141" cy="923330"/>
          </a:xfrm>
          <a:prstGeom prst="rect">
            <a:avLst/>
          </a:prstGeom>
          <a:noFill/>
          <a:ln w="19050">
            <a:solidFill>
              <a:srgbClr val="002060"/>
            </a:solidFill>
          </a:ln>
        </p:spPr>
        <p:txBody>
          <a:bodyPr wrap="square" rtlCol="0">
            <a:spAutoFit/>
          </a:bodyPr>
          <a:lstStyle/>
          <a:p>
            <a:pPr algn="ctr"/>
            <a:r>
              <a:rPr lang="it-IT" b="1" dirty="0">
                <a:solidFill>
                  <a:prstClr val="black"/>
                </a:solidFill>
                <a:latin typeface="Agrandir Wide Medium" panose="020B0604020202020204" charset="0"/>
              </a:rPr>
              <a:t>Lunghezza della rete</a:t>
            </a:r>
            <a:r>
              <a:rPr lang="en-GB" b="1" dirty="0">
                <a:solidFill>
                  <a:prstClr val="black"/>
                </a:solidFill>
                <a:latin typeface="Agrandir Wide Medium" panose="020B0604020202020204" charset="0"/>
              </a:rPr>
              <a:t>=    </a:t>
            </a:r>
            <a:r>
              <a:rPr lang="en-GB" b="1" dirty="0">
                <a:solidFill>
                  <a:srgbClr val="00B0F0"/>
                </a:solidFill>
                <a:latin typeface="Agrandir Wide Medium" panose="020B0604020202020204" charset="0"/>
              </a:rPr>
              <a:t>1498</a:t>
            </a:r>
            <a:r>
              <a:rPr lang="en-GB" b="1" dirty="0">
                <a:solidFill>
                  <a:srgbClr val="FF0000"/>
                </a:solidFill>
                <a:latin typeface="Agrandir Wide Medium" panose="020B0604020202020204" charset="0"/>
              </a:rPr>
              <a:t> </a:t>
            </a:r>
            <a:r>
              <a:rPr lang="en-GB" b="1" dirty="0">
                <a:solidFill>
                  <a:srgbClr val="00B0F0"/>
                </a:solidFill>
                <a:latin typeface="Agrandir Wide Medium" panose="020B0604020202020204" charset="0"/>
              </a:rPr>
              <a:t>km</a:t>
            </a:r>
          </a:p>
        </p:txBody>
      </p:sp>
      <p:sp>
        <p:nvSpPr>
          <p:cNvPr id="19" name="Equals 18">
            <a:extLst>
              <a:ext uri="{FF2B5EF4-FFF2-40B4-BE49-F238E27FC236}">
                <a16:creationId xmlns:a16="http://schemas.microsoft.com/office/drawing/2014/main" id="{2A59E746-21DE-26F5-3AF0-3214028D6D50}"/>
              </a:ext>
            </a:extLst>
          </p:cNvPr>
          <p:cNvSpPr/>
          <p:nvPr/>
        </p:nvSpPr>
        <p:spPr>
          <a:xfrm>
            <a:off x="8617286" y="2740687"/>
            <a:ext cx="1925368" cy="1136480"/>
          </a:xfrm>
          <a:prstGeom prst="mathEqual">
            <a:avLst/>
          </a:prstGeom>
          <a:solidFill>
            <a:srgbClr val="4F81BD">
              <a:lumMod val="40000"/>
              <a:lumOff val="60000"/>
            </a:srgbClr>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grandir Wide Medium" panose="020B0604020202020204" charset="0"/>
              <a:ea typeface="+mn-ea"/>
              <a:cs typeface="+mn-cs"/>
            </a:endParaRPr>
          </a:p>
        </p:txBody>
      </p:sp>
      <p:graphicFrame>
        <p:nvGraphicFramePr>
          <p:cNvPr id="20" name="Table 19">
            <a:extLst>
              <a:ext uri="{FF2B5EF4-FFF2-40B4-BE49-F238E27FC236}">
                <a16:creationId xmlns:a16="http://schemas.microsoft.com/office/drawing/2014/main" id="{D83DE162-617B-2948-8447-C3AEA571052B}"/>
              </a:ext>
            </a:extLst>
          </p:cNvPr>
          <p:cNvGraphicFramePr>
            <a:graphicFrameLocks noGrp="1"/>
          </p:cNvGraphicFramePr>
          <p:nvPr>
            <p:extLst>
              <p:ext uri="{D42A27DB-BD31-4B8C-83A1-F6EECF244321}">
                <p14:modId xmlns:p14="http://schemas.microsoft.com/office/powerpoint/2010/main" val="265917091"/>
              </p:ext>
            </p:extLst>
          </p:nvPr>
        </p:nvGraphicFramePr>
        <p:xfrm>
          <a:off x="10930600" y="2084284"/>
          <a:ext cx="6359096" cy="2449286"/>
        </p:xfrm>
        <a:graphic>
          <a:graphicData uri="http://schemas.openxmlformats.org/drawingml/2006/table">
            <a:tbl>
              <a:tblPr/>
              <a:tblGrid>
                <a:gridCol w="4626756">
                  <a:extLst>
                    <a:ext uri="{9D8B030D-6E8A-4147-A177-3AD203B41FA5}">
                      <a16:colId xmlns:a16="http://schemas.microsoft.com/office/drawing/2014/main" val="469454780"/>
                    </a:ext>
                  </a:extLst>
                </a:gridCol>
                <a:gridCol w="1732340">
                  <a:extLst>
                    <a:ext uri="{9D8B030D-6E8A-4147-A177-3AD203B41FA5}">
                      <a16:colId xmlns:a16="http://schemas.microsoft.com/office/drawing/2014/main" val="1475413815"/>
                    </a:ext>
                  </a:extLst>
                </a:gridCol>
              </a:tblGrid>
              <a:tr h="581847">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it-IT" sz="3200" b="1" u="none" strike="noStrike" dirty="0">
                          <a:solidFill>
                            <a:schemeClr val="bg2">
                              <a:lumMod val="10000"/>
                            </a:schemeClr>
                          </a:solidFill>
                          <a:effectLst/>
                          <a:latin typeface="Agrandir Wide Medium" panose="020B0604020202020204" charset="0"/>
                        </a:rPr>
                        <a:t>Perdite reali Litri/presa/giorno</a:t>
                      </a:r>
                      <a:endParaRPr lang="en-GB" sz="3200" b="1" i="0" u="none" strike="noStrike" dirty="0">
                        <a:solidFill>
                          <a:schemeClr val="bg2">
                            <a:lumMod val="10000"/>
                          </a:schemeClr>
                        </a:solidFill>
                        <a:effectLst/>
                        <a:latin typeface="Agrandir Wide Medium" panose="020B0604020202020204" charset="0"/>
                      </a:endParaRPr>
                    </a:p>
                  </a:txBody>
                  <a:tcPr marL="5443" marR="5443" marT="544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rgbClr val="00B0F0"/>
                          </a:solidFill>
                          <a:effectLst/>
                          <a:latin typeface="Agrandir Wide Medium" panose="020B0604020202020204" charset="0"/>
                        </a:rPr>
                        <a:t>329.4</a:t>
                      </a:r>
                      <a:endParaRPr lang="en-GB" sz="3200" b="1" i="0" u="none" strike="noStrike" dirty="0">
                        <a:solidFill>
                          <a:srgbClr val="00B0F0"/>
                        </a:solidFill>
                        <a:effectLst/>
                        <a:latin typeface="Agrandir Wide Medium" panose="020B0604020202020204" charset="0"/>
                      </a:endParaRPr>
                    </a:p>
                  </a:txBody>
                  <a:tcPr marL="5443" marR="5443" marT="5443" marB="0" anchor="ctr">
                    <a:lnL w="381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074662431"/>
                  </a:ext>
                </a:extLst>
              </a:tr>
              <a:tr h="963878">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it-IT" sz="3200" b="1" u="none" strike="noStrike" dirty="0">
                          <a:solidFill>
                            <a:schemeClr val="bg2">
                              <a:lumMod val="10000"/>
                            </a:schemeClr>
                          </a:solidFill>
                          <a:effectLst/>
                          <a:latin typeface="Agrandir Wide Medium" panose="020B0604020202020204" charset="0"/>
                        </a:rPr>
                        <a:t>Perdite reali m3/km di rete/giorno</a:t>
                      </a:r>
                      <a:endParaRPr lang="en-GB" sz="3200" b="1" i="0" u="none" strike="noStrike" dirty="0">
                        <a:solidFill>
                          <a:schemeClr val="bg2">
                            <a:lumMod val="10000"/>
                          </a:schemeClr>
                        </a:solidFill>
                        <a:effectLst/>
                        <a:latin typeface="Agrandir Wide Medium" panose="020B0604020202020204" charset="0"/>
                      </a:endParaRPr>
                    </a:p>
                  </a:txBody>
                  <a:tcPr marL="5443" marR="5443" marT="544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3200" b="1" u="none" strike="noStrike" dirty="0">
                          <a:solidFill>
                            <a:srgbClr val="00B0F0"/>
                          </a:solidFill>
                          <a:effectLst/>
                          <a:latin typeface="Agrandir Wide Medium" panose="020B0604020202020204" charset="0"/>
                        </a:rPr>
                        <a:t>12.80</a:t>
                      </a:r>
                      <a:endParaRPr lang="en-GB" sz="3200" b="1" i="0" u="none" strike="noStrike" dirty="0">
                        <a:solidFill>
                          <a:srgbClr val="00B0F0"/>
                        </a:solidFill>
                        <a:effectLst/>
                        <a:latin typeface="Agrandir Wide Medium" panose="020B0604020202020204" charset="0"/>
                      </a:endParaRPr>
                    </a:p>
                  </a:txBody>
                  <a:tcPr marL="5443" marR="5443" marT="5443" marB="0" anchor="ctr">
                    <a:lnL w="381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674566961"/>
                  </a:ext>
                </a:extLst>
              </a:tr>
            </a:tbl>
          </a:graphicData>
        </a:graphic>
      </p:graphicFrame>
      <p:sp>
        <p:nvSpPr>
          <p:cNvPr id="21" name="TextBox 20">
            <a:extLst>
              <a:ext uri="{FF2B5EF4-FFF2-40B4-BE49-F238E27FC236}">
                <a16:creationId xmlns:a16="http://schemas.microsoft.com/office/drawing/2014/main" id="{F66B5B87-7BC7-7848-37B7-7CF1154A11A5}"/>
              </a:ext>
            </a:extLst>
          </p:cNvPr>
          <p:cNvSpPr txBox="1"/>
          <p:nvPr/>
        </p:nvSpPr>
        <p:spPr>
          <a:xfrm>
            <a:off x="3581400" y="9750044"/>
            <a:ext cx="5562600" cy="369332"/>
          </a:xfrm>
          <a:prstGeom prst="rect">
            <a:avLst/>
          </a:prstGeom>
          <a:noFill/>
        </p:spPr>
        <p:txBody>
          <a:bodyPr wrap="square" rtlCol="0">
            <a:spAutoFit/>
          </a:bodyPr>
          <a:lstStyle/>
          <a:p>
            <a:r>
              <a:rPr lang="en-GB" dirty="0">
                <a:solidFill>
                  <a:prstClr val="black"/>
                </a:solidFill>
                <a:latin typeface="Calibri"/>
              </a:rPr>
              <a:t>* </a:t>
            </a:r>
            <a:r>
              <a:rPr lang="it-IT" dirty="0">
                <a:solidFill>
                  <a:prstClr val="black"/>
                </a:solidFill>
                <a:latin typeface="Calibri"/>
              </a:rPr>
              <a:t>Connessioni fisiche dalla rete al confine della proprietà</a:t>
            </a:r>
            <a:endParaRPr lang="en-GB" dirty="0">
              <a:solidFill>
                <a:prstClr val="black"/>
              </a:solidFill>
              <a:latin typeface="Calibri"/>
            </a:endParaRPr>
          </a:p>
        </p:txBody>
      </p:sp>
      <p:sp>
        <p:nvSpPr>
          <p:cNvPr id="22" name="Plus Sign 21">
            <a:extLst>
              <a:ext uri="{FF2B5EF4-FFF2-40B4-BE49-F238E27FC236}">
                <a16:creationId xmlns:a16="http://schemas.microsoft.com/office/drawing/2014/main" id="{9BC2C01C-595D-6CEF-E8F9-6DCBF7A4BB81}"/>
              </a:ext>
            </a:extLst>
          </p:cNvPr>
          <p:cNvSpPr/>
          <p:nvPr/>
        </p:nvSpPr>
        <p:spPr>
          <a:xfrm>
            <a:off x="8991940" y="4600993"/>
            <a:ext cx="1176060" cy="1085013"/>
          </a:xfrm>
          <a:prstGeom prst="mathPlus">
            <a:avLst/>
          </a:prstGeom>
          <a:solidFill>
            <a:srgbClr val="4F81BD">
              <a:lumMod val="40000"/>
              <a:lumOff val="60000"/>
            </a:srgbClr>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274E4C8F-125E-B32B-68F6-C94218A1FC53}"/>
              </a:ext>
            </a:extLst>
          </p:cNvPr>
          <p:cNvSpPr txBox="1"/>
          <p:nvPr/>
        </p:nvSpPr>
        <p:spPr>
          <a:xfrm>
            <a:off x="525331" y="6698470"/>
            <a:ext cx="1998764" cy="1200329"/>
          </a:xfrm>
          <a:prstGeom prst="rect">
            <a:avLst/>
          </a:prstGeom>
          <a:noFill/>
          <a:ln w="28575">
            <a:solidFill>
              <a:srgbClr val="002060"/>
            </a:solidFill>
          </a:ln>
        </p:spPr>
        <p:txBody>
          <a:bodyPr wrap="square" rtlCol="0">
            <a:spAutoFit/>
          </a:bodyPr>
          <a:lstStyle/>
          <a:p>
            <a:pPr algn="ctr"/>
            <a:r>
              <a:rPr lang="en-GB" sz="2400" b="1" dirty="0" err="1">
                <a:solidFill>
                  <a:prstClr val="black"/>
                </a:solidFill>
                <a:latin typeface="Agrandir Wide Medium" panose="020B0604020202020204" charset="0"/>
              </a:rPr>
              <a:t>Pressione</a:t>
            </a:r>
            <a:r>
              <a:rPr lang="en-GB" sz="2400" b="1" dirty="0">
                <a:solidFill>
                  <a:prstClr val="black"/>
                </a:solidFill>
                <a:latin typeface="Agrandir Wide Medium" panose="020B0604020202020204" charset="0"/>
              </a:rPr>
              <a:t> Media=   </a:t>
            </a:r>
            <a:r>
              <a:rPr lang="en-GB" sz="2400" b="1" dirty="0">
                <a:solidFill>
                  <a:srgbClr val="00B0F0"/>
                </a:solidFill>
                <a:latin typeface="Agrandir Wide Medium" panose="020B0604020202020204" charset="0"/>
              </a:rPr>
              <a:t>52.6m</a:t>
            </a:r>
          </a:p>
        </p:txBody>
      </p:sp>
      <p:sp>
        <p:nvSpPr>
          <p:cNvPr id="24" name="TextBox 23">
            <a:extLst>
              <a:ext uri="{FF2B5EF4-FFF2-40B4-BE49-F238E27FC236}">
                <a16:creationId xmlns:a16="http://schemas.microsoft.com/office/drawing/2014/main" id="{DFDAE3F7-28CC-399A-B192-B9C1C9216214}"/>
              </a:ext>
            </a:extLst>
          </p:cNvPr>
          <p:cNvSpPr txBox="1"/>
          <p:nvPr/>
        </p:nvSpPr>
        <p:spPr>
          <a:xfrm>
            <a:off x="2872508" y="6463279"/>
            <a:ext cx="4771044" cy="1569660"/>
          </a:xfrm>
          <a:prstGeom prst="rect">
            <a:avLst/>
          </a:prstGeom>
          <a:noFill/>
          <a:ln w="28575">
            <a:solidFill>
              <a:srgbClr val="002060"/>
            </a:solidFill>
          </a:ln>
        </p:spPr>
        <p:txBody>
          <a:bodyPr wrap="square" rtlCol="0">
            <a:spAutoFit/>
          </a:bodyPr>
          <a:lstStyle/>
          <a:p>
            <a:pPr algn="ctr"/>
            <a:r>
              <a:rPr lang="it-IT" sz="2400" b="1" dirty="0">
                <a:solidFill>
                  <a:prstClr val="black"/>
                </a:solidFill>
                <a:latin typeface="Agrandir Wide Medium" panose="020B0604020202020204" charset="0"/>
              </a:rPr>
              <a:t>Lunghezza media delle prese sotterranee dal confine della proprietà al contatore</a:t>
            </a:r>
            <a:r>
              <a:rPr lang="en-GB" sz="2400" b="1" dirty="0">
                <a:solidFill>
                  <a:prstClr val="black"/>
                </a:solidFill>
                <a:latin typeface="Agrandir Wide Medium" panose="020B0604020202020204" charset="0"/>
              </a:rPr>
              <a:t>=   </a:t>
            </a:r>
            <a:r>
              <a:rPr lang="en-GB" sz="2400" b="1" dirty="0">
                <a:solidFill>
                  <a:srgbClr val="00B0F0"/>
                </a:solidFill>
                <a:latin typeface="Agrandir Wide Medium" panose="020B0604020202020204" charset="0"/>
              </a:rPr>
              <a:t>10.6m/conn</a:t>
            </a:r>
          </a:p>
        </p:txBody>
      </p:sp>
      <p:sp>
        <p:nvSpPr>
          <p:cNvPr id="25" name="Equals 24">
            <a:extLst>
              <a:ext uri="{FF2B5EF4-FFF2-40B4-BE49-F238E27FC236}">
                <a16:creationId xmlns:a16="http://schemas.microsoft.com/office/drawing/2014/main" id="{23D6B72C-D917-4D43-2E9F-EA75D8BF339A}"/>
              </a:ext>
            </a:extLst>
          </p:cNvPr>
          <p:cNvSpPr/>
          <p:nvPr/>
        </p:nvSpPr>
        <p:spPr>
          <a:xfrm>
            <a:off x="8617286" y="6749013"/>
            <a:ext cx="1925368" cy="1136480"/>
          </a:xfrm>
          <a:prstGeom prst="mathEqual">
            <a:avLst/>
          </a:prstGeom>
          <a:solidFill>
            <a:srgbClr val="4F81BD">
              <a:lumMod val="40000"/>
              <a:lumOff val="60000"/>
            </a:srgbClr>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grandir Wide Medium" panose="020B0604020202020204" charset="0"/>
              <a:ea typeface="+mn-ea"/>
              <a:cs typeface="+mn-cs"/>
            </a:endParaRPr>
          </a:p>
        </p:txBody>
      </p:sp>
    </p:spTree>
    <p:custDataLst>
      <p:tags r:id="rId1"/>
    </p:custDataLst>
    <p:extLst>
      <p:ext uri="{BB962C8B-B14F-4D97-AF65-F5344CB8AC3E}">
        <p14:creationId xmlns:p14="http://schemas.microsoft.com/office/powerpoint/2010/main" val="14215412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2"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18474-D25E-E496-0307-AF1986A4C9DD}"/>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144BA610-4B66-4F5C-EC9E-D58796BA5728}"/>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096B1BDD-0285-311B-916F-A96D8CEC4B13}"/>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E44B8512-8BFD-A103-EE3D-C4784B8B33E4}"/>
              </a:ext>
            </a:extLst>
          </p:cNvPr>
          <p:cNvSpPr txBox="1"/>
          <p:nvPr/>
        </p:nvSpPr>
        <p:spPr>
          <a:xfrm>
            <a:off x="304800" y="419100"/>
            <a:ext cx="17297401" cy="809773"/>
          </a:xfrm>
          <a:prstGeom prst="rect">
            <a:avLst/>
          </a:prstGeom>
        </p:spPr>
        <p:txBody>
          <a:bodyPr wrap="square" lIns="0" tIns="0" rIns="0" bIns="0" rtlCol="0" anchor="t">
            <a:spAutoFit/>
          </a:bodyPr>
          <a:lstStyle/>
          <a:p>
            <a:pPr algn="ctr">
              <a:lnSpc>
                <a:spcPts val="6719"/>
              </a:lnSpc>
            </a:pPr>
            <a:r>
              <a:rPr lang="it-IT" sz="4800" b="1" dirty="0">
                <a:solidFill>
                  <a:srgbClr val="125B50"/>
                </a:solidFill>
                <a:latin typeface="Agrandir Wide Medium"/>
                <a:ea typeface="Agrandir Wide Medium"/>
                <a:cs typeface="Agrandir Wide Medium"/>
                <a:sym typeface="Agrandir Wide Medium"/>
              </a:rPr>
              <a:t>L'influenza della pressione del sistema sui KPI</a:t>
            </a:r>
            <a:endParaRPr lang="en-US" sz="4800" b="1" dirty="0">
              <a:solidFill>
                <a:srgbClr val="125B50"/>
              </a:solidFill>
              <a:latin typeface="Agrandir Wide Medium"/>
              <a:ea typeface="Agrandir Wide Medium"/>
              <a:cs typeface="Agrandir Wide Medium"/>
              <a:sym typeface="Agrandir Wide Medium"/>
            </a:endParaRPr>
          </a:p>
        </p:txBody>
      </p:sp>
      <p:graphicFrame>
        <p:nvGraphicFramePr>
          <p:cNvPr id="4" name="Table 3">
            <a:extLst>
              <a:ext uri="{FF2B5EF4-FFF2-40B4-BE49-F238E27FC236}">
                <a16:creationId xmlns:a16="http://schemas.microsoft.com/office/drawing/2014/main" id="{F77AA00D-2659-1596-C3F6-4927530C64D0}"/>
              </a:ext>
            </a:extLst>
          </p:cNvPr>
          <p:cNvGraphicFramePr>
            <a:graphicFrameLocks noGrp="1"/>
          </p:cNvGraphicFramePr>
          <p:nvPr>
            <p:extLst>
              <p:ext uri="{D42A27DB-BD31-4B8C-83A1-F6EECF244321}">
                <p14:modId xmlns:p14="http://schemas.microsoft.com/office/powerpoint/2010/main" val="3327637727"/>
              </p:ext>
            </p:extLst>
          </p:nvPr>
        </p:nvGraphicFramePr>
        <p:xfrm>
          <a:off x="533399" y="1443489"/>
          <a:ext cx="16987040" cy="3096991"/>
        </p:xfrm>
        <a:graphic>
          <a:graphicData uri="http://schemas.openxmlformats.org/drawingml/2006/table">
            <a:tbl>
              <a:tblPr/>
              <a:tblGrid>
                <a:gridCol w="12803040">
                  <a:extLst>
                    <a:ext uri="{9D8B030D-6E8A-4147-A177-3AD203B41FA5}">
                      <a16:colId xmlns:a16="http://schemas.microsoft.com/office/drawing/2014/main" val="3900375607"/>
                    </a:ext>
                  </a:extLst>
                </a:gridCol>
                <a:gridCol w="2092000">
                  <a:extLst>
                    <a:ext uri="{9D8B030D-6E8A-4147-A177-3AD203B41FA5}">
                      <a16:colId xmlns:a16="http://schemas.microsoft.com/office/drawing/2014/main" val="2480043340"/>
                    </a:ext>
                  </a:extLst>
                </a:gridCol>
                <a:gridCol w="2092000">
                  <a:extLst>
                    <a:ext uri="{9D8B030D-6E8A-4147-A177-3AD203B41FA5}">
                      <a16:colId xmlns:a16="http://schemas.microsoft.com/office/drawing/2014/main" val="2471192660"/>
                    </a:ext>
                  </a:extLst>
                </a:gridCol>
              </a:tblGrid>
              <a:tr h="56449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US" sz="2000" b="1" i="0" u="none" strike="noStrike" dirty="0">
                          <a:solidFill>
                            <a:srgbClr val="000000"/>
                          </a:solidFill>
                          <a:effectLst/>
                          <a:latin typeface="Agrandir Wide Medium" panose="020B0604020202020204" charset="0"/>
                        </a:rPr>
                        <a:t>INFORMAZIONI SUL CONTESTO FISICO</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SISTEMA 1</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SISTEMA 2</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extLst>
                  <a:ext uri="{0D108BD9-81ED-4DB2-BD59-A6C34878D82A}">
                    <a16:rowId xmlns:a16="http://schemas.microsoft.com/office/drawing/2014/main" val="2094944326"/>
                  </a:ext>
                </a:extLst>
              </a:tr>
              <a:tr h="479363">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it-IT" sz="2000" b="1" u="none" strike="noStrike" dirty="0">
                          <a:solidFill>
                            <a:srgbClr val="000000"/>
                          </a:solidFill>
                          <a:effectLst/>
                          <a:latin typeface="Agrandir Wide Medium" panose="020B0604020202020204" charset="0"/>
                        </a:rPr>
                        <a:t>Lunghezza della rete (km)</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0000"/>
                          </a:solidFill>
                          <a:effectLst/>
                          <a:latin typeface="Agrandir Wide Medium" panose="020B0604020202020204" charset="0"/>
                        </a:rPr>
                        <a:t>1498</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1498</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18082523"/>
                  </a:ext>
                </a:extLst>
              </a:tr>
              <a:tr h="479363">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it-IT" sz="2000" b="1" u="none" strike="noStrike" dirty="0">
                          <a:solidFill>
                            <a:srgbClr val="000000"/>
                          </a:solidFill>
                          <a:effectLst/>
                          <a:latin typeface="Agrandir Wide Medium" panose="020B0604020202020204" charset="0"/>
                        </a:rPr>
                        <a:t>Numero di prese (Nc)</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0000"/>
                          </a:solidFill>
                          <a:effectLst/>
                          <a:latin typeface="Agrandir Wide Medium" panose="020B0604020202020204" charset="0"/>
                        </a:rPr>
                        <a:t>58192</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58192</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05870667"/>
                  </a:ext>
                </a:extLst>
              </a:tr>
              <a:tr h="479363">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357188" marR="0" lvl="0" indent="0" algn="l" defTabSz="914400" rtl="0" eaLnBrk="1" fontAlgn="b" latinLnBrk="0" hangingPunct="1">
                        <a:lnSpc>
                          <a:spcPct val="100000"/>
                        </a:lnSpc>
                        <a:spcBef>
                          <a:spcPts val="0"/>
                        </a:spcBef>
                        <a:spcAft>
                          <a:spcPts val="0"/>
                        </a:spcAft>
                        <a:buClrTx/>
                        <a:buSzTx/>
                        <a:buFontTx/>
                        <a:buNone/>
                        <a:tabLst/>
                        <a:defRPr/>
                      </a:pPr>
                      <a:r>
                        <a:rPr lang="it-IT" sz="2000" b="1" u="none" strike="noStrike" dirty="0">
                          <a:solidFill>
                            <a:srgbClr val="000000"/>
                          </a:solidFill>
                          <a:effectLst/>
                          <a:latin typeface="Agrandir Wide Medium" panose="020B0604020202020204" charset="0"/>
                        </a:rPr>
                        <a:t>Perdite Reali Annuali Correnti (CARL) in m3/giorno</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19170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19170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30206734"/>
                  </a:ext>
                </a:extLst>
              </a:tr>
              <a:tr h="479363">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357188" lvl="1" indent="-14288" algn="l" fontAlgn="b">
                        <a:buNone/>
                      </a:pPr>
                      <a:r>
                        <a:rPr lang="it-IT" sz="2000" b="1" u="none" strike="noStrike" dirty="0">
                          <a:solidFill>
                            <a:srgbClr val="000000"/>
                          </a:solidFill>
                          <a:effectLst/>
                          <a:latin typeface="Agrandir Wide Medium" panose="020B0604020202020204" charset="0"/>
                        </a:rPr>
                        <a:t>Lunghezza media della presa sotterranea dal bordo della strada al contatore  (m/presa)</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0000"/>
                          </a:solidFill>
                          <a:effectLst/>
                          <a:latin typeface="Agrandir Wide Medium" panose="020B0604020202020204" charset="0"/>
                        </a:rPr>
                        <a:t>10.6</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10.6</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1446355"/>
                  </a:ext>
                </a:extLst>
              </a:tr>
              <a:tr h="479363">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err="1">
                          <a:solidFill>
                            <a:srgbClr val="000000"/>
                          </a:solidFill>
                          <a:effectLst/>
                          <a:latin typeface="Agrandir Wide Medium" panose="020B0604020202020204" charset="0"/>
                        </a:rPr>
                        <a:t>Pressione</a:t>
                      </a:r>
                      <a:r>
                        <a:rPr lang="en-GB" sz="2000" b="1" u="none" strike="noStrike" dirty="0">
                          <a:solidFill>
                            <a:srgbClr val="000000"/>
                          </a:solidFill>
                          <a:effectLst/>
                          <a:latin typeface="Agrandir Wide Medium" panose="020B0604020202020204" charset="0"/>
                        </a:rPr>
                        <a:t> media in </a:t>
                      </a:r>
                      <a:r>
                        <a:rPr lang="en-GB" sz="2000" b="1" u="none" strike="noStrike" dirty="0" err="1">
                          <a:solidFill>
                            <a:srgbClr val="000000"/>
                          </a:solidFill>
                          <a:effectLst/>
                          <a:latin typeface="Agrandir Wide Medium" panose="020B0604020202020204" charset="0"/>
                        </a:rPr>
                        <a:t>metri</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FF0000"/>
                          </a:solidFill>
                          <a:effectLst/>
                          <a:latin typeface="Agrandir Wide Medium" panose="020B0604020202020204" charset="0"/>
                        </a:rPr>
                        <a:t>52.6</a:t>
                      </a:r>
                      <a:endParaRPr lang="en-GB" sz="2000" b="1" i="0" u="none" strike="noStrike" dirty="0">
                        <a:solidFill>
                          <a:srgbClr val="FF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FF0000"/>
                          </a:solidFill>
                          <a:effectLst/>
                          <a:latin typeface="Agrandir Wide Medium" panose="020B0604020202020204" charset="0"/>
                        </a:rPr>
                        <a:t>30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40705978"/>
                  </a:ext>
                </a:extLst>
              </a:tr>
            </a:tbl>
          </a:graphicData>
        </a:graphic>
      </p:graphicFrame>
      <p:sp>
        <p:nvSpPr>
          <p:cNvPr id="5" name="Rectangle 4">
            <a:extLst>
              <a:ext uri="{FF2B5EF4-FFF2-40B4-BE49-F238E27FC236}">
                <a16:creationId xmlns:a16="http://schemas.microsoft.com/office/drawing/2014/main" id="{3C6137AC-94FB-6923-6862-8A553CEFBB57}"/>
              </a:ext>
            </a:extLst>
          </p:cNvPr>
          <p:cNvSpPr/>
          <p:nvPr/>
        </p:nvSpPr>
        <p:spPr>
          <a:xfrm>
            <a:off x="15468599" y="2028798"/>
            <a:ext cx="2071179" cy="2509874"/>
          </a:xfrm>
          <a:prstGeom prst="rect">
            <a:avLst/>
          </a:prstGeom>
          <a:noFill/>
          <a:ln w="571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BFDA2875-D2B1-27D9-2B0C-75931376CC0F}"/>
              </a:ext>
            </a:extLst>
          </p:cNvPr>
          <p:cNvGraphicFramePr>
            <a:graphicFrameLocks noGrp="1"/>
          </p:cNvGraphicFramePr>
          <p:nvPr>
            <p:extLst>
              <p:ext uri="{D42A27DB-BD31-4B8C-83A1-F6EECF244321}">
                <p14:modId xmlns:p14="http://schemas.microsoft.com/office/powerpoint/2010/main" val="3258177881"/>
              </p:ext>
            </p:extLst>
          </p:nvPr>
        </p:nvGraphicFramePr>
        <p:xfrm>
          <a:off x="533399" y="4869224"/>
          <a:ext cx="17078738" cy="1645876"/>
        </p:xfrm>
        <a:graphic>
          <a:graphicData uri="http://schemas.openxmlformats.org/drawingml/2006/table">
            <a:tbl>
              <a:tblPr/>
              <a:tblGrid>
                <a:gridCol w="7162801">
                  <a:extLst>
                    <a:ext uri="{9D8B030D-6E8A-4147-A177-3AD203B41FA5}">
                      <a16:colId xmlns:a16="http://schemas.microsoft.com/office/drawing/2014/main" val="2408781554"/>
                    </a:ext>
                  </a:extLst>
                </a:gridCol>
                <a:gridCol w="3505200">
                  <a:extLst>
                    <a:ext uri="{9D8B030D-6E8A-4147-A177-3AD203B41FA5}">
                      <a16:colId xmlns:a16="http://schemas.microsoft.com/office/drawing/2014/main" val="3617550610"/>
                    </a:ext>
                  </a:extLst>
                </a:gridCol>
                <a:gridCol w="3362737">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93925">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US" sz="2400" b="1" i="0" u="none" strike="noStrike" dirty="0">
                          <a:solidFill>
                            <a:srgbClr val="125B50"/>
                          </a:solidFill>
                          <a:effectLst/>
                          <a:latin typeface="Agrandir Wide Medium" panose="020B0604020202020204" charset="0"/>
                        </a:rPr>
                        <a:t>KPIs DELLE PERDITE REALI</a:t>
                      </a:r>
                      <a:endParaRPr lang="en-GB" sz="2400" b="1" i="0" u="none" strike="noStrike" dirty="0">
                        <a:solidFill>
                          <a:srgbClr val="125B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chemeClr val="bg2">
                              <a:lumMod val="10000"/>
                            </a:schemeClr>
                          </a:solidFill>
                          <a:effectLst/>
                          <a:latin typeface="Agrandir Wide Medium" panose="020B0604020202020204" charset="0"/>
                        </a:rPr>
                        <a:t>SISTEMA 1</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chemeClr val="bg2">
                              <a:lumMod val="10000"/>
                            </a:schemeClr>
                          </a:solidFill>
                          <a:effectLst/>
                          <a:latin typeface="Agrandir Wide Medium" panose="020B0604020202020204" charset="0"/>
                        </a:rPr>
                        <a:t>SISTEMA 2</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US" sz="2400" b="1" i="0" u="none" strike="noStrike" dirty="0" err="1">
                          <a:solidFill>
                            <a:srgbClr val="125B50"/>
                          </a:solidFill>
                          <a:effectLst/>
                          <a:latin typeface="Agrandir Wide Medium" panose="020B0604020202020204" charset="0"/>
                        </a:rPr>
                        <a:t>Confronto</a:t>
                      </a:r>
                      <a:endParaRPr lang="en-GB" sz="2400" b="1" i="0" u="none" strike="noStrike" dirty="0">
                        <a:solidFill>
                          <a:srgbClr val="125B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96169453"/>
                  </a:ext>
                </a:extLst>
              </a:tr>
              <a:tr h="65963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it-IT" sz="2400" b="1" u="none" strike="noStrike" dirty="0">
                          <a:solidFill>
                            <a:schemeClr val="bg2">
                              <a:lumMod val="10000"/>
                            </a:schemeClr>
                          </a:solidFill>
                          <a:effectLst/>
                          <a:latin typeface="Agrandir Wide Medium" panose="020B0604020202020204" charset="0"/>
                        </a:rPr>
                        <a:t>Perdite reali Litri/presa/giorno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329.4</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329.4</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lvl="1" algn="ctr" fontAlgn="b">
                        <a:buNone/>
                      </a:pPr>
                      <a:r>
                        <a:rPr lang="en-GB" sz="2000" b="1" i="0" u="none" strike="noStrike" dirty="0">
                          <a:solidFill>
                            <a:srgbClr val="125B50"/>
                          </a:solidFill>
                          <a:effectLst/>
                          <a:latin typeface="Agrandir Wide Medium" panose="020B0604020202020204" charset="0"/>
                        </a:rPr>
                        <a:t>NESSUN CAMBIAMENTO</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52976262"/>
                  </a:ext>
                </a:extLst>
              </a:tr>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it-IT" sz="2400" b="1" u="none" strike="noStrike" dirty="0">
                          <a:solidFill>
                            <a:schemeClr val="bg2">
                              <a:lumMod val="10000"/>
                            </a:schemeClr>
                          </a:solidFill>
                          <a:effectLst/>
                          <a:latin typeface="Agrandir Wide Medium" panose="020B0604020202020204" charset="0"/>
                        </a:rPr>
                        <a:t>Perdite reali m3/km di rete/giorno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u="none" strike="noStrike" dirty="0">
                          <a:solidFill>
                            <a:schemeClr val="bg2">
                              <a:lumMod val="10000"/>
                            </a:schemeClr>
                          </a:solidFill>
                          <a:effectLst/>
                          <a:latin typeface="Agrandir Wide Medium" panose="020B0604020202020204" charset="0"/>
                        </a:rPr>
                        <a:t>12.80</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u="none" strike="noStrike" dirty="0">
                          <a:solidFill>
                            <a:schemeClr val="bg2">
                              <a:lumMod val="10000"/>
                            </a:schemeClr>
                          </a:solidFill>
                          <a:effectLst/>
                          <a:latin typeface="Agrandir Wide Medium" panose="020B0604020202020204" charset="0"/>
                        </a:rPr>
                        <a:t>12.80</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000" b="1" i="0" u="none" strike="noStrike" dirty="0">
                          <a:solidFill>
                            <a:srgbClr val="125B50"/>
                          </a:solidFill>
                          <a:effectLst/>
                          <a:latin typeface="Agrandir Wide Medium" panose="020B0604020202020204" charset="0"/>
                        </a:rPr>
                        <a:t>NESSUN CAMBIAMENTO</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568331"/>
                  </a:ext>
                </a:extLst>
              </a:tr>
            </a:tbl>
          </a:graphicData>
        </a:graphic>
      </p:graphicFrame>
      <p:graphicFrame>
        <p:nvGraphicFramePr>
          <p:cNvPr id="7" name="Table 6">
            <a:extLst>
              <a:ext uri="{FF2B5EF4-FFF2-40B4-BE49-F238E27FC236}">
                <a16:creationId xmlns:a16="http://schemas.microsoft.com/office/drawing/2014/main" id="{6DCB1160-BFC1-48C9-BF50-624418C8D169}"/>
              </a:ext>
            </a:extLst>
          </p:cNvPr>
          <p:cNvGraphicFramePr>
            <a:graphicFrameLocks noGrp="1"/>
          </p:cNvGraphicFramePr>
          <p:nvPr>
            <p:extLst>
              <p:ext uri="{D42A27DB-BD31-4B8C-83A1-F6EECF244321}">
                <p14:modId xmlns:p14="http://schemas.microsoft.com/office/powerpoint/2010/main" val="2982245535"/>
              </p:ext>
            </p:extLst>
          </p:nvPr>
        </p:nvGraphicFramePr>
        <p:xfrm>
          <a:off x="533399" y="7378337"/>
          <a:ext cx="17078738" cy="596900"/>
        </p:xfrm>
        <a:graphic>
          <a:graphicData uri="http://schemas.openxmlformats.org/drawingml/2006/table">
            <a:tbl>
              <a:tblPr/>
              <a:tblGrid>
                <a:gridCol w="7162801">
                  <a:extLst>
                    <a:ext uri="{9D8B030D-6E8A-4147-A177-3AD203B41FA5}">
                      <a16:colId xmlns:a16="http://schemas.microsoft.com/office/drawing/2014/main" val="2408781554"/>
                    </a:ext>
                  </a:extLst>
                </a:gridCol>
                <a:gridCol w="3505200">
                  <a:extLst>
                    <a:ext uri="{9D8B030D-6E8A-4147-A177-3AD203B41FA5}">
                      <a16:colId xmlns:a16="http://schemas.microsoft.com/office/drawing/2014/main" val="3617550610"/>
                    </a:ext>
                  </a:extLst>
                </a:gridCol>
                <a:gridCol w="3362737">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UARL in </a:t>
                      </a:r>
                      <a:r>
                        <a:rPr lang="en-GB" sz="2400" b="1" u="none" strike="noStrike" dirty="0" err="1">
                          <a:solidFill>
                            <a:schemeClr val="bg2">
                              <a:lumMod val="10000"/>
                            </a:schemeClr>
                          </a:solidFill>
                          <a:effectLst/>
                          <a:latin typeface="Agrandir Wide Medium" panose="020B0604020202020204" charset="0"/>
                        </a:rPr>
                        <a:t>litri</a:t>
                      </a:r>
                      <a:r>
                        <a:rPr lang="en-GB" sz="2400" b="1" u="none" strike="noStrike" dirty="0">
                          <a:solidFill>
                            <a:schemeClr val="bg2">
                              <a:lumMod val="10000"/>
                            </a:schemeClr>
                          </a:solidFill>
                          <a:effectLst/>
                          <a:latin typeface="Agrandir Wide Medium" panose="020B0604020202020204" charset="0"/>
                        </a:rPr>
                        <a:t>/presa/</a:t>
                      </a:r>
                      <a:r>
                        <a:rPr lang="en-GB" sz="2400" b="1" u="none" strike="noStrike" dirty="0" err="1">
                          <a:solidFill>
                            <a:schemeClr val="bg2">
                              <a:lumMod val="10000"/>
                            </a:schemeClr>
                          </a:solidFill>
                          <a:effectLst/>
                          <a:latin typeface="Agrandir Wide Medium" panose="020B0604020202020204" charset="0"/>
                        </a:rPr>
                        <a:t>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80.39</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45.85</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55874569"/>
                  </a:ext>
                </a:extLst>
              </a:tr>
            </a:tbl>
          </a:graphicData>
        </a:graphic>
      </p:graphicFrame>
      <p:graphicFrame>
        <p:nvGraphicFramePr>
          <p:cNvPr id="8" name="Table 7">
            <a:extLst>
              <a:ext uri="{FF2B5EF4-FFF2-40B4-BE49-F238E27FC236}">
                <a16:creationId xmlns:a16="http://schemas.microsoft.com/office/drawing/2014/main" id="{6F81095E-5274-E3B7-3A85-33A35657AE42}"/>
              </a:ext>
            </a:extLst>
          </p:cNvPr>
          <p:cNvGraphicFramePr>
            <a:graphicFrameLocks noGrp="1"/>
          </p:cNvGraphicFramePr>
          <p:nvPr>
            <p:extLst>
              <p:ext uri="{D42A27DB-BD31-4B8C-83A1-F6EECF244321}">
                <p14:modId xmlns:p14="http://schemas.microsoft.com/office/powerpoint/2010/main" val="1543034181"/>
              </p:ext>
            </p:extLst>
          </p:nvPr>
        </p:nvGraphicFramePr>
        <p:xfrm>
          <a:off x="533400" y="7987937"/>
          <a:ext cx="17078738" cy="596900"/>
        </p:xfrm>
        <a:graphic>
          <a:graphicData uri="http://schemas.openxmlformats.org/drawingml/2006/table">
            <a:tbl>
              <a:tblPr/>
              <a:tblGrid>
                <a:gridCol w="7162800">
                  <a:extLst>
                    <a:ext uri="{9D8B030D-6E8A-4147-A177-3AD203B41FA5}">
                      <a16:colId xmlns:a16="http://schemas.microsoft.com/office/drawing/2014/main" val="2408781554"/>
                    </a:ext>
                  </a:extLst>
                </a:gridCol>
                <a:gridCol w="3505200">
                  <a:extLst>
                    <a:ext uri="{9D8B030D-6E8A-4147-A177-3AD203B41FA5}">
                      <a16:colId xmlns:a16="http://schemas.microsoft.com/office/drawing/2014/main" val="3617550610"/>
                    </a:ext>
                  </a:extLst>
                </a:gridCol>
                <a:gridCol w="3362738">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it-IT" sz="2400" b="1" u="none" strike="noStrike" dirty="0">
                          <a:solidFill>
                            <a:schemeClr val="bg2">
                              <a:lumMod val="10000"/>
                            </a:schemeClr>
                          </a:solidFill>
                          <a:effectLst/>
                          <a:latin typeface="Agrandir Wide Medium" panose="020B0604020202020204" charset="0"/>
                        </a:rPr>
                        <a:t> UARL in m3/km di rete/giorno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3.12</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1.78</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10086924"/>
                  </a:ext>
                </a:extLst>
              </a:tr>
            </a:tbl>
          </a:graphicData>
        </a:graphic>
      </p:graphicFrame>
      <p:graphicFrame>
        <p:nvGraphicFramePr>
          <p:cNvPr id="9" name="Table 8">
            <a:extLst>
              <a:ext uri="{FF2B5EF4-FFF2-40B4-BE49-F238E27FC236}">
                <a16:creationId xmlns:a16="http://schemas.microsoft.com/office/drawing/2014/main" id="{EE2209A6-8669-3799-6505-980B16EA177A}"/>
              </a:ext>
            </a:extLst>
          </p:cNvPr>
          <p:cNvGraphicFramePr>
            <a:graphicFrameLocks noGrp="1"/>
          </p:cNvGraphicFramePr>
          <p:nvPr>
            <p:extLst>
              <p:ext uri="{D42A27DB-BD31-4B8C-83A1-F6EECF244321}">
                <p14:modId xmlns:p14="http://schemas.microsoft.com/office/powerpoint/2010/main" val="730882513"/>
              </p:ext>
            </p:extLst>
          </p:nvPr>
        </p:nvGraphicFramePr>
        <p:xfrm>
          <a:off x="533400" y="8724900"/>
          <a:ext cx="17078738" cy="596900"/>
        </p:xfrm>
        <a:graphic>
          <a:graphicData uri="http://schemas.openxmlformats.org/drawingml/2006/table">
            <a:tbl>
              <a:tblPr/>
              <a:tblGrid>
                <a:gridCol w="7162800">
                  <a:extLst>
                    <a:ext uri="{9D8B030D-6E8A-4147-A177-3AD203B41FA5}">
                      <a16:colId xmlns:a16="http://schemas.microsoft.com/office/drawing/2014/main" val="2408781554"/>
                    </a:ext>
                  </a:extLst>
                </a:gridCol>
                <a:gridCol w="3505200">
                  <a:extLst>
                    <a:ext uri="{9D8B030D-6E8A-4147-A177-3AD203B41FA5}">
                      <a16:colId xmlns:a16="http://schemas.microsoft.com/office/drawing/2014/main" val="3617550610"/>
                    </a:ext>
                  </a:extLst>
                </a:gridCol>
                <a:gridCol w="3362738">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Infrastructure Leakage Index ILI</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FF0000"/>
                          </a:solidFill>
                          <a:effectLst/>
                          <a:latin typeface="Agrandir Wide Medium" panose="020B0604020202020204" charset="0"/>
                        </a:rPr>
                        <a:t>4.1 (Band C1)</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FF0000"/>
                          </a:solidFill>
                          <a:effectLst/>
                          <a:latin typeface="Agrandir Wide Medium" panose="020B0604020202020204" charset="0"/>
                        </a:rPr>
                        <a:t>7.2 (Band C2)</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10116941"/>
                  </a:ext>
                </a:extLst>
              </a:tr>
            </a:tbl>
          </a:graphicData>
        </a:graphic>
      </p:graphicFrame>
      <p:sp>
        <p:nvSpPr>
          <p:cNvPr id="11" name="Arrow: Down 10">
            <a:extLst>
              <a:ext uri="{FF2B5EF4-FFF2-40B4-BE49-F238E27FC236}">
                <a16:creationId xmlns:a16="http://schemas.microsoft.com/office/drawing/2014/main" id="{14FBE851-E963-E5B7-1B9B-FA8BE110EE4C}"/>
              </a:ext>
            </a:extLst>
          </p:cNvPr>
          <p:cNvSpPr/>
          <p:nvPr/>
        </p:nvSpPr>
        <p:spPr>
          <a:xfrm>
            <a:off x="15667812" y="81153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Arrow: Down 11">
            <a:extLst>
              <a:ext uri="{FF2B5EF4-FFF2-40B4-BE49-F238E27FC236}">
                <a16:creationId xmlns:a16="http://schemas.microsoft.com/office/drawing/2014/main" id="{B0890555-C642-7310-80B0-7433587BB3B5}"/>
              </a:ext>
            </a:extLst>
          </p:cNvPr>
          <p:cNvSpPr/>
          <p:nvPr/>
        </p:nvSpPr>
        <p:spPr>
          <a:xfrm rot="10800000">
            <a:off x="15667813" y="8801099"/>
            <a:ext cx="838200" cy="381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Slide Number Placeholder 28">
            <a:extLst>
              <a:ext uri="{FF2B5EF4-FFF2-40B4-BE49-F238E27FC236}">
                <a16:creationId xmlns:a16="http://schemas.microsoft.com/office/drawing/2014/main" id="{084B078E-1856-2660-F699-D7784E4135B6}"/>
              </a:ext>
            </a:extLst>
          </p:cNvPr>
          <p:cNvSpPr txBox="1">
            <a:spLocks/>
          </p:cNvSpPr>
          <p:nvPr/>
        </p:nvSpPr>
        <p:spPr>
          <a:xfrm>
            <a:off x="15849600" y="955727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graphicFrame>
        <p:nvGraphicFramePr>
          <p:cNvPr id="15" name="Table 14">
            <a:extLst>
              <a:ext uri="{FF2B5EF4-FFF2-40B4-BE49-F238E27FC236}">
                <a16:creationId xmlns:a16="http://schemas.microsoft.com/office/drawing/2014/main" id="{52AEF7AE-3523-1573-3954-FC7987AC3E1B}"/>
              </a:ext>
            </a:extLst>
          </p:cNvPr>
          <p:cNvGraphicFramePr>
            <a:graphicFrameLocks noGrp="1"/>
          </p:cNvGraphicFramePr>
          <p:nvPr>
            <p:extLst>
              <p:ext uri="{D42A27DB-BD31-4B8C-83A1-F6EECF244321}">
                <p14:modId xmlns:p14="http://schemas.microsoft.com/office/powerpoint/2010/main" val="3401891463"/>
              </p:ext>
            </p:extLst>
          </p:nvPr>
        </p:nvGraphicFramePr>
        <p:xfrm>
          <a:off x="523463" y="6818587"/>
          <a:ext cx="17078738" cy="537737"/>
        </p:xfrm>
        <a:graphic>
          <a:graphicData uri="http://schemas.openxmlformats.org/drawingml/2006/table">
            <a:tbl>
              <a:tblPr/>
              <a:tblGrid>
                <a:gridCol w="7169286">
                  <a:extLst>
                    <a:ext uri="{9D8B030D-6E8A-4147-A177-3AD203B41FA5}">
                      <a16:colId xmlns:a16="http://schemas.microsoft.com/office/drawing/2014/main" val="3110352133"/>
                    </a:ext>
                  </a:extLst>
                </a:gridCol>
                <a:gridCol w="3505200">
                  <a:extLst>
                    <a:ext uri="{9D8B030D-6E8A-4147-A177-3AD203B41FA5}">
                      <a16:colId xmlns:a16="http://schemas.microsoft.com/office/drawing/2014/main" val="1868010407"/>
                    </a:ext>
                  </a:extLst>
                </a:gridCol>
                <a:gridCol w="3356252">
                  <a:extLst>
                    <a:ext uri="{9D8B030D-6E8A-4147-A177-3AD203B41FA5}">
                      <a16:colId xmlns:a16="http://schemas.microsoft.com/office/drawing/2014/main" val="2978488726"/>
                    </a:ext>
                  </a:extLst>
                </a:gridCol>
                <a:gridCol w="3048000">
                  <a:extLst>
                    <a:ext uri="{9D8B030D-6E8A-4147-A177-3AD203B41FA5}">
                      <a16:colId xmlns:a16="http://schemas.microsoft.com/office/drawing/2014/main" val="1493897028"/>
                    </a:ext>
                  </a:extLst>
                </a:gridCol>
              </a:tblGrid>
              <a:tr h="537737">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UARL in m</a:t>
                      </a:r>
                      <a:r>
                        <a:rPr lang="en-GB" sz="2400" b="1" u="none" strike="noStrike" baseline="30000" dirty="0">
                          <a:solidFill>
                            <a:schemeClr val="bg2">
                              <a:lumMod val="10000"/>
                            </a:schemeClr>
                          </a:solidFill>
                          <a:effectLst/>
                          <a:latin typeface="Agrandir Wide Medium" panose="020B0604020202020204" charset="0"/>
                        </a:rPr>
                        <a:t>3</a:t>
                      </a:r>
                      <a:r>
                        <a:rPr lang="en-GB" sz="2400" b="1" u="none" strike="noStrike" dirty="0">
                          <a:solidFill>
                            <a:schemeClr val="bg2">
                              <a:lumMod val="10000"/>
                            </a:schemeClr>
                          </a:solidFill>
                          <a:effectLst/>
                          <a:latin typeface="Agrandir Wide Medium" panose="020B0604020202020204" charset="0"/>
                        </a:rPr>
                        <a:t>/</a:t>
                      </a:r>
                      <a:r>
                        <a:rPr lang="en-GB" sz="2400" b="1" u="none" strike="noStrike" dirty="0" err="1">
                          <a:solidFill>
                            <a:schemeClr val="bg2">
                              <a:lumMod val="10000"/>
                            </a:schemeClr>
                          </a:solidFill>
                          <a:effectLst/>
                          <a:latin typeface="Agrandir Wide Medium" panose="020B0604020202020204" charset="0"/>
                        </a:rPr>
                        <a:t>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4678</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3867</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00527796"/>
                  </a:ext>
                </a:extLst>
              </a:tr>
            </a:tbl>
          </a:graphicData>
        </a:graphic>
      </p:graphicFrame>
      <p:sp>
        <p:nvSpPr>
          <p:cNvPr id="16" name="Arrow: Down 15">
            <a:extLst>
              <a:ext uri="{FF2B5EF4-FFF2-40B4-BE49-F238E27FC236}">
                <a16:creationId xmlns:a16="http://schemas.microsoft.com/office/drawing/2014/main" id="{D1EDE15D-4F40-3AC9-C084-9E704BC7D37E}"/>
              </a:ext>
            </a:extLst>
          </p:cNvPr>
          <p:cNvSpPr/>
          <p:nvPr/>
        </p:nvSpPr>
        <p:spPr>
          <a:xfrm>
            <a:off x="15667812" y="75057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Arrow: Down 16">
            <a:extLst>
              <a:ext uri="{FF2B5EF4-FFF2-40B4-BE49-F238E27FC236}">
                <a16:creationId xmlns:a16="http://schemas.microsoft.com/office/drawing/2014/main" id="{7BCE13B1-0A86-B82C-2E0C-DB1388F36289}"/>
              </a:ext>
            </a:extLst>
          </p:cNvPr>
          <p:cNvSpPr/>
          <p:nvPr/>
        </p:nvSpPr>
        <p:spPr>
          <a:xfrm>
            <a:off x="15665988" y="68961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6866233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1EB73-9754-6707-935F-237EE939FC75}"/>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7E3E917D-C722-433B-FA93-C6E5525AC889}"/>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19FF70AA-7888-2C4E-E184-D89ED91A5D0F}"/>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FDC01E39-57B5-ACE4-07EE-0925F4C48532}"/>
              </a:ext>
            </a:extLst>
          </p:cNvPr>
          <p:cNvSpPr txBox="1"/>
          <p:nvPr/>
        </p:nvSpPr>
        <p:spPr>
          <a:xfrm>
            <a:off x="228600" y="360853"/>
            <a:ext cx="17830799"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The influence of meter location on KPIs</a:t>
            </a:r>
          </a:p>
        </p:txBody>
      </p:sp>
      <p:graphicFrame>
        <p:nvGraphicFramePr>
          <p:cNvPr id="4" name="Table 3">
            <a:extLst>
              <a:ext uri="{FF2B5EF4-FFF2-40B4-BE49-F238E27FC236}">
                <a16:creationId xmlns:a16="http://schemas.microsoft.com/office/drawing/2014/main" id="{13AA974A-06AB-41F3-726F-3EB61989E865}"/>
              </a:ext>
            </a:extLst>
          </p:cNvPr>
          <p:cNvGraphicFramePr>
            <a:graphicFrameLocks noGrp="1"/>
          </p:cNvGraphicFramePr>
          <p:nvPr>
            <p:extLst>
              <p:ext uri="{D42A27DB-BD31-4B8C-83A1-F6EECF244321}">
                <p14:modId xmlns:p14="http://schemas.microsoft.com/office/powerpoint/2010/main" val="1147047251"/>
              </p:ext>
            </p:extLst>
          </p:nvPr>
        </p:nvGraphicFramePr>
        <p:xfrm>
          <a:off x="533399" y="1422400"/>
          <a:ext cx="16987040" cy="3042870"/>
        </p:xfrm>
        <a:graphic>
          <a:graphicData uri="http://schemas.openxmlformats.org/drawingml/2006/table">
            <a:tbl>
              <a:tblPr/>
              <a:tblGrid>
                <a:gridCol w="12803040">
                  <a:extLst>
                    <a:ext uri="{9D8B030D-6E8A-4147-A177-3AD203B41FA5}">
                      <a16:colId xmlns:a16="http://schemas.microsoft.com/office/drawing/2014/main" val="3900375607"/>
                    </a:ext>
                  </a:extLst>
                </a:gridCol>
                <a:gridCol w="2092000">
                  <a:extLst>
                    <a:ext uri="{9D8B030D-6E8A-4147-A177-3AD203B41FA5}">
                      <a16:colId xmlns:a16="http://schemas.microsoft.com/office/drawing/2014/main" val="2480043340"/>
                    </a:ext>
                  </a:extLst>
                </a:gridCol>
                <a:gridCol w="2092000">
                  <a:extLst>
                    <a:ext uri="{9D8B030D-6E8A-4147-A177-3AD203B41FA5}">
                      <a16:colId xmlns:a16="http://schemas.microsoft.com/office/drawing/2014/main" val="2471192660"/>
                    </a:ext>
                  </a:extLst>
                </a:gridCol>
              </a:tblGrid>
              <a:tr h="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0" marR="0" lvl="0" indent="0" algn="ctr" defTabSz="438150" rtl="0" eaLnBrk="1" fontAlgn="b" latinLnBrk="0" hangingPunct="1">
                        <a:lnSpc>
                          <a:spcPct val="100000"/>
                        </a:lnSpc>
                        <a:spcBef>
                          <a:spcPts val="0"/>
                        </a:spcBef>
                        <a:spcAft>
                          <a:spcPts val="0"/>
                        </a:spcAft>
                        <a:buClrTx/>
                        <a:buSzTx/>
                        <a:buFontTx/>
                        <a:buNone/>
                        <a:tabLst/>
                        <a:defRPr/>
                      </a:pPr>
                      <a:endParaRPr lang="en-US" sz="2000" b="1" i="0" u="none" strike="noStrike" dirty="0">
                        <a:solidFill>
                          <a:srgbClr val="000000"/>
                        </a:solidFill>
                        <a:effectLst/>
                        <a:latin typeface="Agrandir Wide Medium" panose="020B0604020202020204" charset="0"/>
                      </a:endParaRPr>
                    </a:p>
                    <a:p>
                      <a:pPr marL="0" marR="0" lvl="0" indent="0" algn="ctr" defTabSz="43815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Agrandir Wide Medium" panose="020B0604020202020204" charset="0"/>
                        </a:rPr>
                        <a:t>INFORMAZIONI SUL CONTESTO FISICO</a:t>
                      </a:r>
                      <a:endParaRPr lang="en-GB" sz="1800" b="1" i="0" u="none" strike="noStrike" dirty="0">
                        <a:solidFill>
                          <a:srgbClr val="000000"/>
                        </a:solidFill>
                        <a:effectLst/>
                        <a:latin typeface="Agrandir Wide Medium" panose="020B0604020202020204" charset="0"/>
                      </a:endParaRPr>
                    </a:p>
                    <a:p>
                      <a:pPr algn="l" fontAlgn="b">
                        <a:buNone/>
                      </a:pP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SISTEMA 1</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SISTEMA 2</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extLst>
                  <a:ext uri="{0D108BD9-81ED-4DB2-BD59-A6C34878D82A}">
                    <a16:rowId xmlns:a16="http://schemas.microsoft.com/office/drawing/2014/main" val="2094944326"/>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it-IT" sz="2000" b="1" u="none" strike="noStrike" dirty="0">
                          <a:solidFill>
                            <a:schemeClr val="bg2">
                              <a:lumMod val="10000"/>
                            </a:schemeClr>
                          </a:solidFill>
                          <a:effectLst/>
                          <a:latin typeface="Agrandir Wide Medium" panose="020B0604020202020204" charset="0"/>
                        </a:rPr>
                        <a:t>Lunghezza delle linee principali (km)</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chemeClr val="bg2">
                              <a:lumMod val="10000"/>
                            </a:schemeClr>
                          </a:solidFill>
                          <a:effectLst/>
                          <a:latin typeface="Agrandir Wide Medium" panose="020B0604020202020204" charset="0"/>
                        </a:rPr>
                        <a:t>1498</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1498</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18082523"/>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it-IT" sz="2000" b="1" u="none" strike="noStrike" dirty="0">
                          <a:solidFill>
                            <a:schemeClr val="bg2">
                              <a:lumMod val="10000"/>
                            </a:schemeClr>
                          </a:solidFill>
                          <a:effectLst/>
                          <a:latin typeface="Agrandir Wide Medium" panose="020B0604020202020204" charset="0"/>
                        </a:rPr>
                        <a:t>Numero di collegamenti di servizio (Nc)</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chemeClr val="bg2">
                              <a:lumMod val="10000"/>
                            </a:schemeClr>
                          </a:solidFill>
                          <a:effectLst/>
                          <a:latin typeface="Agrandir Wide Medium" panose="020B0604020202020204" charset="0"/>
                        </a:rPr>
                        <a:t>58192</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58192</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05870667"/>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357188" marR="0" lvl="1" indent="0" algn="l" defTabSz="914400" rtl="0" eaLnBrk="1" fontAlgn="b" latinLnBrk="0" hangingPunct="1">
                        <a:lnSpc>
                          <a:spcPct val="100000"/>
                        </a:lnSpc>
                        <a:spcBef>
                          <a:spcPts val="0"/>
                        </a:spcBef>
                        <a:spcAft>
                          <a:spcPts val="0"/>
                        </a:spcAft>
                        <a:buClrTx/>
                        <a:buSzTx/>
                        <a:buFontTx/>
                        <a:buNone/>
                        <a:tabLst/>
                        <a:defRPr/>
                      </a:pPr>
                      <a:r>
                        <a:rPr lang="it-IT" sz="2000" b="1" u="none" strike="noStrike" dirty="0">
                          <a:solidFill>
                            <a:schemeClr val="bg2">
                              <a:lumMod val="10000"/>
                            </a:schemeClr>
                          </a:solidFill>
                          <a:effectLst/>
                          <a:latin typeface="Agrandir Wide Medium" panose="020B0604020202020204" charset="0"/>
                        </a:rPr>
                        <a:t>Perdite Reali Annuali Correnti (CARL) in m3/giorno</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19170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19170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30206734"/>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357188" lvl="1" indent="-14288" algn="l" fontAlgn="b">
                        <a:buNone/>
                      </a:pPr>
                      <a:r>
                        <a:rPr lang="it-IT" sz="2000" b="1" u="none" strike="noStrike" dirty="0">
                          <a:solidFill>
                            <a:schemeClr val="bg2">
                              <a:lumMod val="10000"/>
                            </a:schemeClr>
                          </a:solidFill>
                          <a:effectLst/>
                          <a:latin typeface="Agrandir Wide Medium" panose="020B0604020202020204" charset="0"/>
                        </a:rPr>
                        <a:t>Lunghezza media del servizio sotterraneo dal bordo della strada al contatore (m/conn)</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B0F0"/>
                          </a:solidFill>
                          <a:effectLst/>
                          <a:latin typeface="Agrandir Wide Medium" panose="020B0604020202020204" charset="0"/>
                        </a:rPr>
                        <a:t>10.6</a:t>
                      </a:r>
                      <a:endParaRPr lang="en-GB" sz="2000" b="1" i="0" u="none" strike="noStrike" dirty="0">
                        <a:solidFill>
                          <a:srgbClr val="00B0F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B0F0"/>
                          </a:solidFill>
                          <a:effectLst/>
                          <a:latin typeface="Agrandir Wide Medium" panose="020B0604020202020204" charset="0"/>
                        </a:rPr>
                        <a:t>0.00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1446355"/>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err="1">
                          <a:solidFill>
                            <a:schemeClr val="bg2">
                              <a:lumMod val="10000"/>
                            </a:schemeClr>
                          </a:solidFill>
                          <a:effectLst/>
                          <a:latin typeface="Agrandir Wide Medium" panose="020B0604020202020204" charset="0"/>
                        </a:rPr>
                        <a:t>Pressione</a:t>
                      </a:r>
                      <a:r>
                        <a:rPr lang="en-GB" sz="2000" b="1" u="none" strike="noStrike" dirty="0">
                          <a:solidFill>
                            <a:schemeClr val="bg2">
                              <a:lumMod val="10000"/>
                            </a:schemeClr>
                          </a:solidFill>
                          <a:effectLst/>
                          <a:latin typeface="Agrandir Wide Medium" panose="020B0604020202020204" charset="0"/>
                        </a:rPr>
                        <a:t> media in </a:t>
                      </a:r>
                      <a:r>
                        <a:rPr lang="en-GB" sz="2000" b="1" u="none" strike="noStrike" dirty="0" err="1">
                          <a:solidFill>
                            <a:schemeClr val="bg2">
                              <a:lumMod val="10000"/>
                            </a:schemeClr>
                          </a:solidFill>
                          <a:effectLst/>
                          <a:latin typeface="Agrandir Wide Medium" panose="020B0604020202020204" charset="0"/>
                        </a:rPr>
                        <a:t>metri</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chemeClr val="bg2">
                              <a:lumMod val="10000"/>
                            </a:schemeClr>
                          </a:solidFill>
                          <a:effectLst/>
                          <a:latin typeface="Agrandir Wide Medium" panose="020B0604020202020204" charset="0"/>
                        </a:rPr>
                        <a:t>52.6</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52.6</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40705978"/>
                  </a:ext>
                </a:extLst>
              </a:tr>
            </a:tbl>
          </a:graphicData>
        </a:graphic>
      </p:graphicFrame>
      <p:sp>
        <p:nvSpPr>
          <p:cNvPr id="5" name="Rectangle 4">
            <a:extLst>
              <a:ext uri="{FF2B5EF4-FFF2-40B4-BE49-F238E27FC236}">
                <a16:creationId xmlns:a16="http://schemas.microsoft.com/office/drawing/2014/main" id="{4400335C-10B0-544F-6425-0A1DEB71057D}"/>
              </a:ext>
            </a:extLst>
          </p:cNvPr>
          <p:cNvSpPr/>
          <p:nvPr/>
        </p:nvSpPr>
        <p:spPr>
          <a:xfrm>
            <a:off x="15449260" y="1409700"/>
            <a:ext cx="2071179" cy="3042870"/>
          </a:xfrm>
          <a:prstGeom prst="rect">
            <a:avLst/>
          </a:prstGeom>
          <a:noFill/>
          <a:ln w="571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36E265AE-445F-9497-C033-CB27967E0EFE}"/>
              </a:ext>
            </a:extLst>
          </p:cNvPr>
          <p:cNvGraphicFramePr>
            <a:graphicFrameLocks noGrp="1"/>
          </p:cNvGraphicFramePr>
          <p:nvPr>
            <p:extLst>
              <p:ext uri="{D42A27DB-BD31-4B8C-83A1-F6EECF244321}">
                <p14:modId xmlns:p14="http://schemas.microsoft.com/office/powerpoint/2010/main" val="4208143324"/>
              </p:ext>
            </p:extLst>
          </p:nvPr>
        </p:nvGraphicFramePr>
        <p:xfrm>
          <a:off x="533399" y="4610100"/>
          <a:ext cx="17078738" cy="2314666"/>
        </p:xfrm>
        <a:graphic>
          <a:graphicData uri="http://schemas.openxmlformats.org/drawingml/2006/table">
            <a:tbl>
              <a:tblPr/>
              <a:tblGrid>
                <a:gridCol w="7162801">
                  <a:extLst>
                    <a:ext uri="{9D8B030D-6E8A-4147-A177-3AD203B41FA5}">
                      <a16:colId xmlns:a16="http://schemas.microsoft.com/office/drawing/2014/main" val="2408781554"/>
                    </a:ext>
                  </a:extLst>
                </a:gridCol>
                <a:gridCol w="3352800">
                  <a:extLst>
                    <a:ext uri="{9D8B030D-6E8A-4147-A177-3AD203B41FA5}">
                      <a16:colId xmlns:a16="http://schemas.microsoft.com/office/drawing/2014/main" val="3617550610"/>
                    </a:ext>
                  </a:extLst>
                </a:gridCol>
                <a:gridCol w="3515137">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125B50"/>
                          </a:solidFill>
                          <a:effectLst/>
                          <a:latin typeface="Agrandir Wide Medium" panose="020B0604020202020204" charset="0"/>
                        </a:rPr>
                        <a:t>KPIs DELLE PERDITE REALI</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chemeClr val="bg2">
                              <a:lumMod val="10000"/>
                            </a:schemeClr>
                          </a:solidFill>
                          <a:effectLst/>
                          <a:latin typeface="Agrandir Wide Medium" panose="020B0604020202020204" charset="0"/>
                        </a:rPr>
                        <a:t>SISTEMA 1</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chemeClr val="bg2">
                              <a:lumMod val="10000"/>
                            </a:schemeClr>
                          </a:solidFill>
                          <a:effectLst/>
                          <a:latin typeface="Agrandir Wide Medium" panose="020B0604020202020204" charset="0"/>
                        </a:rPr>
                        <a:t>SISTEMA 2</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err="1">
                          <a:solidFill>
                            <a:schemeClr val="bg2">
                              <a:lumMod val="10000"/>
                            </a:schemeClr>
                          </a:solidFill>
                          <a:effectLst/>
                          <a:latin typeface="Agrandir Wide Medium" panose="020B0604020202020204" charset="0"/>
                        </a:rPr>
                        <a:t>Confronto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96169453"/>
                  </a:ext>
                </a:extLst>
              </a:tr>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it-IT" sz="2400" b="1" u="none" strike="noStrike" dirty="0">
                          <a:solidFill>
                            <a:schemeClr val="bg2">
                              <a:lumMod val="10000"/>
                            </a:schemeClr>
                          </a:solidFill>
                          <a:effectLst/>
                          <a:latin typeface="Agrandir Wide Medium" panose="020B0604020202020204" charset="0"/>
                        </a:rPr>
                        <a:t>Perdite reali Litri/conn/giorno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329.4</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329.4</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000" b="1" i="0" u="none" strike="noStrike" dirty="0">
                          <a:solidFill>
                            <a:srgbClr val="125B50"/>
                          </a:solidFill>
                          <a:effectLst/>
                          <a:latin typeface="Agrandir Wide Medium" panose="020B0604020202020204" charset="0"/>
                        </a:rPr>
                        <a:t>NESSUN CAMBIAMENTO</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52976262"/>
                  </a:ext>
                </a:extLst>
              </a:tr>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it-IT" sz="2400" b="1" u="none" strike="noStrike" dirty="0">
                          <a:solidFill>
                            <a:schemeClr val="bg2">
                              <a:lumMod val="10000"/>
                            </a:schemeClr>
                          </a:solidFill>
                          <a:effectLst/>
                          <a:latin typeface="Agrandir Wide Medium" panose="020B0604020202020204" charset="0"/>
                        </a:rPr>
                        <a:t>Perdite reali m3/km di condotte/giorno</a:t>
                      </a:r>
                      <a:r>
                        <a:rPr lang="en-GB" sz="2400" b="1" u="none" strike="noStrike" dirty="0">
                          <a:solidFill>
                            <a:schemeClr val="bg2">
                              <a:lumMod val="10000"/>
                            </a:schemeClr>
                          </a:solidFill>
                          <a:effectLst/>
                          <a:latin typeface="Agrandir Wide Medium" panose="020B0604020202020204" charset="0"/>
                        </a:rPr>
                        <a:t>Real Losses m3/km mains/day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u="none" strike="noStrike" dirty="0">
                          <a:solidFill>
                            <a:schemeClr val="bg2">
                              <a:lumMod val="10000"/>
                            </a:schemeClr>
                          </a:solidFill>
                          <a:effectLst/>
                          <a:latin typeface="Agrandir Wide Medium" panose="020B0604020202020204" charset="0"/>
                        </a:rPr>
                        <a:t>12.80</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u="none" strike="noStrike" dirty="0">
                          <a:solidFill>
                            <a:schemeClr val="bg2">
                              <a:lumMod val="10000"/>
                            </a:schemeClr>
                          </a:solidFill>
                          <a:effectLst/>
                          <a:latin typeface="Agrandir Wide Medium" panose="020B0604020202020204" charset="0"/>
                        </a:rPr>
                        <a:t>12.80</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000" b="1" i="0" u="none" strike="noStrike" dirty="0">
                          <a:solidFill>
                            <a:srgbClr val="125B50"/>
                          </a:solidFill>
                          <a:effectLst/>
                          <a:latin typeface="Agrandir Wide Medium" panose="020B0604020202020204" charset="0"/>
                        </a:rPr>
                        <a:t>NESSUN CAMBIAMENTO</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568331"/>
                  </a:ext>
                </a:extLst>
              </a:tr>
            </a:tbl>
          </a:graphicData>
        </a:graphic>
      </p:graphicFrame>
      <p:graphicFrame>
        <p:nvGraphicFramePr>
          <p:cNvPr id="7" name="Table 6">
            <a:extLst>
              <a:ext uri="{FF2B5EF4-FFF2-40B4-BE49-F238E27FC236}">
                <a16:creationId xmlns:a16="http://schemas.microsoft.com/office/drawing/2014/main" id="{B02BB818-D923-BD41-6B51-3534972D0ABB}"/>
              </a:ext>
            </a:extLst>
          </p:cNvPr>
          <p:cNvGraphicFramePr>
            <a:graphicFrameLocks noGrp="1"/>
          </p:cNvGraphicFramePr>
          <p:nvPr>
            <p:extLst>
              <p:ext uri="{D42A27DB-BD31-4B8C-83A1-F6EECF244321}">
                <p14:modId xmlns:p14="http://schemas.microsoft.com/office/powerpoint/2010/main" val="1751760867"/>
              </p:ext>
            </p:extLst>
          </p:nvPr>
        </p:nvGraphicFramePr>
        <p:xfrm>
          <a:off x="526914" y="7048500"/>
          <a:ext cx="17078738" cy="596900"/>
        </p:xfrm>
        <a:graphic>
          <a:graphicData uri="http://schemas.openxmlformats.org/drawingml/2006/table">
            <a:tbl>
              <a:tblPr/>
              <a:tblGrid>
                <a:gridCol w="7169286">
                  <a:extLst>
                    <a:ext uri="{9D8B030D-6E8A-4147-A177-3AD203B41FA5}">
                      <a16:colId xmlns:a16="http://schemas.microsoft.com/office/drawing/2014/main" val="3110352133"/>
                    </a:ext>
                  </a:extLst>
                </a:gridCol>
                <a:gridCol w="3352800">
                  <a:extLst>
                    <a:ext uri="{9D8B030D-6E8A-4147-A177-3AD203B41FA5}">
                      <a16:colId xmlns:a16="http://schemas.microsoft.com/office/drawing/2014/main" val="1868010407"/>
                    </a:ext>
                  </a:extLst>
                </a:gridCol>
                <a:gridCol w="3508652">
                  <a:extLst>
                    <a:ext uri="{9D8B030D-6E8A-4147-A177-3AD203B41FA5}">
                      <a16:colId xmlns:a16="http://schemas.microsoft.com/office/drawing/2014/main" val="2978488726"/>
                    </a:ext>
                  </a:extLst>
                </a:gridCol>
                <a:gridCol w="3048000">
                  <a:extLst>
                    <a:ext uri="{9D8B030D-6E8A-4147-A177-3AD203B41FA5}">
                      <a16:colId xmlns:a16="http://schemas.microsoft.com/office/drawing/2014/main" val="1493897028"/>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UARL in m</a:t>
                      </a:r>
                      <a:r>
                        <a:rPr lang="en-GB" sz="2400" b="1" u="none" strike="noStrike" baseline="30000" dirty="0">
                          <a:solidFill>
                            <a:schemeClr val="bg2">
                              <a:lumMod val="10000"/>
                            </a:schemeClr>
                          </a:solidFill>
                          <a:effectLst/>
                          <a:latin typeface="Agrandir Wide Medium" panose="020B0604020202020204" charset="0"/>
                        </a:rPr>
                        <a:t>3</a:t>
                      </a:r>
                      <a:r>
                        <a:rPr lang="en-GB" sz="2400" b="1" u="none" strike="noStrike" dirty="0">
                          <a:solidFill>
                            <a:schemeClr val="bg2">
                              <a:lumMod val="10000"/>
                            </a:schemeClr>
                          </a:solidFill>
                          <a:effectLst/>
                          <a:latin typeface="Agrandir Wide Medium" panose="020B0604020202020204" charset="0"/>
                        </a:rPr>
                        <a:t>/</a:t>
                      </a:r>
                      <a:r>
                        <a:rPr lang="en-GB" sz="2400" b="1" u="none" strike="noStrike" dirty="0" err="1">
                          <a:solidFill>
                            <a:schemeClr val="bg2">
                              <a:lumMod val="10000"/>
                            </a:schemeClr>
                          </a:solidFill>
                          <a:effectLst/>
                          <a:latin typeface="Agrandir Wide Medium" panose="020B0604020202020204" charset="0"/>
                        </a:rPr>
                        <a:t>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4678</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3867</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00527796"/>
                  </a:ext>
                </a:extLst>
              </a:tr>
            </a:tbl>
          </a:graphicData>
        </a:graphic>
      </p:graphicFrame>
      <p:graphicFrame>
        <p:nvGraphicFramePr>
          <p:cNvPr id="8" name="Table 7">
            <a:extLst>
              <a:ext uri="{FF2B5EF4-FFF2-40B4-BE49-F238E27FC236}">
                <a16:creationId xmlns:a16="http://schemas.microsoft.com/office/drawing/2014/main" id="{93321E4A-D186-EAED-3C27-11043F3F5F05}"/>
              </a:ext>
            </a:extLst>
          </p:cNvPr>
          <p:cNvGraphicFramePr>
            <a:graphicFrameLocks noGrp="1"/>
          </p:cNvGraphicFramePr>
          <p:nvPr>
            <p:extLst>
              <p:ext uri="{D42A27DB-BD31-4B8C-83A1-F6EECF244321}">
                <p14:modId xmlns:p14="http://schemas.microsoft.com/office/powerpoint/2010/main" val="268545630"/>
              </p:ext>
            </p:extLst>
          </p:nvPr>
        </p:nvGraphicFramePr>
        <p:xfrm>
          <a:off x="533399" y="7658100"/>
          <a:ext cx="17078738" cy="596900"/>
        </p:xfrm>
        <a:graphic>
          <a:graphicData uri="http://schemas.openxmlformats.org/drawingml/2006/table">
            <a:tbl>
              <a:tblPr/>
              <a:tblGrid>
                <a:gridCol w="7162801">
                  <a:extLst>
                    <a:ext uri="{9D8B030D-6E8A-4147-A177-3AD203B41FA5}">
                      <a16:colId xmlns:a16="http://schemas.microsoft.com/office/drawing/2014/main" val="2408781554"/>
                    </a:ext>
                  </a:extLst>
                </a:gridCol>
                <a:gridCol w="3352800">
                  <a:extLst>
                    <a:ext uri="{9D8B030D-6E8A-4147-A177-3AD203B41FA5}">
                      <a16:colId xmlns:a16="http://schemas.microsoft.com/office/drawing/2014/main" val="3617550610"/>
                    </a:ext>
                  </a:extLst>
                </a:gridCol>
                <a:gridCol w="3515137">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UARL in </a:t>
                      </a:r>
                      <a:r>
                        <a:rPr lang="en-GB" sz="2400" b="1" u="none" strike="noStrike" dirty="0" err="1">
                          <a:solidFill>
                            <a:schemeClr val="bg2">
                              <a:lumMod val="10000"/>
                            </a:schemeClr>
                          </a:solidFill>
                          <a:effectLst/>
                          <a:latin typeface="Agrandir Wide Medium" panose="020B0604020202020204" charset="0"/>
                        </a:rPr>
                        <a:t>litri</a:t>
                      </a:r>
                      <a:r>
                        <a:rPr lang="en-GB" sz="2400" b="1" u="none" strike="noStrike" dirty="0">
                          <a:solidFill>
                            <a:schemeClr val="bg2">
                              <a:lumMod val="10000"/>
                            </a:schemeClr>
                          </a:solidFill>
                          <a:effectLst/>
                          <a:latin typeface="Agrandir Wide Medium" panose="020B0604020202020204" charset="0"/>
                        </a:rPr>
                        <a:t>/conn/</a:t>
                      </a:r>
                      <a:r>
                        <a:rPr lang="en-GB" sz="2400" b="1" u="none" strike="noStrike" dirty="0" err="1">
                          <a:solidFill>
                            <a:schemeClr val="bg2">
                              <a:lumMod val="10000"/>
                            </a:schemeClr>
                          </a:solidFill>
                          <a:effectLst/>
                          <a:latin typeface="Agrandir Wide Medium" panose="020B0604020202020204" charset="0"/>
                        </a:rPr>
                        <a:t>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80.39</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66.45</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55874569"/>
                  </a:ext>
                </a:extLst>
              </a:tr>
            </a:tbl>
          </a:graphicData>
        </a:graphic>
      </p:graphicFrame>
      <p:graphicFrame>
        <p:nvGraphicFramePr>
          <p:cNvPr id="9" name="Table 8">
            <a:extLst>
              <a:ext uri="{FF2B5EF4-FFF2-40B4-BE49-F238E27FC236}">
                <a16:creationId xmlns:a16="http://schemas.microsoft.com/office/drawing/2014/main" id="{17529DE9-A31B-187B-A2AE-90ACFFDCB3C4}"/>
              </a:ext>
            </a:extLst>
          </p:cNvPr>
          <p:cNvGraphicFramePr>
            <a:graphicFrameLocks noGrp="1"/>
          </p:cNvGraphicFramePr>
          <p:nvPr>
            <p:extLst>
              <p:ext uri="{D42A27DB-BD31-4B8C-83A1-F6EECF244321}">
                <p14:modId xmlns:p14="http://schemas.microsoft.com/office/powerpoint/2010/main" val="3633385013"/>
              </p:ext>
            </p:extLst>
          </p:nvPr>
        </p:nvGraphicFramePr>
        <p:xfrm>
          <a:off x="526914" y="8267700"/>
          <a:ext cx="17078738" cy="596900"/>
        </p:xfrm>
        <a:graphic>
          <a:graphicData uri="http://schemas.openxmlformats.org/drawingml/2006/table">
            <a:tbl>
              <a:tblPr/>
              <a:tblGrid>
                <a:gridCol w="7169286">
                  <a:extLst>
                    <a:ext uri="{9D8B030D-6E8A-4147-A177-3AD203B41FA5}">
                      <a16:colId xmlns:a16="http://schemas.microsoft.com/office/drawing/2014/main" val="2408781554"/>
                    </a:ext>
                  </a:extLst>
                </a:gridCol>
                <a:gridCol w="3352800">
                  <a:extLst>
                    <a:ext uri="{9D8B030D-6E8A-4147-A177-3AD203B41FA5}">
                      <a16:colId xmlns:a16="http://schemas.microsoft.com/office/drawing/2014/main" val="3617550610"/>
                    </a:ext>
                  </a:extLst>
                </a:gridCol>
                <a:gridCol w="3508652">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it-IT" sz="2400" b="1" u="none" strike="noStrike" dirty="0">
                          <a:solidFill>
                            <a:schemeClr val="bg2">
                              <a:lumMod val="10000"/>
                            </a:schemeClr>
                          </a:solidFill>
                          <a:effectLst/>
                          <a:latin typeface="Agrandir Wide Medium" panose="020B0604020202020204" charset="0"/>
                        </a:rPr>
                        <a:t>UARL in m3/km condotte/giorno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3.12</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2.58</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10086924"/>
                  </a:ext>
                </a:extLst>
              </a:tr>
            </a:tbl>
          </a:graphicData>
        </a:graphic>
      </p:graphicFrame>
      <p:graphicFrame>
        <p:nvGraphicFramePr>
          <p:cNvPr id="10" name="Table 9">
            <a:extLst>
              <a:ext uri="{FF2B5EF4-FFF2-40B4-BE49-F238E27FC236}">
                <a16:creationId xmlns:a16="http://schemas.microsoft.com/office/drawing/2014/main" id="{C970670F-E8A6-3D7B-C613-17760C58CB3F}"/>
              </a:ext>
            </a:extLst>
          </p:cNvPr>
          <p:cNvGraphicFramePr>
            <a:graphicFrameLocks noGrp="1"/>
          </p:cNvGraphicFramePr>
          <p:nvPr>
            <p:extLst>
              <p:ext uri="{D42A27DB-BD31-4B8C-83A1-F6EECF244321}">
                <p14:modId xmlns:p14="http://schemas.microsoft.com/office/powerpoint/2010/main" val="2634438312"/>
              </p:ext>
            </p:extLst>
          </p:nvPr>
        </p:nvGraphicFramePr>
        <p:xfrm>
          <a:off x="526914" y="8966200"/>
          <a:ext cx="17078738" cy="596900"/>
        </p:xfrm>
        <a:graphic>
          <a:graphicData uri="http://schemas.openxmlformats.org/drawingml/2006/table">
            <a:tbl>
              <a:tblPr/>
              <a:tblGrid>
                <a:gridCol w="7169286">
                  <a:extLst>
                    <a:ext uri="{9D8B030D-6E8A-4147-A177-3AD203B41FA5}">
                      <a16:colId xmlns:a16="http://schemas.microsoft.com/office/drawing/2014/main" val="2408781554"/>
                    </a:ext>
                  </a:extLst>
                </a:gridCol>
                <a:gridCol w="3352800">
                  <a:extLst>
                    <a:ext uri="{9D8B030D-6E8A-4147-A177-3AD203B41FA5}">
                      <a16:colId xmlns:a16="http://schemas.microsoft.com/office/drawing/2014/main" val="3617550610"/>
                    </a:ext>
                  </a:extLst>
                </a:gridCol>
                <a:gridCol w="3508652">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ILI</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FF0000"/>
                          </a:solidFill>
                          <a:effectLst/>
                          <a:latin typeface="Agrandir Wide Medium" panose="020B0604020202020204" charset="0"/>
                        </a:rPr>
                        <a:t>4.1</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400" b="1" i="0" u="none" strike="noStrike" dirty="0">
                          <a:solidFill>
                            <a:srgbClr val="FF0000"/>
                          </a:solidFill>
                          <a:effectLst/>
                          <a:latin typeface="Agrandir Wide Medium" panose="020B0604020202020204" charset="0"/>
                        </a:rPr>
                        <a:t>5.0</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10116941"/>
                  </a:ext>
                </a:extLst>
              </a:tr>
            </a:tbl>
          </a:graphicData>
        </a:graphic>
      </p:graphicFrame>
      <p:sp>
        <p:nvSpPr>
          <p:cNvPr id="11" name="Arrow: Down 10">
            <a:extLst>
              <a:ext uri="{FF2B5EF4-FFF2-40B4-BE49-F238E27FC236}">
                <a16:creationId xmlns:a16="http://schemas.microsoft.com/office/drawing/2014/main" id="{E24C5FA9-B6D1-5391-1FBE-084832DAE5DA}"/>
              </a:ext>
            </a:extLst>
          </p:cNvPr>
          <p:cNvSpPr/>
          <p:nvPr/>
        </p:nvSpPr>
        <p:spPr>
          <a:xfrm>
            <a:off x="15662544" y="72009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Arrow: Down 11">
            <a:extLst>
              <a:ext uri="{FF2B5EF4-FFF2-40B4-BE49-F238E27FC236}">
                <a16:creationId xmlns:a16="http://schemas.microsoft.com/office/drawing/2014/main" id="{D5DB19B1-2690-7D56-7037-9600F647153F}"/>
              </a:ext>
            </a:extLst>
          </p:cNvPr>
          <p:cNvSpPr/>
          <p:nvPr/>
        </p:nvSpPr>
        <p:spPr>
          <a:xfrm>
            <a:off x="15662544" y="78105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Arrow: Down 12">
            <a:extLst>
              <a:ext uri="{FF2B5EF4-FFF2-40B4-BE49-F238E27FC236}">
                <a16:creationId xmlns:a16="http://schemas.microsoft.com/office/drawing/2014/main" id="{E6657EFC-2FF1-1A30-867E-5548155F0B48}"/>
              </a:ext>
            </a:extLst>
          </p:cNvPr>
          <p:cNvSpPr/>
          <p:nvPr/>
        </p:nvSpPr>
        <p:spPr>
          <a:xfrm>
            <a:off x="15662544" y="84201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Arrow: Down 13">
            <a:extLst>
              <a:ext uri="{FF2B5EF4-FFF2-40B4-BE49-F238E27FC236}">
                <a16:creationId xmlns:a16="http://schemas.microsoft.com/office/drawing/2014/main" id="{A8F16921-6229-0849-08BF-5E5320297677}"/>
              </a:ext>
            </a:extLst>
          </p:cNvPr>
          <p:cNvSpPr/>
          <p:nvPr/>
        </p:nvSpPr>
        <p:spPr>
          <a:xfrm rot="10800000">
            <a:off x="15662545" y="9029699"/>
            <a:ext cx="838200" cy="381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0990893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BB375-8D49-83DE-2562-4F65D84C9AEA}"/>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CEF65021-814F-2209-B0BE-3CEA7E0FE6DE}"/>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47E95D2B-9F25-12F1-E7F7-D9991B5E4290}"/>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1E949F32-025C-8618-B396-8590B667F85B}"/>
              </a:ext>
            </a:extLst>
          </p:cNvPr>
          <p:cNvSpPr txBox="1"/>
          <p:nvPr/>
        </p:nvSpPr>
        <p:spPr>
          <a:xfrm>
            <a:off x="157368" y="521690"/>
            <a:ext cx="17830799"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The influence of service connections on KPIs</a:t>
            </a:r>
          </a:p>
        </p:txBody>
      </p:sp>
      <p:graphicFrame>
        <p:nvGraphicFramePr>
          <p:cNvPr id="4" name="Table 3">
            <a:extLst>
              <a:ext uri="{FF2B5EF4-FFF2-40B4-BE49-F238E27FC236}">
                <a16:creationId xmlns:a16="http://schemas.microsoft.com/office/drawing/2014/main" id="{F245CA9D-123B-20DC-55C5-C915FD55EE8A}"/>
              </a:ext>
            </a:extLst>
          </p:cNvPr>
          <p:cNvGraphicFramePr>
            <a:graphicFrameLocks noGrp="1"/>
          </p:cNvGraphicFramePr>
          <p:nvPr>
            <p:extLst>
              <p:ext uri="{D42A27DB-BD31-4B8C-83A1-F6EECF244321}">
                <p14:modId xmlns:p14="http://schemas.microsoft.com/office/powerpoint/2010/main" val="724656812"/>
              </p:ext>
            </p:extLst>
          </p:nvPr>
        </p:nvGraphicFramePr>
        <p:xfrm>
          <a:off x="533399" y="1644277"/>
          <a:ext cx="16987040" cy="2835029"/>
        </p:xfrm>
        <a:graphic>
          <a:graphicData uri="http://schemas.openxmlformats.org/drawingml/2006/table">
            <a:tbl>
              <a:tblPr/>
              <a:tblGrid>
                <a:gridCol w="12803040">
                  <a:extLst>
                    <a:ext uri="{9D8B030D-6E8A-4147-A177-3AD203B41FA5}">
                      <a16:colId xmlns:a16="http://schemas.microsoft.com/office/drawing/2014/main" val="3900375607"/>
                    </a:ext>
                  </a:extLst>
                </a:gridCol>
                <a:gridCol w="2092000">
                  <a:extLst>
                    <a:ext uri="{9D8B030D-6E8A-4147-A177-3AD203B41FA5}">
                      <a16:colId xmlns:a16="http://schemas.microsoft.com/office/drawing/2014/main" val="2480043340"/>
                    </a:ext>
                  </a:extLst>
                </a:gridCol>
                <a:gridCol w="2092000">
                  <a:extLst>
                    <a:ext uri="{9D8B030D-6E8A-4147-A177-3AD203B41FA5}">
                      <a16:colId xmlns:a16="http://schemas.microsoft.com/office/drawing/2014/main" val="2471192660"/>
                    </a:ext>
                  </a:extLst>
                </a:gridCol>
              </a:tblGrid>
              <a:tr h="681522">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0" marR="0" lvl="0" indent="0" algn="ctr" defTabSz="43815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Agrandir Wide Medium" panose="020B0604020202020204" charset="0"/>
                        </a:rPr>
                        <a:t>INFORMAZIONI SUL CONTESTO FISICO</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SISTEMA 1</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SISTEMA 1 – </a:t>
                      </a:r>
                      <a:r>
                        <a:rPr lang="en-GB" sz="2000" b="1" dirty="0" err="1">
                          <a:solidFill>
                            <a:schemeClr val="bg2">
                              <a:lumMod val="10000"/>
                            </a:schemeClr>
                          </a:solidFill>
                          <a:latin typeface="Agrandir Wide Medium" panose="020B0604020202020204" charset="0"/>
                        </a:rPr>
                        <a:t>corretto</a:t>
                      </a:r>
                      <a:endParaRPr lang="en-GB" sz="2000" b="1" dirty="0">
                        <a:solidFill>
                          <a:schemeClr val="bg2">
                            <a:lumMod val="10000"/>
                          </a:schemeClr>
                        </a:solidFill>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extLst>
                  <a:ext uri="{0D108BD9-81ED-4DB2-BD59-A6C34878D82A}">
                    <a16:rowId xmlns:a16="http://schemas.microsoft.com/office/drawing/2014/main" val="2094944326"/>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it-IT" sz="2000" b="1" u="none" strike="noStrike" dirty="0">
                          <a:solidFill>
                            <a:schemeClr val="bg2">
                              <a:lumMod val="10000"/>
                            </a:schemeClr>
                          </a:solidFill>
                          <a:effectLst/>
                          <a:latin typeface="Agrandir Wide Medium" panose="020B0604020202020204" charset="0"/>
                        </a:rPr>
                        <a:t>Lunghezza della rete (km)</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0000"/>
                          </a:solidFill>
                          <a:effectLst/>
                          <a:latin typeface="Agrandir Wide Medium" panose="020B0604020202020204" charset="0"/>
                        </a:rPr>
                        <a:t>1498</a:t>
                      </a:r>
                      <a:endParaRPr lang="en-GB" sz="2000" b="1" i="0" u="none" strike="noStrike" dirty="0">
                        <a:solidFill>
                          <a:srgbClr val="000000"/>
                        </a:solidFill>
                        <a:effectLst/>
                        <a:latin typeface="Agrandir Wide Medium" panose="020B0604020202020204" charset="0"/>
                      </a:endParaRPr>
                    </a:p>
                  </a:txBody>
                  <a:tcPr marL="5443" marR="5443" marT="5443"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1498</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18082523"/>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it-IT" sz="2000" b="1" u="none" strike="noStrike" dirty="0">
                          <a:solidFill>
                            <a:schemeClr val="bg2">
                              <a:lumMod val="10000"/>
                            </a:schemeClr>
                          </a:solidFill>
                          <a:effectLst/>
                          <a:latin typeface="Agrandir Wide Medium" panose="020B0604020202020204" charset="0"/>
                        </a:rPr>
                        <a:t>Numero di prese (Nc)</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B0F0"/>
                          </a:solidFill>
                          <a:effectLst/>
                          <a:latin typeface="Agrandir Wide Medium" panose="020B0604020202020204" charset="0"/>
                        </a:rPr>
                        <a:t>58192</a:t>
                      </a:r>
                      <a:endParaRPr lang="en-GB" sz="2000" b="1" i="0" u="none" strike="noStrike" dirty="0">
                        <a:solidFill>
                          <a:srgbClr val="00B0F0"/>
                        </a:solidFill>
                        <a:effectLst/>
                        <a:latin typeface="Agrandir Wide Medium" panose="020B0604020202020204" charset="0"/>
                      </a:endParaRPr>
                    </a:p>
                  </a:txBody>
                  <a:tcPr marL="5443" marR="5443" marT="5443"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B0F0"/>
                          </a:solidFill>
                          <a:effectLst/>
                          <a:latin typeface="Agrandir Wide Medium" panose="020B0604020202020204" charset="0"/>
                        </a:rPr>
                        <a:t>37824</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05870667"/>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357188" marR="0" lvl="1" indent="0" algn="l" defTabSz="914400" rtl="0" eaLnBrk="1" fontAlgn="b" latinLnBrk="0" hangingPunct="1">
                        <a:lnSpc>
                          <a:spcPct val="100000"/>
                        </a:lnSpc>
                        <a:spcBef>
                          <a:spcPts val="0"/>
                        </a:spcBef>
                        <a:spcAft>
                          <a:spcPts val="0"/>
                        </a:spcAft>
                        <a:buClrTx/>
                        <a:buSzTx/>
                        <a:buFontTx/>
                        <a:buNone/>
                        <a:tabLst/>
                        <a:defRPr/>
                      </a:pPr>
                      <a:r>
                        <a:rPr lang="it-IT" sz="2000" b="1" u="none" strike="noStrike" dirty="0">
                          <a:solidFill>
                            <a:schemeClr val="bg2">
                              <a:lumMod val="10000"/>
                            </a:schemeClr>
                          </a:solidFill>
                          <a:effectLst/>
                          <a:latin typeface="Agrandir Wide Medium" panose="020B0604020202020204" charset="0"/>
                        </a:rPr>
                        <a:t>Perdite Reali Annuali Correnti (CARL) in m3/giorno</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19170</a:t>
                      </a:r>
                    </a:p>
                  </a:txBody>
                  <a:tcPr marL="5443" marR="5443" marT="5443"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19170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30206734"/>
                  </a:ext>
                </a:extLst>
              </a:tr>
              <a:tr h="210482">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357188" lvl="1" indent="-14288" algn="l" fontAlgn="b">
                        <a:buNone/>
                      </a:pPr>
                      <a:r>
                        <a:rPr lang="it-IT" sz="2000" b="1" u="none" strike="noStrike" dirty="0">
                          <a:solidFill>
                            <a:schemeClr val="bg2">
                              <a:lumMod val="10000"/>
                            </a:schemeClr>
                          </a:solidFill>
                          <a:effectLst/>
                          <a:latin typeface="Agrandir Wide Medium" panose="020B0604020202020204" charset="0"/>
                        </a:rPr>
                        <a:t>Lunghezza media delle prese sotterranee dal bordo della strada al contatore (m/conn)</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chemeClr val="bg2">
                              <a:lumMod val="10000"/>
                            </a:schemeClr>
                          </a:solidFill>
                          <a:effectLst/>
                          <a:latin typeface="Agrandir Wide Medium" panose="020B0604020202020204" charset="0"/>
                        </a:rPr>
                        <a:t>10.6</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10.6</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1446355"/>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err="1">
                          <a:solidFill>
                            <a:schemeClr val="bg2">
                              <a:lumMod val="10000"/>
                            </a:schemeClr>
                          </a:solidFill>
                          <a:effectLst/>
                          <a:latin typeface="Agrandir Wide Medium" panose="020B0604020202020204" charset="0"/>
                        </a:rPr>
                        <a:t>Pressione</a:t>
                      </a:r>
                      <a:r>
                        <a:rPr lang="en-GB" sz="2000" b="1" u="none" strike="noStrike" dirty="0">
                          <a:solidFill>
                            <a:schemeClr val="bg2">
                              <a:lumMod val="10000"/>
                            </a:schemeClr>
                          </a:solidFill>
                          <a:effectLst/>
                          <a:latin typeface="Agrandir Wide Medium" panose="020B0604020202020204" charset="0"/>
                        </a:rPr>
                        <a:t> media in </a:t>
                      </a:r>
                      <a:r>
                        <a:rPr lang="en-GB" sz="2000" b="1" u="none" strike="noStrike" dirty="0" err="1">
                          <a:solidFill>
                            <a:schemeClr val="bg2">
                              <a:lumMod val="10000"/>
                            </a:schemeClr>
                          </a:solidFill>
                          <a:effectLst/>
                          <a:latin typeface="Agrandir Wide Medium" panose="020B0604020202020204" charset="0"/>
                        </a:rPr>
                        <a:t>metri</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chemeClr val="bg2">
                              <a:lumMod val="10000"/>
                            </a:schemeClr>
                          </a:solidFill>
                          <a:effectLst/>
                          <a:latin typeface="Agrandir Wide Medium" panose="020B0604020202020204" charset="0"/>
                        </a:rPr>
                        <a:t>52.6</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52.6</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40705978"/>
                  </a:ext>
                </a:extLst>
              </a:tr>
            </a:tbl>
          </a:graphicData>
        </a:graphic>
      </p:graphicFrame>
      <p:sp>
        <p:nvSpPr>
          <p:cNvPr id="5" name="Rectangle 4">
            <a:extLst>
              <a:ext uri="{FF2B5EF4-FFF2-40B4-BE49-F238E27FC236}">
                <a16:creationId xmlns:a16="http://schemas.microsoft.com/office/drawing/2014/main" id="{2B04CA00-EFBE-D150-9A4E-F100EED1F212}"/>
              </a:ext>
            </a:extLst>
          </p:cNvPr>
          <p:cNvSpPr/>
          <p:nvPr/>
        </p:nvSpPr>
        <p:spPr>
          <a:xfrm>
            <a:off x="15449260" y="1638300"/>
            <a:ext cx="2071179" cy="2853706"/>
          </a:xfrm>
          <a:prstGeom prst="rect">
            <a:avLst/>
          </a:prstGeom>
          <a:noFill/>
          <a:ln w="571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0D6D7C4A-7EC8-9EE2-B9E6-1F84BCDF7DEF}"/>
              </a:ext>
            </a:extLst>
          </p:cNvPr>
          <p:cNvGraphicFramePr>
            <a:graphicFrameLocks noGrp="1"/>
          </p:cNvGraphicFramePr>
          <p:nvPr>
            <p:extLst>
              <p:ext uri="{D42A27DB-BD31-4B8C-83A1-F6EECF244321}">
                <p14:modId xmlns:p14="http://schemas.microsoft.com/office/powerpoint/2010/main" val="1195589949"/>
              </p:ext>
            </p:extLst>
          </p:nvPr>
        </p:nvGraphicFramePr>
        <p:xfrm>
          <a:off x="533399" y="4889137"/>
          <a:ext cx="17078738" cy="1948906"/>
        </p:xfrm>
        <a:graphic>
          <a:graphicData uri="http://schemas.openxmlformats.org/drawingml/2006/table">
            <a:tbl>
              <a:tblPr/>
              <a:tblGrid>
                <a:gridCol w="7239001">
                  <a:extLst>
                    <a:ext uri="{9D8B030D-6E8A-4147-A177-3AD203B41FA5}">
                      <a16:colId xmlns:a16="http://schemas.microsoft.com/office/drawing/2014/main" val="2408781554"/>
                    </a:ext>
                  </a:extLst>
                </a:gridCol>
                <a:gridCol w="3276600">
                  <a:extLst>
                    <a:ext uri="{9D8B030D-6E8A-4147-A177-3AD203B41FA5}">
                      <a16:colId xmlns:a16="http://schemas.microsoft.com/office/drawing/2014/main" val="3617550610"/>
                    </a:ext>
                  </a:extLst>
                </a:gridCol>
                <a:gridCol w="3515137">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125B50"/>
                          </a:solidFill>
                          <a:effectLst/>
                          <a:latin typeface="Agrandir Wide Medium" panose="020B0604020202020204" charset="0"/>
                        </a:rPr>
                        <a:t>KPIs DELLE PERDITE REALI</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chemeClr val="bg2">
                              <a:lumMod val="10000"/>
                            </a:schemeClr>
                          </a:solidFill>
                          <a:effectLst/>
                          <a:latin typeface="Agrandir Wide Medium" panose="020B0604020202020204" charset="0"/>
                        </a:rPr>
                        <a:t>SISTEMA 1</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chemeClr val="bg2">
                              <a:lumMod val="10000"/>
                            </a:schemeClr>
                          </a:solidFill>
                          <a:effectLst/>
                          <a:latin typeface="Agrandir Wide Medium" panose="020B0604020202020204" charset="0"/>
                        </a:rPr>
                        <a:t>SISTEMA 1 - </a:t>
                      </a:r>
                      <a:r>
                        <a:rPr lang="en-GB" sz="2400" b="1" i="0" u="none" strike="noStrike" dirty="0" err="1">
                          <a:solidFill>
                            <a:schemeClr val="bg2">
                              <a:lumMod val="10000"/>
                            </a:schemeClr>
                          </a:solidFill>
                          <a:effectLst/>
                          <a:latin typeface="Agrandir Wide Medium" panose="020B0604020202020204" charset="0"/>
                        </a:rPr>
                        <a:t>corretto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err="1">
                          <a:solidFill>
                            <a:srgbClr val="125B50"/>
                          </a:solidFill>
                          <a:effectLst/>
                          <a:latin typeface="Agrandir Wide Medium" panose="020B0604020202020204" charset="0"/>
                        </a:rPr>
                        <a:t>Confronto</a:t>
                      </a:r>
                      <a:endParaRPr lang="en-GB" sz="2400" b="1" i="0" u="none" strike="noStrike" dirty="0">
                        <a:solidFill>
                          <a:srgbClr val="125B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96169453"/>
                  </a:ext>
                </a:extLst>
              </a:tr>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it-IT" sz="2400" b="1" u="none" strike="noStrike" dirty="0">
                          <a:solidFill>
                            <a:schemeClr val="bg2">
                              <a:lumMod val="10000"/>
                            </a:schemeClr>
                          </a:solidFill>
                          <a:effectLst/>
                          <a:latin typeface="Agrandir Wide Medium" panose="020B0604020202020204" charset="0"/>
                        </a:rPr>
                        <a:t>Perdite reali Litri/presa/giorno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FF0000"/>
                          </a:solidFill>
                          <a:effectLst/>
                          <a:latin typeface="Agrandir Wide Medium" panose="020B0604020202020204" charset="0"/>
                        </a:rPr>
                        <a:t>329.4</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FF0000"/>
                          </a:solidFill>
                          <a:effectLst/>
                          <a:latin typeface="Agrandir Wide Medium" panose="020B0604020202020204" charset="0"/>
                        </a:rPr>
                        <a:t>506.8</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125B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52976262"/>
                  </a:ext>
                </a:extLst>
              </a:tr>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it-IT" sz="2400" b="1" u="none" strike="noStrike" dirty="0">
                          <a:solidFill>
                            <a:schemeClr val="bg2">
                              <a:lumMod val="10000"/>
                            </a:schemeClr>
                          </a:solidFill>
                          <a:effectLst/>
                          <a:latin typeface="Agrandir Wide Medium" panose="020B0604020202020204" charset="0"/>
                        </a:rPr>
                        <a:t>Perdite reali m3/km di rete/giorno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u="none" strike="noStrike" dirty="0">
                          <a:solidFill>
                            <a:schemeClr val="bg2">
                              <a:lumMod val="10000"/>
                            </a:schemeClr>
                          </a:solidFill>
                          <a:effectLst/>
                          <a:latin typeface="Agrandir Wide Medium" panose="020B0604020202020204" charset="0"/>
                        </a:rPr>
                        <a:t>12.80</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u="none" strike="noStrike" dirty="0">
                          <a:solidFill>
                            <a:schemeClr val="bg2">
                              <a:lumMod val="10000"/>
                            </a:schemeClr>
                          </a:solidFill>
                          <a:effectLst/>
                          <a:latin typeface="Agrandir Wide Medium" panose="020B0604020202020204" charset="0"/>
                        </a:rPr>
                        <a:t>12.80</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000" b="1" i="0" u="none" strike="noStrike" dirty="0">
                          <a:solidFill>
                            <a:srgbClr val="125B50"/>
                          </a:solidFill>
                          <a:effectLst/>
                          <a:latin typeface="Agrandir Wide Medium" panose="020B0604020202020204" charset="0"/>
                        </a:rPr>
                        <a:t>NESSUN CAMBIAMENTO</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568331"/>
                  </a:ext>
                </a:extLst>
              </a:tr>
            </a:tbl>
          </a:graphicData>
        </a:graphic>
      </p:graphicFrame>
      <p:graphicFrame>
        <p:nvGraphicFramePr>
          <p:cNvPr id="7" name="Table 6">
            <a:extLst>
              <a:ext uri="{FF2B5EF4-FFF2-40B4-BE49-F238E27FC236}">
                <a16:creationId xmlns:a16="http://schemas.microsoft.com/office/drawing/2014/main" id="{B6EFEE6D-F5C1-5463-069A-2A4DAB80A408}"/>
              </a:ext>
            </a:extLst>
          </p:cNvPr>
          <p:cNvGraphicFramePr>
            <a:graphicFrameLocks noGrp="1"/>
          </p:cNvGraphicFramePr>
          <p:nvPr>
            <p:extLst>
              <p:ext uri="{D42A27DB-BD31-4B8C-83A1-F6EECF244321}">
                <p14:modId xmlns:p14="http://schemas.microsoft.com/office/powerpoint/2010/main" val="3141673892"/>
              </p:ext>
            </p:extLst>
          </p:nvPr>
        </p:nvGraphicFramePr>
        <p:xfrm>
          <a:off x="526914" y="6985000"/>
          <a:ext cx="17078738" cy="596900"/>
        </p:xfrm>
        <a:graphic>
          <a:graphicData uri="http://schemas.openxmlformats.org/drawingml/2006/table">
            <a:tbl>
              <a:tblPr/>
              <a:tblGrid>
                <a:gridCol w="7245486">
                  <a:extLst>
                    <a:ext uri="{9D8B030D-6E8A-4147-A177-3AD203B41FA5}">
                      <a16:colId xmlns:a16="http://schemas.microsoft.com/office/drawing/2014/main" val="3110352133"/>
                    </a:ext>
                  </a:extLst>
                </a:gridCol>
                <a:gridCol w="3276600">
                  <a:extLst>
                    <a:ext uri="{9D8B030D-6E8A-4147-A177-3AD203B41FA5}">
                      <a16:colId xmlns:a16="http://schemas.microsoft.com/office/drawing/2014/main" val="1868010407"/>
                    </a:ext>
                  </a:extLst>
                </a:gridCol>
                <a:gridCol w="3508652">
                  <a:extLst>
                    <a:ext uri="{9D8B030D-6E8A-4147-A177-3AD203B41FA5}">
                      <a16:colId xmlns:a16="http://schemas.microsoft.com/office/drawing/2014/main" val="2978488726"/>
                    </a:ext>
                  </a:extLst>
                </a:gridCol>
                <a:gridCol w="3048000">
                  <a:extLst>
                    <a:ext uri="{9D8B030D-6E8A-4147-A177-3AD203B41FA5}">
                      <a16:colId xmlns:a16="http://schemas.microsoft.com/office/drawing/2014/main" val="1493897028"/>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UARL in m</a:t>
                      </a:r>
                      <a:r>
                        <a:rPr lang="en-GB" sz="2400" b="1" u="none" strike="noStrike" baseline="30000" dirty="0">
                          <a:solidFill>
                            <a:schemeClr val="bg2">
                              <a:lumMod val="10000"/>
                            </a:schemeClr>
                          </a:solidFill>
                          <a:effectLst/>
                          <a:latin typeface="Agrandir Wide Medium" panose="020B0604020202020204" charset="0"/>
                        </a:rPr>
                        <a:t>3</a:t>
                      </a:r>
                      <a:r>
                        <a:rPr lang="en-GB" sz="2400" b="1" u="none" strike="noStrike" dirty="0">
                          <a:solidFill>
                            <a:schemeClr val="bg2">
                              <a:lumMod val="10000"/>
                            </a:schemeClr>
                          </a:solidFill>
                          <a:effectLst/>
                          <a:latin typeface="Agrandir Wide Medium" panose="020B0604020202020204" charset="0"/>
                        </a:rPr>
                        <a:t>/</a:t>
                      </a:r>
                      <a:r>
                        <a:rPr lang="en-GB" sz="2400" b="1" u="none" strike="noStrike" dirty="0" err="1">
                          <a:solidFill>
                            <a:schemeClr val="bg2">
                              <a:lumMod val="10000"/>
                            </a:schemeClr>
                          </a:solidFill>
                          <a:effectLst/>
                          <a:latin typeface="Agrandir Wide Medium" panose="020B0604020202020204" charset="0"/>
                        </a:rPr>
                        <a:t>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4678</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3537</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00527796"/>
                  </a:ext>
                </a:extLst>
              </a:tr>
            </a:tbl>
          </a:graphicData>
        </a:graphic>
      </p:graphicFrame>
      <p:graphicFrame>
        <p:nvGraphicFramePr>
          <p:cNvPr id="8" name="Table 7">
            <a:extLst>
              <a:ext uri="{FF2B5EF4-FFF2-40B4-BE49-F238E27FC236}">
                <a16:creationId xmlns:a16="http://schemas.microsoft.com/office/drawing/2014/main" id="{F4F9CC69-C77A-E686-886A-F324859AAA11}"/>
              </a:ext>
            </a:extLst>
          </p:cNvPr>
          <p:cNvGraphicFramePr>
            <a:graphicFrameLocks noGrp="1"/>
          </p:cNvGraphicFramePr>
          <p:nvPr>
            <p:extLst>
              <p:ext uri="{D42A27DB-BD31-4B8C-83A1-F6EECF244321}">
                <p14:modId xmlns:p14="http://schemas.microsoft.com/office/powerpoint/2010/main" val="503333973"/>
              </p:ext>
            </p:extLst>
          </p:nvPr>
        </p:nvGraphicFramePr>
        <p:xfrm>
          <a:off x="533399" y="7594600"/>
          <a:ext cx="17078738" cy="596900"/>
        </p:xfrm>
        <a:graphic>
          <a:graphicData uri="http://schemas.openxmlformats.org/drawingml/2006/table">
            <a:tbl>
              <a:tblPr/>
              <a:tblGrid>
                <a:gridCol w="7239001">
                  <a:extLst>
                    <a:ext uri="{9D8B030D-6E8A-4147-A177-3AD203B41FA5}">
                      <a16:colId xmlns:a16="http://schemas.microsoft.com/office/drawing/2014/main" val="2408781554"/>
                    </a:ext>
                  </a:extLst>
                </a:gridCol>
                <a:gridCol w="3276600">
                  <a:extLst>
                    <a:ext uri="{9D8B030D-6E8A-4147-A177-3AD203B41FA5}">
                      <a16:colId xmlns:a16="http://schemas.microsoft.com/office/drawing/2014/main" val="3617550610"/>
                    </a:ext>
                  </a:extLst>
                </a:gridCol>
                <a:gridCol w="3515137">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UARL in </a:t>
                      </a:r>
                      <a:r>
                        <a:rPr lang="en-GB" sz="2400" b="1" u="none" strike="noStrike" dirty="0" err="1">
                          <a:solidFill>
                            <a:schemeClr val="bg2">
                              <a:lumMod val="10000"/>
                            </a:schemeClr>
                          </a:solidFill>
                          <a:effectLst/>
                          <a:latin typeface="Agrandir Wide Medium" panose="020B0604020202020204" charset="0"/>
                        </a:rPr>
                        <a:t>litri</a:t>
                      </a:r>
                      <a:r>
                        <a:rPr lang="en-GB" sz="2400" b="1" u="none" strike="noStrike" dirty="0">
                          <a:solidFill>
                            <a:schemeClr val="bg2">
                              <a:lumMod val="10000"/>
                            </a:schemeClr>
                          </a:solidFill>
                          <a:effectLst/>
                          <a:latin typeface="Agrandir Wide Medium" panose="020B0604020202020204" charset="0"/>
                        </a:rPr>
                        <a:t>/presa/</a:t>
                      </a:r>
                      <a:r>
                        <a:rPr lang="en-GB" sz="2400" b="1" u="none" strike="noStrike" dirty="0" err="1">
                          <a:solidFill>
                            <a:schemeClr val="bg2">
                              <a:lumMod val="10000"/>
                            </a:schemeClr>
                          </a:solidFill>
                          <a:effectLst/>
                          <a:latin typeface="Agrandir Wide Medium" panose="020B0604020202020204" charset="0"/>
                        </a:rPr>
                        <a:t>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FF0000"/>
                          </a:solidFill>
                          <a:effectLst/>
                          <a:latin typeface="Agrandir Wide Medium" panose="020B0604020202020204" charset="0"/>
                        </a:rPr>
                        <a:t>80.39</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FF0000"/>
                          </a:solidFill>
                          <a:effectLst/>
                          <a:latin typeface="Agrandir Wide Medium" panose="020B0604020202020204" charset="0"/>
                        </a:rPr>
                        <a:t>93.52</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55874569"/>
                  </a:ext>
                </a:extLst>
              </a:tr>
            </a:tbl>
          </a:graphicData>
        </a:graphic>
      </p:graphicFrame>
      <p:graphicFrame>
        <p:nvGraphicFramePr>
          <p:cNvPr id="9" name="Table 8">
            <a:extLst>
              <a:ext uri="{FF2B5EF4-FFF2-40B4-BE49-F238E27FC236}">
                <a16:creationId xmlns:a16="http://schemas.microsoft.com/office/drawing/2014/main" id="{5A021202-4E2F-DBCA-D305-A965F0A8B737}"/>
              </a:ext>
            </a:extLst>
          </p:cNvPr>
          <p:cNvGraphicFramePr>
            <a:graphicFrameLocks noGrp="1"/>
          </p:cNvGraphicFramePr>
          <p:nvPr>
            <p:extLst>
              <p:ext uri="{D42A27DB-BD31-4B8C-83A1-F6EECF244321}">
                <p14:modId xmlns:p14="http://schemas.microsoft.com/office/powerpoint/2010/main" val="2414026238"/>
              </p:ext>
            </p:extLst>
          </p:nvPr>
        </p:nvGraphicFramePr>
        <p:xfrm>
          <a:off x="526914" y="8204200"/>
          <a:ext cx="17078738" cy="596900"/>
        </p:xfrm>
        <a:graphic>
          <a:graphicData uri="http://schemas.openxmlformats.org/drawingml/2006/table">
            <a:tbl>
              <a:tblPr/>
              <a:tblGrid>
                <a:gridCol w="7245486">
                  <a:extLst>
                    <a:ext uri="{9D8B030D-6E8A-4147-A177-3AD203B41FA5}">
                      <a16:colId xmlns:a16="http://schemas.microsoft.com/office/drawing/2014/main" val="2408781554"/>
                    </a:ext>
                  </a:extLst>
                </a:gridCol>
                <a:gridCol w="3276600">
                  <a:extLst>
                    <a:ext uri="{9D8B030D-6E8A-4147-A177-3AD203B41FA5}">
                      <a16:colId xmlns:a16="http://schemas.microsoft.com/office/drawing/2014/main" val="3617550610"/>
                    </a:ext>
                  </a:extLst>
                </a:gridCol>
                <a:gridCol w="3508652">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it-IT" sz="2400" b="1" u="none" strike="noStrike" dirty="0">
                          <a:solidFill>
                            <a:schemeClr val="bg2">
                              <a:lumMod val="10000"/>
                            </a:schemeClr>
                          </a:solidFill>
                          <a:effectLst/>
                          <a:latin typeface="Agrandir Wide Medium" panose="020B0604020202020204" charset="0"/>
                        </a:rPr>
                        <a:t>UARL in m3/km di rete/giorno</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3.12</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2.36</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10086924"/>
                  </a:ext>
                </a:extLst>
              </a:tr>
            </a:tbl>
          </a:graphicData>
        </a:graphic>
      </p:graphicFrame>
      <p:graphicFrame>
        <p:nvGraphicFramePr>
          <p:cNvPr id="10" name="Table 9">
            <a:extLst>
              <a:ext uri="{FF2B5EF4-FFF2-40B4-BE49-F238E27FC236}">
                <a16:creationId xmlns:a16="http://schemas.microsoft.com/office/drawing/2014/main" id="{CB248F4A-1F4B-143E-C1C0-34573D79CAE5}"/>
              </a:ext>
            </a:extLst>
          </p:cNvPr>
          <p:cNvGraphicFramePr>
            <a:graphicFrameLocks noGrp="1"/>
          </p:cNvGraphicFramePr>
          <p:nvPr>
            <p:extLst>
              <p:ext uri="{D42A27DB-BD31-4B8C-83A1-F6EECF244321}">
                <p14:modId xmlns:p14="http://schemas.microsoft.com/office/powerpoint/2010/main" val="3884706980"/>
              </p:ext>
            </p:extLst>
          </p:nvPr>
        </p:nvGraphicFramePr>
        <p:xfrm>
          <a:off x="526914" y="8966200"/>
          <a:ext cx="17078738" cy="596900"/>
        </p:xfrm>
        <a:graphic>
          <a:graphicData uri="http://schemas.openxmlformats.org/drawingml/2006/table">
            <a:tbl>
              <a:tblPr/>
              <a:tblGrid>
                <a:gridCol w="7245486">
                  <a:extLst>
                    <a:ext uri="{9D8B030D-6E8A-4147-A177-3AD203B41FA5}">
                      <a16:colId xmlns:a16="http://schemas.microsoft.com/office/drawing/2014/main" val="2408781554"/>
                    </a:ext>
                  </a:extLst>
                </a:gridCol>
                <a:gridCol w="3276600">
                  <a:extLst>
                    <a:ext uri="{9D8B030D-6E8A-4147-A177-3AD203B41FA5}">
                      <a16:colId xmlns:a16="http://schemas.microsoft.com/office/drawing/2014/main" val="3617550610"/>
                    </a:ext>
                  </a:extLst>
                </a:gridCol>
                <a:gridCol w="3508652">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ILI</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FF0000"/>
                          </a:solidFill>
                          <a:effectLst/>
                          <a:latin typeface="Agrandir Wide Medium" panose="020B0604020202020204" charset="0"/>
                        </a:rPr>
                        <a:t>4.1</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FF0000"/>
                          </a:solidFill>
                          <a:effectLst/>
                          <a:latin typeface="Agrandir Wide Medium" panose="020B0604020202020204" charset="0"/>
                        </a:rPr>
                        <a:t>5.4</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10116941"/>
                  </a:ext>
                </a:extLst>
              </a:tr>
            </a:tbl>
          </a:graphicData>
        </a:graphic>
      </p:graphicFrame>
      <p:sp>
        <p:nvSpPr>
          <p:cNvPr id="11" name="Arrow: Down 10">
            <a:extLst>
              <a:ext uri="{FF2B5EF4-FFF2-40B4-BE49-F238E27FC236}">
                <a16:creationId xmlns:a16="http://schemas.microsoft.com/office/drawing/2014/main" id="{C1950838-3C33-4BC0-7525-78A05C1105EA}"/>
              </a:ext>
            </a:extLst>
          </p:cNvPr>
          <p:cNvSpPr/>
          <p:nvPr/>
        </p:nvSpPr>
        <p:spPr>
          <a:xfrm>
            <a:off x="15652206" y="71247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Arrow: Down 11">
            <a:extLst>
              <a:ext uri="{FF2B5EF4-FFF2-40B4-BE49-F238E27FC236}">
                <a16:creationId xmlns:a16="http://schemas.microsoft.com/office/drawing/2014/main" id="{56DED8D5-C6CD-50AD-F382-9CF117339537}"/>
              </a:ext>
            </a:extLst>
          </p:cNvPr>
          <p:cNvSpPr/>
          <p:nvPr/>
        </p:nvSpPr>
        <p:spPr>
          <a:xfrm>
            <a:off x="15652206" y="83439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Arrow: Down 12">
            <a:extLst>
              <a:ext uri="{FF2B5EF4-FFF2-40B4-BE49-F238E27FC236}">
                <a16:creationId xmlns:a16="http://schemas.microsoft.com/office/drawing/2014/main" id="{4EA24AF4-41AF-3119-C4D1-2A6BA6B0E6AC}"/>
              </a:ext>
            </a:extLst>
          </p:cNvPr>
          <p:cNvSpPr/>
          <p:nvPr/>
        </p:nvSpPr>
        <p:spPr>
          <a:xfrm rot="10800000">
            <a:off x="15652207" y="9029699"/>
            <a:ext cx="838200" cy="381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Arrow: Down 13">
            <a:extLst>
              <a:ext uri="{FF2B5EF4-FFF2-40B4-BE49-F238E27FC236}">
                <a16:creationId xmlns:a16="http://schemas.microsoft.com/office/drawing/2014/main" id="{E08ED491-1763-D657-C106-1573A2077DA5}"/>
              </a:ext>
            </a:extLst>
          </p:cNvPr>
          <p:cNvSpPr/>
          <p:nvPr/>
        </p:nvSpPr>
        <p:spPr>
          <a:xfrm rot="10800000">
            <a:off x="15652207" y="7658100"/>
            <a:ext cx="838200" cy="381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Arrow: Down 14">
            <a:extLst>
              <a:ext uri="{FF2B5EF4-FFF2-40B4-BE49-F238E27FC236}">
                <a16:creationId xmlns:a16="http://schemas.microsoft.com/office/drawing/2014/main" id="{CDD02F3B-692A-A94F-56DE-6587CD9F93C4}"/>
              </a:ext>
            </a:extLst>
          </p:cNvPr>
          <p:cNvSpPr/>
          <p:nvPr/>
        </p:nvSpPr>
        <p:spPr>
          <a:xfrm rot="10800000">
            <a:off x="15652206" y="5676900"/>
            <a:ext cx="838200" cy="381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8312476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7B42C-1E79-758E-0976-82CEBE996F55}"/>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9D52C304-9A26-22DE-B5FE-B52943C1DD3E}"/>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BF134367-BA1D-99BE-2523-6F8CA94859A9}"/>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575DC90C-2B83-F6F6-935F-16EFDD232B4D}"/>
              </a:ext>
            </a:extLst>
          </p:cNvPr>
          <p:cNvSpPr txBox="1"/>
          <p:nvPr/>
        </p:nvSpPr>
        <p:spPr>
          <a:xfrm>
            <a:off x="228600" y="360853"/>
            <a:ext cx="17830799" cy="809773"/>
          </a:xfrm>
          <a:prstGeom prst="rect">
            <a:avLst/>
          </a:prstGeom>
        </p:spPr>
        <p:txBody>
          <a:bodyPr wrap="square" lIns="0" tIns="0" rIns="0" bIns="0" rtlCol="0" anchor="t">
            <a:spAutoFit/>
          </a:bodyPr>
          <a:lstStyle/>
          <a:p>
            <a:pPr algn="ctr">
              <a:lnSpc>
                <a:spcPts val="6719"/>
              </a:lnSpc>
            </a:pPr>
            <a:r>
              <a:rPr lang="it-IT" sz="4000" b="1" dirty="0">
                <a:solidFill>
                  <a:srgbClr val="125B50"/>
                </a:solidFill>
                <a:latin typeface="Agrandir Wide Medium"/>
                <a:ea typeface="Agrandir Wide Medium"/>
                <a:cs typeface="Agrandir Wide Medium"/>
                <a:sym typeface="Agrandir Wide Medium"/>
              </a:rPr>
              <a:t>E se posso solo stimare un intervallo di pressione?</a:t>
            </a:r>
            <a:endParaRPr lang="en-US" sz="4000" b="1" dirty="0">
              <a:solidFill>
                <a:srgbClr val="125B50"/>
              </a:solidFill>
              <a:latin typeface="Agrandir Wide Medium"/>
              <a:ea typeface="Agrandir Wide Medium"/>
              <a:cs typeface="Agrandir Wide Medium"/>
              <a:sym typeface="Agrandir Wide Medium"/>
            </a:endParaRPr>
          </a:p>
        </p:txBody>
      </p:sp>
      <p:graphicFrame>
        <p:nvGraphicFramePr>
          <p:cNvPr id="4" name="Table 3">
            <a:extLst>
              <a:ext uri="{FF2B5EF4-FFF2-40B4-BE49-F238E27FC236}">
                <a16:creationId xmlns:a16="http://schemas.microsoft.com/office/drawing/2014/main" id="{15AC6D37-D63B-E104-ACE1-B06020003C96}"/>
              </a:ext>
            </a:extLst>
          </p:cNvPr>
          <p:cNvGraphicFramePr>
            <a:graphicFrameLocks noGrp="1"/>
          </p:cNvGraphicFramePr>
          <p:nvPr>
            <p:extLst>
              <p:ext uri="{D42A27DB-BD31-4B8C-83A1-F6EECF244321}">
                <p14:modId xmlns:p14="http://schemas.microsoft.com/office/powerpoint/2010/main" val="879915447"/>
              </p:ext>
            </p:extLst>
          </p:nvPr>
        </p:nvGraphicFramePr>
        <p:xfrm>
          <a:off x="533399" y="1381057"/>
          <a:ext cx="17221201" cy="2410118"/>
        </p:xfrm>
        <a:graphic>
          <a:graphicData uri="http://schemas.openxmlformats.org/drawingml/2006/table">
            <a:tbl>
              <a:tblPr/>
              <a:tblGrid>
                <a:gridCol w="14802493">
                  <a:extLst>
                    <a:ext uri="{9D8B030D-6E8A-4147-A177-3AD203B41FA5}">
                      <a16:colId xmlns:a16="http://schemas.microsoft.com/office/drawing/2014/main" val="3900375607"/>
                    </a:ext>
                  </a:extLst>
                </a:gridCol>
                <a:gridCol w="2418708">
                  <a:extLst>
                    <a:ext uri="{9D8B030D-6E8A-4147-A177-3AD203B41FA5}">
                      <a16:colId xmlns:a16="http://schemas.microsoft.com/office/drawing/2014/main" val="2480043340"/>
                    </a:ext>
                  </a:extLst>
                </a:gridCol>
              </a:tblGrid>
              <a:tr h="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0" marR="0" lvl="0" indent="0" algn="ctr" defTabSz="438150"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Agrandir Wide Medium" panose="020B0604020202020204" charset="0"/>
                      </a:endParaRPr>
                    </a:p>
                    <a:p>
                      <a:pPr marL="0" marR="0" lvl="0" indent="0" algn="ctr" defTabSz="43815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Agrandir Wide Medium" panose="020B0604020202020204" charset="0"/>
                        </a:rPr>
                        <a:t>INFORMAZIONI SUL CONTESTO FISICO</a:t>
                      </a:r>
                      <a:endParaRPr lang="en-GB" sz="2000" b="1" i="0" u="none" strike="noStrike" dirty="0">
                        <a:solidFill>
                          <a:srgbClr val="000000"/>
                        </a:solidFill>
                        <a:effectLst/>
                        <a:latin typeface="Agrandir Wide Medium" panose="020B0604020202020204" charset="0"/>
                      </a:endParaRPr>
                    </a:p>
                    <a:p>
                      <a:pPr algn="l" fontAlgn="b">
                        <a:buNone/>
                      </a:pPr>
                      <a:endParaRPr lang="en-GB" sz="14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1800" b="1" i="0" u="none" strike="noStrike" dirty="0">
                          <a:solidFill>
                            <a:srgbClr val="000000"/>
                          </a:solidFill>
                          <a:effectLst/>
                          <a:latin typeface="Agrandir Wide Medium" panose="020B0604020202020204" charset="0"/>
                        </a:rPr>
                        <a:t>SISTEMA 1</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extLst>
                  <a:ext uri="{0D108BD9-81ED-4DB2-BD59-A6C34878D82A}">
                    <a16:rowId xmlns:a16="http://schemas.microsoft.com/office/drawing/2014/main" val="2094944326"/>
                  </a:ext>
                </a:extLst>
              </a:tr>
              <a:tr h="322439">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it-IT" sz="2000" b="1" u="none" strike="noStrike" dirty="0">
                          <a:solidFill>
                            <a:srgbClr val="000000"/>
                          </a:solidFill>
                          <a:effectLst/>
                          <a:latin typeface="Agrandir Wide Medium" panose="020B0604020202020204" charset="0"/>
                        </a:rPr>
                        <a:t>Lunghezza della rete (km)</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0000"/>
                          </a:solidFill>
                          <a:effectLst/>
                          <a:latin typeface="Agrandir Wide Medium" panose="020B0604020202020204" charset="0"/>
                        </a:rPr>
                        <a:t>1498</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18082523"/>
                  </a:ext>
                </a:extLst>
              </a:tr>
              <a:tr h="322439">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it-IT" sz="2000" b="1" u="none" strike="noStrike" dirty="0">
                          <a:solidFill>
                            <a:srgbClr val="000000"/>
                          </a:solidFill>
                          <a:effectLst/>
                          <a:latin typeface="Agrandir Wide Medium" panose="020B0604020202020204" charset="0"/>
                        </a:rPr>
                        <a:t>Numero di prese (Nc)</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chemeClr val="bg2">
                              <a:lumMod val="10000"/>
                            </a:schemeClr>
                          </a:solidFill>
                          <a:effectLst/>
                          <a:latin typeface="Agrandir Wide Medium" panose="020B0604020202020204" charset="0"/>
                        </a:rPr>
                        <a:t>58192</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05870667"/>
                  </a:ext>
                </a:extLst>
              </a:tr>
              <a:tr h="322439">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457200" marR="0" lvl="1" indent="-100013" algn="l" defTabSz="914400" rtl="0" eaLnBrk="1" fontAlgn="b" latinLnBrk="0" hangingPunct="1">
                        <a:lnSpc>
                          <a:spcPct val="100000"/>
                        </a:lnSpc>
                        <a:spcBef>
                          <a:spcPts val="0"/>
                        </a:spcBef>
                        <a:spcAft>
                          <a:spcPts val="0"/>
                        </a:spcAft>
                        <a:buClrTx/>
                        <a:buSzTx/>
                        <a:buFontTx/>
                        <a:buNone/>
                        <a:tabLst/>
                        <a:defRPr/>
                      </a:pPr>
                      <a:r>
                        <a:rPr lang="it-IT" sz="2000" b="1" u="none" strike="noStrike" dirty="0">
                          <a:solidFill>
                            <a:srgbClr val="000000"/>
                          </a:solidFill>
                          <a:effectLst/>
                          <a:latin typeface="Agrandir Wide Medium" panose="020B0604020202020204" charset="0"/>
                        </a:rPr>
                        <a:t>Perdite Reali Annuali Correnti (CARL) in m3/giorno</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19170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30206734"/>
                  </a:ext>
                </a:extLst>
              </a:tr>
              <a:tr h="322439">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it-IT" sz="2000" b="1" u="none" strike="noStrike" dirty="0">
                          <a:solidFill>
                            <a:srgbClr val="000000"/>
                          </a:solidFill>
                          <a:effectLst/>
                          <a:latin typeface="Agrandir Wide Medium" panose="020B0604020202020204" charset="0"/>
                        </a:rPr>
                        <a:t>Lunghezza media delle prese sotterranee dal bordo della strada al contatore (m/presa)</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chemeClr val="bg2">
                              <a:lumMod val="10000"/>
                            </a:schemeClr>
                          </a:solidFill>
                          <a:effectLst/>
                          <a:latin typeface="Agrandir Wide Medium" panose="020B0604020202020204" charset="0"/>
                        </a:rPr>
                        <a:t>10.6</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1446355"/>
                  </a:ext>
                </a:extLst>
              </a:tr>
              <a:tr h="322439">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it-IT" sz="2000" b="1" u="none" strike="noStrike" dirty="0">
                          <a:solidFill>
                            <a:srgbClr val="00B0F0"/>
                          </a:solidFill>
                          <a:effectLst/>
                          <a:latin typeface="Agrandir Wide Medium" panose="020B0604020202020204" charset="0"/>
                        </a:rPr>
                        <a:t>Pressione media in metri - stimata</a:t>
                      </a:r>
                      <a:endParaRPr lang="en-GB" sz="2000" b="1" i="0" u="none" strike="noStrike" dirty="0">
                        <a:solidFill>
                          <a:srgbClr val="00B0F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B0F0"/>
                          </a:solidFill>
                          <a:effectLst/>
                          <a:latin typeface="Agrandir Wide Medium" panose="020B0604020202020204" charset="0"/>
                        </a:rPr>
                        <a:t>35-50m</a:t>
                      </a:r>
                      <a:endParaRPr lang="en-GB" sz="2000" b="1" i="0" u="none" strike="noStrike" dirty="0">
                        <a:solidFill>
                          <a:srgbClr val="00B0F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40705978"/>
                  </a:ext>
                </a:extLst>
              </a:tr>
            </a:tbl>
          </a:graphicData>
        </a:graphic>
      </p:graphicFrame>
      <p:sp>
        <p:nvSpPr>
          <p:cNvPr id="5" name="Rectangle 4">
            <a:extLst>
              <a:ext uri="{FF2B5EF4-FFF2-40B4-BE49-F238E27FC236}">
                <a16:creationId xmlns:a16="http://schemas.microsoft.com/office/drawing/2014/main" id="{4E8B9448-3DA3-33CD-BA79-98A592EC64B0}"/>
              </a:ext>
            </a:extLst>
          </p:cNvPr>
          <p:cNvSpPr/>
          <p:nvPr/>
        </p:nvSpPr>
        <p:spPr>
          <a:xfrm>
            <a:off x="15316200" y="1381055"/>
            <a:ext cx="2438400" cy="2410117"/>
          </a:xfrm>
          <a:prstGeom prst="rect">
            <a:avLst/>
          </a:prstGeom>
          <a:noFill/>
          <a:ln w="57150" cap="flat" cmpd="sng" algn="ctr">
            <a:solidFill>
              <a:schemeClr val="accent3">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F4175A5-66BC-CA71-60E1-4A918077171E}"/>
              </a:ext>
            </a:extLst>
          </p:cNvPr>
          <p:cNvPicPr>
            <a:picLocks noChangeAspect="1"/>
          </p:cNvPicPr>
          <p:nvPr/>
        </p:nvPicPr>
        <p:blipFill>
          <a:blip r:embed="rId5"/>
          <a:stretch>
            <a:fillRect/>
          </a:stretch>
        </p:blipFill>
        <p:spPr>
          <a:xfrm>
            <a:off x="533399" y="3897035"/>
            <a:ext cx="12614136" cy="5970865"/>
          </a:xfrm>
          <a:prstGeom prst="rect">
            <a:avLst/>
          </a:prstGeom>
          <a:ln w="19050">
            <a:solidFill>
              <a:sysClr val="windowText" lastClr="000000"/>
            </a:solidFill>
          </a:ln>
        </p:spPr>
      </p:pic>
      <p:sp>
        <p:nvSpPr>
          <p:cNvPr id="7" name="Slide Number Placeholder 34">
            <a:extLst>
              <a:ext uri="{FF2B5EF4-FFF2-40B4-BE49-F238E27FC236}">
                <a16:creationId xmlns:a16="http://schemas.microsoft.com/office/drawing/2014/main" id="{0BCBA965-B079-1E9A-67B9-A167CBF90D33}"/>
              </a:ext>
            </a:extLst>
          </p:cNvPr>
          <p:cNvSpPr txBox="1">
            <a:spLocks/>
          </p:cNvSpPr>
          <p:nvPr/>
        </p:nvSpPr>
        <p:spPr>
          <a:xfrm>
            <a:off x="15849600" y="955727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latin typeface="Calibri"/>
            </a:endParaRPr>
          </a:p>
        </p:txBody>
      </p:sp>
      <p:sp>
        <p:nvSpPr>
          <p:cNvPr id="8" name="TextBox 7">
            <a:extLst>
              <a:ext uri="{FF2B5EF4-FFF2-40B4-BE49-F238E27FC236}">
                <a16:creationId xmlns:a16="http://schemas.microsoft.com/office/drawing/2014/main" id="{1E539792-8BD1-2B98-EBB3-9338069DB40C}"/>
              </a:ext>
            </a:extLst>
          </p:cNvPr>
          <p:cNvSpPr txBox="1"/>
          <p:nvPr/>
        </p:nvSpPr>
        <p:spPr>
          <a:xfrm>
            <a:off x="4648200" y="4938438"/>
            <a:ext cx="2590800" cy="1569660"/>
          </a:xfrm>
          <a:prstGeom prst="rect">
            <a:avLst/>
          </a:prstGeom>
          <a:solidFill>
            <a:sysClr val="window" lastClr="FFFFFF"/>
          </a:solidFill>
          <a:ln w="28575">
            <a:solidFill>
              <a:srgbClr val="125B50"/>
            </a:solidFill>
          </a:ln>
        </p:spPr>
        <p:txBody>
          <a:bodyPr wrap="square" rtlCol="0">
            <a:spAutoFit/>
          </a:bodyPr>
          <a:lstStyle/>
          <a:p>
            <a:pPr lvl="0" algn="ctr">
              <a:defRPr/>
            </a:pPr>
            <a:r>
              <a:rPr lang="it-IT" sz="2400" kern="0" dirty="0">
                <a:solidFill>
                  <a:srgbClr val="125B50"/>
                </a:solidFill>
                <a:latin typeface="Agrandir Wide Medium" panose="020B0604020202020204" charset="0"/>
              </a:rPr>
              <a:t>ILI stimato tra 4,3-6,2 (Bande ILI C1/C2)</a:t>
            </a:r>
            <a:endParaRPr kumimoji="0" lang="en-GB" sz="2400" b="0" i="0" u="none" strike="noStrike" kern="0" cap="none" spc="0" normalizeH="0" baseline="0" noProof="0" dirty="0">
              <a:ln>
                <a:noFill/>
              </a:ln>
              <a:solidFill>
                <a:srgbClr val="125B50"/>
              </a:solidFill>
              <a:effectLst/>
              <a:uLnTx/>
              <a:uFillTx/>
              <a:latin typeface="Agrandir Wide Medium" panose="020B0604020202020204" charset="0"/>
            </a:endParaRPr>
          </a:p>
        </p:txBody>
      </p:sp>
      <p:sp>
        <p:nvSpPr>
          <p:cNvPr id="9" name="TextBox 8">
            <a:extLst>
              <a:ext uri="{FF2B5EF4-FFF2-40B4-BE49-F238E27FC236}">
                <a16:creationId xmlns:a16="http://schemas.microsoft.com/office/drawing/2014/main" id="{33B742C9-CA48-FBD9-B0AF-FD59D3D09653}"/>
              </a:ext>
            </a:extLst>
          </p:cNvPr>
          <p:cNvSpPr txBox="1"/>
          <p:nvPr/>
        </p:nvSpPr>
        <p:spPr>
          <a:xfrm>
            <a:off x="13307391" y="4731514"/>
            <a:ext cx="4470400" cy="4524315"/>
          </a:xfrm>
          <a:prstGeom prst="rect">
            <a:avLst/>
          </a:prstGeom>
          <a:noFill/>
          <a:ln w="38100">
            <a:solidFill>
              <a:srgbClr val="FF0000"/>
            </a:solidFill>
          </a:ln>
        </p:spPr>
        <p:txBody>
          <a:bodyPr wrap="square" rtlCol="0">
            <a:spAutoFit/>
          </a:bodyPr>
          <a:lstStyle/>
          <a:p>
            <a:pPr algn="ctr"/>
            <a:r>
              <a:rPr lang="it-IT" sz="2400" b="1" dirty="0">
                <a:solidFill>
                  <a:srgbClr val="FF0000"/>
                </a:solidFill>
                <a:latin typeface="Agrandir Wide Medium" panose="020B0604020202020204" charset="0"/>
              </a:rPr>
              <a:t>Non usare questo grafico per stimare la pressione media necessaria per raggiungere un ILI specifico –</a:t>
            </a:r>
            <a:endParaRPr lang="en-GB" sz="2400" b="1" dirty="0">
              <a:solidFill>
                <a:srgbClr val="FF0000"/>
              </a:solidFill>
              <a:latin typeface="Agrandir Wide Medium" panose="020B0604020202020204" charset="0"/>
            </a:endParaRPr>
          </a:p>
          <a:p>
            <a:pPr algn="ctr"/>
            <a:endParaRPr lang="it-IT" sz="2400" b="1" dirty="0">
              <a:solidFill>
                <a:srgbClr val="FF0000"/>
              </a:solidFill>
              <a:latin typeface="Agrandir Wide Medium" panose="020B0604020202020204" charset="0"/>
            </a:endParaRPr>
          </a:p>
          <a:p>
            <a:pPr algn="ctr"/>
            <a:r>
              <a:rPr lang="it-IT" sz="2400" b="1" dirty="0">
                <a:solidFill>
                  <a:srgbClr val="FF0000"/>
                </a:solidFill>
                <a:latin typeface="Agrandir Wide Medium" panose="020B0604020202020204" charset="0"/>
              </a:rPr>
              <a:t>Non mostra l'effetto della riduzione o dell'aumento della pressione su CARL, solo su UARL</a:t>
            </a:r>
            <a:r>
              <a:rPr lang="en-GB" sz="1600" dirty="0">
                <a:solidFill>
                  <a:prstClr val="black"/>
                </a:solidFill>
                <a:latin typeface="Calibri"/>
              </a:rPr>
              <a:t>	</a:t>
            </a:r>
          </a:p>
        </p:txBody>
      </p:sp>
      <p:sp>
        <p:nvSpPr>
          <p:cNvPr id="10" name="Arrow: Down 9">
            <a:extLst>
              <a:ext uri="{FF2B5EF4-FFF2-40B4-BE49-F238E27FC236}">
                <a16:creationId xmlns:a16="http://schemas.microsoft.com/office/drawing/2014/main" id="{91513C84-B337-FCAC-D59D-5E067B4190DC}"/>
              </a:ext>
            </a:extLst>
          </p:cNvPr>
          <p:cNvSpPr/>
          <p:nvPr/>
        </p:nvSpPr>
        <p:spPr>
          <a:xfrm>
            <a:off x="4809000" y="7549500"/>
            <a:ext cx="144000" cy="1404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Arrow: Down 10">
            <a:extLst>
              <a:ext uri="{FF2B5EF4-FFF2-40B4-BE49-F238E27FC236}">
                <a16:creationId xmlns:a16="http://schemas.microsoft.com/office/drawing/2014/main" id="{B936AE3D-0C90-5ECD-3731-9E6AB9153947}"/>
              </a:ext>
            </a:extLst>
          </p:cNvPr>
          <p:cNvSpPr/>
          <p:nvPr/>
        </p:nvSpPr>
        <p:spPr>
          <a:xfrm>
            <a:off x="6019800" y="8006700"/>
            <a:ext cx="152400" cy="936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6854487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90C7D-F95F-939E-8487-32968DB856A3}"/>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DE12855B-6C76-48C2-6479-8B332FB678F8}"/>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TextBox 1">
            <a:extLst>
              <a:ext uri="{FF2B5EF4-FFF2-40B4-BE49-F238E27FC236}">
                <a16:creationId xmlns:a16="http://schemas.microsoft.com/office/drawing/2014/main" id="{6DCE2448-CAA6-F44A-C23A-3EA0438D4CCD}"/>
              </a:ext>
            </a:extLst>
          </p:cNvPr>
          <p:cNvSpPr txBox="1"/>
          <p:nvPr/>
        </p:nvSpPr>
        <p:spPr>
          <a:xfrm>
            <a:off x="1295400" y="419100"/>
            <a:ext cx="16154400" cy="830997"/>
          </a:xfrm>
          <a:prstGeom prst="rect">
            <a:avLst/>
          </a:prstGeom>
          <a:noFill/>
        </p:spPr>
        <p:txBody>
          <a:bodyPr wrap="square" rtlCol="0">
            <a:spAutoFit/>
          </a:bodyPr>
          <a:lstStyle/>
          <a:p>
            <a:pPr algn="ctr"/>
            <a:r>
              <a:rPr lang="en-GB" sz="4800" dirty="0" err="1">
                <a:solidFill>
                  <a:srgbClr val="125B50"/>
                </a:solidFill>
                <a:latin typeface="Agrandir Wide Medium" panose="020B0604020202020204" charset="0"/>
              </a:rPr>
              <a:t>Sommario</a:t>
            </a:r>
            <a:endParaRPr lang="en-GB" sz="4800" dirty="0">
              <a:solidFill>
                <a:srgbClr val="125B50"/>
              </a:solidFill>
              <a:latin typeface="Agrandir Wide Medium" panose="020B0604020202020204" charset="0"/>
            </a:endParaRPr>
          </a:p>
        </p:txBody>
      </p:sp>
      <p:sp>
        <p:nvSpPr>
          <p:cNvPr id="3" name="TextBox 2">
            <a:extLst>
              <a:ext uri="{FF2B5EF4-FFF2-40B4-BE49-F238E27FC236}">
                <a16:creationId xmlns:a16="http://schemas.microsoft.com/office/drawing/2014/main" id="{392D3121-FC79-75CE-4CAE-24137CEA1C87}"/>
              </a:ext>
            </a:extLst>
          </p:cNvPr>
          <p:cNvSpPr txBox="1"/>
          <p:nvPr/>
        </p:nvSpPr>
        <p:spPr>
          <a:xfrm>
            <a:off x="609600" y="1562100"/>
            <a:ext cx="17145000" cy="7478970"/>
          </a:xfrm>
          <a:prstGeom prst="rect">
            <a:avLst/>
          </a:prstGeom>
          <a:noFill/>
        </p:spPr>
        <p:txBody>
          <a:bodyPr wrap="square" rtlCol="0">
            <a:spAutoFit/>
          </a:bodyPr>
          <a:lstStyle/>
          <a:p>
            <a:pPr marL="457200" indent="-457200">
              <a:buFont typeface="Wingdings" panose="05000000000000000000" pitchFamily="2" charset="2"/>
              <a:buChar char="ü"/>
            </a:pPr>
            <a:r>
              <a:rPr lang="it-IT" sz="3200" dirty="0">
                <a:solidFill>
                  <a:prstClr val="black"/>
                </a:solidFill>
                <a:latin typeface="Agrandir Wide Medium" panose="020B0604020202020204" charset="0"/>
              </a:rPr>
              <a:t>Pensa alla scelta del KPI delle Perdite Reali e assicurati che sia adatto allo scopo</a:t>
            </a:r>
          </a:p>
          <a:p>
            <a:pPr marL="914400" lvl="1" indent="-457200">
              <a:buFont typeface="Wingdings" panose="05000000000000000000" pitchFamily="2" charset="2"/>
              <a:buChar char="ü"/>
            </a:pPr>
            <a:r>
              <a:rPr lang="it-IT" sz="3200" b="1" dirty="0">
                <a:solidFill>
                  <a:srgbClr val="FF0000"/>
                </a:solidFill>
                <a:latin typeface="Agrandir Wide Medium" panose="020B0604020202020204" charset="0"/>
              </a:rPr>
              <a:t>Per favore non usare %s!</a:t>
            </a:r>
          </a:p>
          <a:p>
            <a:pPr marL="914400" lvl="1" indent="-457200">
              <a:buFont typeface="Wingdings" panose="05000000000000000000" pitchFamily="2" charset="2"/>
              <a:buChar char="ü"/>
            </a:pPr>
            <a:endParaRPr lang="en-GB" sz="3200" dirty="0">
              <a:solidFill>
                <a:prstClr val="black"/>
              </a:solidFill>
              <a:latin typeface="Agrandir Wide Medium" panose="020B0604020202020204" charset="0"/>
            </a:endParaRPr>
          </a:p>
          <a:p>
            <a:pPr marL="457200" indent="-457200">
              <a:buFont typeface="Wingdings" panose="05000000000000000000" pitchFamily="2" charset="2"/>
              <a:buChar char="ü"/>
            </a:pPr>
            <a:r>
              <a:rPr lang="it-IT" sz="3200" dirty="0">
                <a:solidFill>
                  <a:prstClr val="black"/>
                </a:solidFill>
                <a:latin typeface="Agrandir Wide Medium" panose="020B0604020202020204" charset="0"/>
              </a:rPr>
              <a:t>Considera tutte le altre variabili che influenzano le Perdite Reali e usale per fornire contesto alla tua interpretazione</a:t>
            </a:r>
          </a:p>
          <a:p>
            <a:pPr marL="457200" indent="-457200">
              <a:buFont typeface="Wingdings" panose="05000000000000000000" pitchFamily="2" charset="2"/>
              <a:buChar char="ü"/>
            </a:pPr>
            <a:endParaRPr lang="en-GB" sz="3200" dirty="0">
              <a:solidFill>
                <a:prstClr val="black"/>
              </a:solidFill>
              <a:latin typeface="Agrandir Wide Medium" panose="020B0604020202020204" charset="0"/>
            </a:endParaRPr>
          </a:p>
          <a:p>
            <a:pPr marL="457200" indent="-457200">
              <a:buFont typeface="Wingdings" panose="05000000000000000000" pitchFamily="2" charset="2"/>
              <a:buChar char="ü"/>
            </a:pPr>
            <a:r>
              <a:rPr lang="it-IT" sz="3200" dirty="0">
                <a:solidFill>
                  <a:prstClr val="black"/>
                </a:solidFill>
                <a:latin typeface="Agrandir Wide Medium" panose="020B0604020202020204" charset="0"/>
              </a:rPr>
              <a:t>Applica un attento controllo della qualità degli input dei tuoi KPI</a:t>
            </a:r>
          </a:p>
          <a:p>
            <a:pPr marL="914400" lvl="1" indent="-457200">
              <a:buFont typeface="Wingdings" panose="05000000000000000000" pitchFamily="2" charset="2"/>
              <a:buChar char="ü"/>
            </a:pPr>
            <a:r>
              <a:rPr lang="it-IT" sz="3200" dirty="0">
                <a:solidFill>
                  <a:prstClr val="black"/>
                </a:solidFill>
                <a:latin typeface="Agrandir Wide Medium" panose="020B0604020202020204" charset="0"/>
              </a:rPr>
              <a:t>Numero di prese </a:t>
            </a:r>
            <a:r>
              <a:rPr lang="it-IT" sz="3200" dirty="0" err="1">
                <a:solidFill>
                  <a:prstClr val="black"/>
                </a:solidFill>
                <a:latin typeface="Agrandir Wide Medium" panose="020B0604020202020204" charset="0"/>
              </a:rPr>
              <a:t>fisicihe</a:t>
            </a:r>
            <a:r>
              <a:rPr lang="it-IT" sz="3200" dirty="0">
                <a:solidFill>
                  <a:prstClr val="black"/>
                </a:solidFill>
                <a:latin typeface="Agrandir Wide Medium" panose="020B0604020202020204" charset="0"/>
              </a:rPr>
              <a:t> dalla rete </a:t>
            </a:r>
          </a:p>
          <a:p>
            <a:pPr marL="1371600" lvl="2" indent="-457200">
              <a:buFont typeface="Wingdings" panose="05000000000000000000" pitchFamily="2" charset="2"/>
              <a:buChar char="ü"/>
            </a:pPr>
            <a:r>
              <a:rPr lang="it-IT" sz="3200" dirty="0">
                <a:solidFill>
                  <a:srgbClr val="FF0000"/>
                </a:solidFill>
                <a:latin typeface="Agrandir Wide Medium" panose="020B0604020202020204" charset="0"/>
              </a:rPr>
              <a:t>NON prese amministrative o fatturate</a:t>
            </a:r>
          </a:p>
          <a:p>
            <a:pPr marL="914400" lvl="1" indent="-457200">
              <a:buFont typeface="Wingdings" panose="05000000000000000000" pitchFamily="2" charset="2"/>
              <a:buChar char="ü"/>
            </a:pPr>
            <a:r>
              <a:rPr lang="it-IT" sz="3200" dirty="0">
                <a:solidFill>
                  <a:prstClr val="black"/>
                </a:solidFill>
                <a:latin typeface="Agrandir Wide Medium" panose="020B0604020202020204" charset="0"/>
              </a:rPr>
              <a:t>Misurare la pressione media della zona per capire le tue perdite reali</a:t>
            </a:r>
          </a:p>
          <a:p>
            <a:pPr lvl="1" algn="ctr"/>
            <a:r>
              <a:rPr lang="it-IT" sz="3200" u="sng" dirty="0">
                <a:solidFill>
                  <a:srgbClr val="125B50"/>
                </a:solidFill>
                <a:latin typeface="Agrandir Wide Medium" panose="020B0604020202020204" charset="0"/>
              </a:rPr>
              <a:t>Ma puoi comunque ottenere informazioni se hai un intervallo stimato</a:t>
            </a:r>
          </a:p>
          <a:p>
            <a:pPr lvl="1" algn="ctr"/>
            <a:endParaRPr lang="en-GB" sz="3200" dirty="0">
              <a:solidFill>
                <a:prstClr val="black"/>
              </a:solidFill>
              <a:latin typeface="Agrandir Wide Medium" panose="020B0604020202020204" charset="0"/>
            </a:endParaRPr>
          </a:p>
          <a:p>
            <a:pPr marL="457200" indent="-457200">
              <a:buFont typeface="Wingdings" panose="05000000000000000000" pitchFamily="2" charset="2"/>
              <a:buChar char="ü"/>
            </a:pPr>
            <a:r>
              <a:rPr lang="it-IT" sz="3200" dirty="0">
                <a:solidFill>
                  <a:prstClr val="black"/>
                </a:solidFill>
                <a:latin typeface="Agrandir Wide Medium" panose="020B0604020202020204" charset="0"/>
              </a:rPr>
              <a:t>Usa l'approccio “Pietra di Rosetta” per tradurre rapidamente il KPI delle Perdite Reali scelto in molti altri KPI</a:t>
            </a:r>
            <a:endParaRPr lang="en-GB" sz="2800" dirty="0">
              <a:solidFill>
                <a:prstClr val="black"/>
              </a:solidFill>
              <a:latin typeface="Agrandir Wide Medium" panose="020B0604020202020204" charset="0"/>
            </a:endParaRPr>
          </a:p>
        </p:txBody>
      </p:sp>
    </p:spTree>
    <p:custDataLst>
      <p:tags r:id="rId1"/>
    </p:custDataLst>
    <p:extLst>
      <p:ext uri="{BB962C8B-B14F-4D97-AF65-F5344CB8AC3E}">
        <p14:creationId xmlns:p14="http://schemas.microsoft.com/office/powerpoint/2010/main" val="2019781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587B-4742-8FA5-7EBE-0F6F744A5C7A}"/>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E28AEBF2-1C70-F214-3CEF-FD6C068B72C5}"/>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TextBox 1">
            <a:extLst>
              <a:ext uri="{FF2B5EF4-FFF2-40B4-BE49-F238E27FC236}">
                <a16:creationId xmlns:a16="http://schemas.microsoft.com/office/drawing/2014/main" id="{B0DD56AE-8D34-5215-68EA-B8AF88613D0B}"/>
              </a:ext>
            </a:extLst>
          </p:cNvPr>
          <p:cNvSpPr txBox="1"/>
          <p:nvPr/>
        </p:nvSpPr>
        <p:spPr>
          <a:xfrm>
            <a:off x="1295400" y="419100"/>
            <a:ext cx="16154400" cy="830997"/>
          </a:xfrm>
          <a:prstGeom prst="rect">
            <a:avLst/>
          </a:prstGeom>
          <a:noFill/>
        </p:spPr>
        <p:txBody>
          <a:bodyPr wrap="square" rtlCol="0">
            <a:spAutoFit/>
          </a:bodyPr>
          <a:lstStyle/>
          <a:p>
            <a:pPr algn="ctr"/>
            <a:r>
              <a:rPr lang="en-GB" sz="4800" dirty="0">
                <a:solidFill>
                  <a:srgbClr val="125B50"/>
                </a:solidFill>
                <a:latin typeface="Agrandir Wide Medium" panose="020B0604020202020204" charset="0"/>
              </a:rPr>
              <a:t>Grazie!</a:t>
            </a:r>
          </a:p>
        </p:txBody>
      </p:sp>
      <p:sp>
        <p:nvSpPr>
          <p:cNvPr id="3" name="TextBox 2">
            <a:extLst>
              <a:ext uri="{FF2B5EF4-FFF2-40B4-BE49-F238E27FC236}">
                <a16:creationId xmlns:a16="http://schemas.microsoft.com/office/drawing/2014/main" id="{4D7C953E-E2A8-9F90-7099-8E09883B5DCF}"/>
              </a:ext>
            </a:extLst>
          </p:cNvPr>
          <p:cNvSpPr txBox="1"/>
          <p:nvPr/>
        </p:nvSpPr>
        <p:spPr>
          <a:xfrm>
            <a:off x="609600" y="1562100"/>
            <a:ext cx="17145000" cy="7971413"/>
          </a:xfrm>
          <a:prstGeom prst="rect">
            <a:avLst/>
          </a:prstGeom>
          <a:noFill/>
        </p:spPr>
        <p:txBody>
          <a:bodyPr wrap="square" rtlCol="0">
            <a:spAutoFit/>
          </a:bodyPr>
          <a:lstStyle/>
          <a:p>
            <a:pPr marL="457200" indent="-457200">
              <a:buFont typeface="Wingdings" panose="05000000000000000000" pitchFamily="2" charset="2"/>
              <a:buChar char="ü"/>
            </a:pPr>
            <a:r>
              <a:rPr lang="it-IT" sz="3200" dirty="0">
                <a:solidFill>
                  <a:schemeClr val="bg2">
                    <a:lumMod val="10000"/>
                  </a:schemeClr>
                </a:solidFill>
                <a:latin typeface="Agrandir Wide Medium" panose="020B0604020202020204" charset="0"/>
              </a:rPr>
              <a:t>Il software per stimare l'ILI sarà disponibile più tardi quest'anno: controlla </a:t>
            </a:r>
            <a:r>
              <a:rPr lang="it-IT" sz="3200" dirty="0">
                <a:solidFill>
                  <a:schemeClr val="bg2">
                    <a:lumMod val="10000"/>
                  </a:schemeClr>
                </a:solidFill>
                <a:latin typeface="Agrandir Wide Medium" panose="020B0604020202020204" charset="0"/>
                <a:hlinkClick r:id="rId5"/>
              </a:rPr>
              <a:t>www.wlranda.com</a:t>
            </a:r>
            <a:r>
              <a:rPr lang="it-IT" sz="3200" dirty="0">
                <a:solidFill>
                  <a:schemeClr val="bg2">
                    <a:lumMod val="10000"/>
                  </a:schemeClr>
                </a:solidFill>
                <a:latin typeface="Agrandir Wide Medium" panose="020B0604020202020204" charset="0"/>
              </a:rPr>
              <a:t>  per aggiornamenti sul rilascio</a:t>
            </a:r>
          </a:p>
          <a:p>
            <a:pPr marL="457200" indent="-457200">
              <a:buFont typeface="Wingdings" panose="05000000000000000000" pitchFamily="2" charset="2"/>
              <a:buChar char="ü"/>
            </a:pPr>
            <a:endParaRPr lang="en-GB" sz="3200" dirty="0">
              <a:latin typeface="Agrandir Wide Medium" panose="020B0604020202020204" charset="0"/>
            </a:endParaRPr>
          </a:p>
          <a:p>
            <a:pPr marL="457200" indent="-457200">
              <a:buFont typeface="Wingdings" panose="05000000000000000000" pitchFamily="2" charset="2"/>
              <a:buChar char="ü"/>
            </a:pPr>
            <a:r>
              <a:rPr lang="it-IT" sz="3200" dirty="0">
                <a:solidFill>
                  <a:schemeClr val="bg2">
                    <a:lumMod val="10000"/>
                  </a:schemeClr>
                </a:solidFill>
                <a:latin typeface="Agrandir Wide Medium" panose="020B0604020202020204" charset="0"/>
              </a:rPr>
              <a:t>La Biblioteca Leakssuite – www.leakssuitelibrary.com ha diversi articoli sui KPI</a:t>
            </a:r>
          </a:p>
          <a:p>
            <a:pPr marL="914400" lvl="1" indent="-457200">
              <a:buFont typeface="Wingdings" panose="05000000000000000000" pitchFamily="2" charset="2"/>
              <a:buChar char="ü"/>
            </a:pPr>
            <a:r>
              <a:rPr lang="en-GB" sz="3200" dirty="0">
                <a:latin typeface="Agrandir Wide Medium" panose="020B0604020202020204" charset="0"/>
                <a:hlinkClick r:id="rId6"/>
              </a:rPr>
              <a:t>KPIs Fit for Purpose | </a:t>
            </a:r>
            <a:r>
              <a:rPr lang="en-GB" sz="3200" dirty="0" err="1">
                <a:latin typeface="Agrandir Wide Medium" panose="020B0604020202020204" charset="0"/>
                <a:hlinkClick r:id="rId6"/>
              </a:rPr>
              <a:t>LEAKSSuite</a:t>
            </a:r>
            <a:r>
              <a:rPr lang="en-GB" sz="3200" dirty="0">
                <a:latin typeface="Agrandir Wide Medium" panose="020B0604020202020204" charset="0"/>
                <a:hlinkClick r:id="rId6"/>
              </a:rPr>
              <a:t> Library</a:t>
            </a:r>
            <a:endParaRPr lang="en-GB" sz="3200" dirty="0">
              <a:latin typeface="Agrandir Wide Medium" panose="020B0604020202020204" charset="0"/>
            </a:endParaRPr>
          </a:p>
          <a:p>
            <a:pPr marL="914400" lvl="1" indent="-457200">
              <a:buFont typeface="Wingdings" panose="05000000000000000000" pitchFamily="2" charset="2"/>
              <a:buChar char="ü"/>
            </a:pPr>
            <a:r>
              <a:rPr lang="en-GB" sz="3200" dirty="0">
                <a:latin typeface="Agrandir Wide Medium" panose="020B0604020202020204" charset="0"/>
                <a:hlinkClick r:id="rId7"/>
              </a:rPr>
              <a:t>Global ILIs | </a:t>
            </a:r>
            <a:r>
              <a:rPr lang="en-GB" sz="3200" dirty="0" err="1">
                <a:latin typeface="Agrandir Wide Medium" panose="020B0604020202020204" charset="0"/>
                <a:hlinkClick r:id="rId7"/>
              </a:rPr>
              <a:t>LEAKSSuite</a:t>
            </a:r>
            <a:r>
              <a:rPr lang="en-GB" sz="3200" dirty="0">
                <a:latin typeface="Agrandir Wide Medium" panose="020B0604020202020204" charset="0"/>
                <a:hlinkClick r:id="rId7"/>
              </a:rPr>
              <a:t> Library</a:t>
            </a:r>
            <a:endParaRPr lang="en-GB" sz="3200" dirty="0">
              <a:latin typeface="Agrandir Wide Medium" panose="020B0604020202020204" charset="0"/>
            </a:endParaRPr>
          </a:p>
          <a:p>
            <a:pPr marL="914400" lvl="1" indent="-457200">
              <a:buFont typeface="Wingdings" panose="05000000000000000000" pitchFamily="2" charset="2"/>
              <a:buChar char="ü"/>
            </a:pPr>
            <a:r>
              <a:rPr lang="en-GB" sz="3200" dirty="0">
                <a:latin typeface="Agrandir Wide Medium" panose="020B0604020202020204" charset="0"/>
                <a:hlinkClick r:id="rId8"/>
              </a:rPr>
              <a:t>UARL and ILI | </a:t>
            </a:r>
            <a:r>
              <a:rPr lang="en-GB" sz="3200" dirty="0" err="1">
                <a:latin typeface="Agrandir Wide Medium" panose="020B0604020202020204" charset="0"/>
                <a:hlinkClick r:id="rId8"/>
              </a:rPr>
              <a:t>LEAKSSuite</a:t>
            </a:r>
            <a:r>
              <a:rPr lang="en-GB" sz="3200" dirty="0">
                <a:latin typeface="Agrandir Wide Medium" panose="020B0604020202020204" charset="0"/>
                <a:hlinkClick r:id="rId8"/>
              </a:rPr>
              <a:t> Library</a:t>
            </a:r>
            <a:endParaRPr lang="en-GB" sz="3200" dirty="0">
              <a:latin typeface="Agrandir Wide Medium" panose="020B0604020202020204" charset="0"/>
            </a:endParaRPr>
          </a:p>
          <a:p>
            <a:pPr marL="914400" lvl="1" indent="-457200">
              <a:buFont typeface="Wingdings" panose="05000000000000000000" pitchFamily="2" charset="2"/>
              <a:buChar char="ü"/>
            </a:pPr>
            <a:r>
              <a:rPr lang="en-GB" sz="3200" dirty="0">
                <a:latin typeface="Agrandir Wide Medium" panose="020B0604020202020204" charset="0"/>
                <a:hlinkClick r:id="rId9"/>
              </a:rPr>
              <a:t>Low ILIs and Small Systems | </a:t>
            </a:r>
            <a:r>
              <a:rPr lang="en-GB" sz="3200" dirty="0" err="1">
                <a:latin typeface="Agrandir Wide Medium" panose="020B0604020202020204" charset="0"/>
                <a:hlinkClick r:id="rId9"/>
              </a:rPr>
              <a:t>LEAKSSuite</a:t>
            </a:r>
            <a:r>
              <a:rPr lang="en-GB" sz="3200" dirty="0">
                <a:latin typeface="Agrandir Wide Medium" panose="020B0604020202020204" charset="0"/>
                <a:hlinkClick r:id="rId9"/>
              </a:rPr>
              <a:t> Library</a:t>
            </a:r>
            <a:endParaRPr lang="en-GB" sz="3200" dirty="0">
              <a:latin typeface="Agrandir Wide Medium" panose="020B0604020202020204" charset="0"/>
            </a:endParaRPr>
          </a:p>
          <a:p>
            <a:pPr marL="914400" lvl="1" indent="-457200">
              <a:buFont typeface="Wingdings" panose="05000000000000000000" pitchFamily="2" charset="2"/>
              <a:buChar char="ü"/>
            </a:pPr>
            <a:endParaRPr lang="en-GB" sz="3200" dirty="0">
              <a:latin typeface="Agrandir Wide Medium" panose="020B0604020202020204" charset="0"/>
            </a:endParaRPr>
          </a:p>
          <a:p>
            <a:pPr algn="ctr"/>
            <a:r>
              <a:rPr lang="it-IT" sz="3200" dirty="0">
                <a:solidFill>
                  <a:schemeClr val="bg2">
                    <a:lumMod val="10000"/>
                  </a:schemeClr>
                </a:solidFill>
                <a:latin typeface="Agrandir Wide Medium" panose="020B0604020202020204" charset="0"/>
              </a:rPr>
              <a:t>Invia una email a </a:t>
            </a:r>
            <a:r>
              <a:rPr lang="it-IT" sz="3200" dirty="0">
                <a:solidFill>
                  <a:schemeClr val="bg2">
                    <a:lumMod val="10000"/>
                  </a:schemeClr>
                </a:solidFill>
                <a:latin typeface="Agrandir Wide Medium" panose="020B0604020202020204" charset="0"/>
                <a:hlinkClick r:id="rId10"/>
              </a:rPr>
              <a:t>Katesdavies@wlranda.com</a:t>
            </a:r>
            <a:r>
              <a:rPr lang="it-IT" sz="3200" dirty="0">
                <a:solidFill>
                  <a:schemeClr val="bg2">
                    <a:lumMod val="10000"/>
                  </a:schemeClr>
                </a:solidFill>
                <a:latin typeface="Agrandir Wide Medium" panose="020B0604020202020204" charset="0"/>
              </a:rPr>
              <a:t> se hai domande </a:t>
            </a:r>
          </a:p>
          <a:p>
            <a:pPr algn="ctr"/>
            <a:r>
              <a:rPr lang="it-IT" sz="3200" dirty="0">
                <a:solidFill>
                  <a:schemeClr val="bg2">
                    <a:lumMod val="10000"/>
                  </a:schemeClr>
                </a:solidFill>
                <a:latin typeface="Agrandir Wide Medium" panose="020B0604020202020204" charset="0"/>
              </a:rPr>
              <a:t>Connettiti con me su LinkedIn</a:t>
            </a:r>
            <a:endParaRPr lang="en-GB" sz="3200" dirty="0">
              <a:solidFill>
                <a:schemeClr val="bg2">
                  <a:lumMod val="10000"/>
                </a:schemeClr>
              </a:solidFill>
              <a:latin typeface="Agrandir Wide Medium" panose="020B0604020202020204" charset="0"/>
            </a:endParaRPr>
          </a:p>
          <a:p>
            <a:pPr marL="457200" indent="-457200">
              <a:buFont typeface="Wingdings" panose="05000000000000000000" pitchFamily="2" charset="2"/>
              <a:buChar char="ü"/>
            </a:pPr>
            <a:endParaRPr lang="en-GB" sz="3200" dirty="0">
              <a:solidFill>
                <a:schemeClr val="bg2">
                  <a:lumMod val="10000"/>
                </a:schemeClr>
              </a:solidFill>
              <a:latin typeface="Agrandir Wide Medium" panose="020B0604020202020204" charset="0"/>
            </a:endParaRPr>
          </a:p>
          <a:p>
            <a:pPr marL="457200" indent="-457200">
              <a:buFont typeface="Wingdings" panose="05000000000000000000" pitchFamily="2" charset="2"/>
              <a:buChar char="ü"/>
            </a:pPr>
            <a:endParaRPr lang="en-GB" sz="3200" dirty="0">
              <a:solidFill>
                <a:schemeClr val="bg2">
                  <a:lumMod val="10000"/>
                </a:schemeClr>
              </a:solidFill>
              <a:latin typeface="Agrandir Wide Medium" panose="020B0604020202020204" charset="0"/>
            </a:endParaRPr>
          </a:p>
          <a:p>
            <a:pPr marL="457200" indent="-457200">
              <a:buFont typeface="Wingdings" panose="05000000000000000000" pitchFamily="2" charset="2"/>
              <a:buChar char="ü"/>
            </a:pPr>
            <a:endParaRPr lang="en-GB" sz="3200" dirty="0">
              <a:solidFill>
                <a:schemeClr val="bg2">
                  <a:lumMod val="10000"/>
                </a:schemeClr>
              </a:solidFill>
              <a:latin typeface="Agrandir Wide Medium" panose="020B0604020202020204" charset="0"/>
            </a:endParaRPr>
          </a:p>
          <a:p>
            <a:pPr marL="457200" indent="-457200">
              <a:buFont typeface="Wingdings" panose="05000000000000000000" pitchFamily="2" charset="2"/>
              <a:buChar char="ü"/>
            </a:pPr>
            <a:endParaRPr lang="en-GB" sz="3200" dirty="0">
              <a:solidFill>
                <a:schemeClr val="bg2">
                  <a:lumMod val="10000"/>
                </a:schemeClr>
              </a:solidFill>
              <a:latin typeface="Agrandir Wide Medium" panose="020B0604020202020204" charset="0"/>
            </a:endParaRPr>
          </a:p>
        </p:txBody>
      </p:sp>
      <p:pic>
        <p:nvPicPr>
          <p:cNvPr id="5" name="Picture 4">
            <a:extLst>
              <a:ext uri="{FF2B5EF4-FFF2-40B4-BE49-F238E27FC236}">
                <a16:creationId xmlns:a16="http://schemas.microsoft.com/office/drawing/2014/main" id="{40591DA9-91AA-E54D-73C2-1504E28EFA71}"/>
              </a:ext>
            </a:extLst>
          </p:cNvPr>
          <p:cNvPicPr>
            <a:picLocks noChangeAspect="1"/>
          </p:cNvPicPr>
          <p:nvPr/>
        </p:nvPicPr>
        <p:blipFill>
          <a:blip r:embed="rId11"/>
          <a:stretch>
            <a:fillRect/>
          </a:stretch>
        </p:blipFill>
        <p:spPr>
          <a:xfrm>
            <a:off x="8145051" y="7447143"/>
            <a:ext cx="2074097" cy="2086370"/>
          </a:xfrm>
          <a:prstGeom prst="rect">
            <a:avLst/>
          </a:prstGeom>
        </p:spPr>
      </p:pic>
    </p:spTree>
    <p:custDataLst>
      <p:tags r:id="rId1"/>
    </p:custDataLst>
    <p:extLst>
      <p:ext uri="{BB962C8B-B14F-4D97-AF65-F5344CB8AC3E}">
        <p14:creationId xmlns:p14="http://schemas.microsoft.com/office/powerpoint/2010/main" val="28378967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slide TOUR 20262.jpg" descr="slide TOUR 20262.jpg"/>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254B9ABB-510B-9EA5-7A96-DBDC8E03DD7E}"/>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25F955B2-29F0-8065-ADC3-DEE19AE92158}"/>
              </a:ext>
            </a:extLst>
          </p:cNvPr>
          <p:cNvSpPr txBox="1"/>
          <p:nvPr/>
        </p:nvSpPr>
        <p:spPr>
          <a:xfrm>
            <a:off x="76200" y="360853"/>
            <a:ext cx="17830799" cy="768415"/>
          </a:xfrm>
          <a:prstGeom prst="rect">
            <a:avLst/>
          </a:prstGeom>
        </p:spPr>
        <p:txBody>
          <a:bodyPr wrap="square" lIns="0" tIns="0" rIns="0" bIns="0" rtlCol="0" anchor="t">
            <a:spAutoFit/>
          </a:bodyPr>
          <a:lstStyle/>
          <a:p>
            <a:pPr algn="ctr">
              <a:lnSpc>
                <a:spcPts val="6719"/>
              </a:lnSpc>
            </a:pPr>
            <a:r>
              <a:rPr lang="it-IT" sz="3600" b="1" dirty="0">
                <a:solidFill>
                  <a:srgbClr val="125B50"/>
                </a:solidFill>
                <a:latin typeface="Agrandir Wide Medium"/>
                <a:ea typeface="Agrandir Wide Medium"/>
                <a:cs typeface="Agrandir Wide Medium"/>
                <a:sym typeface="Agrandir Wide Medium"/>
              </a:rPr>
              <a:t>Che cos'è la Stele di Rosetta e che rapporto ha con i KPI?</a:t>
            </a:r>
            <a:endParaRPr lang="en-US" sz="3600" b="1" dirty="0">
              <a:solidFill>
                <a:srgbClr val="125B50"/>
              </a:solidFill>
              <a:latin typeface="Agrandir Wide Medium"/>
              <a:ea typeface="Agrandir Wide Medium"/>
              <a:cs typeface="Agrandir Wide Medium"/>
              <a:sym typeface="Agrandir Wide Medium"/>
            </a:endParaRPr>
          </a:p>
        </p:txBody>
      </p:sp>
      <p:pic>
        <p:nvPicPr>
          <p:cNvPr id="4" name="Picture 3">
            <a:extLst>
              <a:ext uri="{FF2B5EF4-FFF2-40B4-BE49-F238E27FC236}">
                <a16:creationId xmlns:a16="http://schemas.microsoft.com/office/drawing/2014/main" id="{CE717314-DA99-B2CC-7E29-36CA26440FC8}"/>
              </a:ext>
            </a:extLst>
          </p:cNvPr>
          <p:cNvPicPr>
            <a:picLocks noChangeAspect="1"/>
          </p:cNvPicPr>
          <p:nvPr/>
        </p:nvPicPr>
        <p:blipFill>
          <a:blip r:embed="rId5"/>
          <a:srcRect l="4018" t="4251" r="5388" b="6863"/>
          <a:stretch>
            <a:fillRect/>
          </a:stretch>
        </p:blipFill>
        <p:spPr>
          <a:xfrm>
            <a:off x="431042" y="2605105"/>
            <a:ext cx="4404342" cy="4266864"/>
          </a:xfrm>
          <a:prstGeom prst="rect">
            <a:avLst/>
          </a:prstGeom>
        </p:spPr>
      </p:pic>
      <p:sp>
        <p:nvSpPr>
          <p:cNvPr id="5" name="TextBox 4">
            <a:extLst>
              <a:ext uri="{FF2B5EF4-FFF2-40B4-BE49-F238E27FC236}">
                <a16:creationId xmlns:a16="http://schemas.microsoft.com/office/drawing/2014/main" id="{4BD60401-07C4-53F1-C38E-88891DB904A3}"/>
              </a:ext>
            </a:extLst>
          </p:cNvPr>
          <p:cNvSpPr txBox="1"/>
          <p:nvPr/>
        </p:nvSpPr>
        <p:spPr>
          <a:xfrm>
            <a:off x="5318742" y="1891604"/>
            <a:ext cx="12512058" cy="5693866"/>
          </a:xfrm>
          <a:prstGeom prst="rect">
            <a:avLst/>
          </a:prstGeom>
          <a:noFill/>
        </p:spPr>
        <p:txBody>
          <a:bodyPr wrap="square">
            <a:spAutoFit/>
          </a:bodyPr>
          <a:lstStyle/>
          <a:p>
            <a:endParaRPr lang="en-GB" sz="2800" b="1" dirty="0">
              <a:solidFill>
                <a:schemeClr val="bg2">
                  <a:lumMod val="10000"/>
                </a:schemeClr>
              </a:solidFill>
              <a:latin typeface="Agrandir Wide Medium" panose="020B0604020202020204" charset="0"/>
            </a:endParaRPr>
          </a:p>
          <a:p>
            <a:pPr marL="457200" indent="-457200">
              <a:buFont typeface="Wingdings" panose="05000000000000000000" pitchFamily="2" charset="2"/>
              <a:buChar char="Ø"/>
            </a:pPr>
            <a:r>
              <a:rPr lang="it-IT" sz="2800" b="1" dirty="0">
                <a:solidFill>
                  <a:schemeClr val="bg2">
                    <a:lumMod val="10000"/>
                  </a:schemeClr>
                </a:solidFill>
                <a:latin typeface="Agrandir Wide Medium" panose="020B0604020202020204" charset="0"/>
              </a:rPr>
              <a:t>Contiene le stesse informazioni scritte in tre scritture: 		Geroglifici, Demotico e Greco Antico</a:t>
            </a:r>
          </a:p>
          <a:p>
            <a:pPr marL="457200" indent="-457200">
              <a:buFont typeface="Wingdings" panose="05000000000000000000" pitchFamily="2" charset="2"/>
              <a:buChar char="Ø"/>
            </a:pPr>
            <a:endParaRPr lang="it-IT" sz="2800" b="1" dirty="0">
              <a:solidFill>
                <a:schemeClr val="bg2">
                  <a:lumMod val="10000"/>
                </a:schemeClr>
              </a:solidFill>
              <a:latin typeface="Agrandir Wide Medium" panose="020B0604020202020204" charset="0"/>
            </a:endParaRPr>
          </a:p>
          <a:p>
            <a:pPr marL="457200" indent="-457200">
              <a:buFont typeface="Wingdings" panose="05000000000000000000" pitchFamily="2" charset="2"/>
              <a:buChar char="Ø"/>
            </a:pPr>
            <a:r>
              <a:rPr lang="it-IT" sz="2800" b="1" dirty="0">
                <a:solidFill>
                  <a:schemeClr val="bg2">
                    <a:lumMod val="10000"/>
                  </a:schemeClr>
                </a:solidFill>
                <a:latin typeface="Agrandir Wide Medium" panose="020B0604020202020204" charset="0"/>
              </a:rPr>
              <a:t>Quando fu scoperta, nessuno poteva leggere i geroglifici egiziani.</a:t>
            </a:r>
          </a:p>
          <a:p>
            <a:pPr marL="457200" indent="-457200">
              <a:buFont typeface="Wingdings" panose="05000000000000000000" pitchFamily="2" charset="2"/>
              <a:buChar char="Ø"/>
            </a:pPr>
            <a:endParaRPr lang="it-IT" sz="2800" b="1" dirty="0">
              <a:solidFill>
                <a:schemeClr val="bg2">
                  <a:lumMod val="10000"/>
                </a:schemeClr>
              </a:solidFill>
              <a:latin typeface="Agrandir Wide Medium" panose="020B0604020202020204" charset="0"/>
            </a:endParaRPr>
          </a:p>
          <a:p>
            <a:pPr marL="457200" indent="-457200">
              <a:buFont typeface="Wingdings" panose="05000000000000000000" pitchFamily="2" charset="2"/>
              <a:buChar char="Ø"/>
            </a:pPr>
            <a:r>
              <a:rPr lang="it-IT" sz="2800" b="1" dirty="0">
                <a:solidFill>
                  <a:schemeClr val="bg2">
                    <a:lumMod val="10000"/>
                  </a:schemeClr>
                </a:solidFill>
                <a:latin typeface="Agrandir Wide Medium" panose="020B0604020202020204" charset="0"/>
              </a:rPr>
              <a:t>Ma gli studiosi potevano leggere il Greco Antico, quindi usarono la sezione in greco per decifrare i geroglifici.</a:t>
            </a:r>
          </a:p>
          <a:p>
            <a:pPr marL="457200" indent="-457200">
              <a:buFont typeface="Wingdings" panose="05000000000000000000" pitchFamily="2" charset="2"/>
              <a:buChar char="Ø"/>
            </a:pPr>
            <a:endParaRPr lang="it-IT" sz="2800" b="1" dirty="0">
              <a:solidFill>
                <a:schemeClr val="bg2">
                  <a:lumMod val="10000"/>
                </a:schemeClr>
              </a:solidFill>
              <a:latin typeface="Agrandir Wide Medium" panose="020B0604020202020204" charset="0"/>
            </a:endParaRPr>
          </a:p>
          <a:p>
            <a:pPr marL="457200" indent="-457200">
              <a:buFont typeface="Wingdings" panose="05000000000000000000" pitchFamily="2" charset="2"/>
              <a:buChar char="Ø"/>
            </a:pPr>
            <a:r>
              <a:rPr lang="it-IT" sz="2800" b="1" dirty="0">
                <a:solidFill>
                  <a:schemeClr val="bg2">
                    <a:lumMod val="10000"/>
                  </a:schemeClr>
                </a:solidFill>
                <a:latin typeface="Agrandir Wide Medium" panose="020B0604020202020204" charset="0"/>
              </a:rPr>
              <a:t>Nel nostro mondo delle perdite idriche, affrontiamo una sfida simile: diversi KPI di perdite reali parlano lingue diverse.</a:t>
            </a:r>
            <a:endParaRPr lang="en-GB" sz="2800" b="1" dirty="0">
              <a:solidFill>
                <a:schemeClr val="bg2">
                  <a:lumMod val="10000"/>
                </a:schemeClr>
              </a:solidFill>
              <a:latin typeface="Agrandir Wide Medium" panose="020B0604020202020204" charset="0"/>
            </a:endParaRPr>
          </a:p>
        </p:txBody>
      </p:sp>
      <p:sp>
        <p:nvSpPr>
          <p:cNvPr id="6" name="TextBox 5">
            <a:extLst>
              <a:ext uri="{FF2B5EF4-FFF2-40B4-BE49-F238E27FC236}">
                <a16:creationId xmlns:a16="http://schemas.microsoft.com/office/drawing/2014/main" id="{002B3CDB-59D6-1BD6-EC80-D763800CD24C}"/>
              </a:ext>
            </a:extLst>
          </p:cNvPr>
          <p:cNvSpPr txBox="1"/>
          <p:nvPr/>
        </p:nvSpPr>
        <p:spPr>
          <a:xfrm>
            <a:off x="457200" y="8191500"/>
            <a:ext cx="17373600"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it-IT" sz="3200" dirty="0">
                <a:solidFill>
                  <a:srgbClr val="0070C0"/>
                </a:solidFill>
                <a:latin typeface="Agrandir Wide Medium" panose="020B0604020202020204" charset="0"/>
              </a:rPr>
              <a:t>Cerchiamo di capire come gli indicatori chiave di perdita reale (KPI) siano correlati tra loro, così possiamo tradurli l'uno nell'altro e ottenere una migliore comprensione</a:t>
            </a:r>
            <a:endParaRPr lang="en-GB" sz="3200" u="sng" dirty="0">
              <a:solidFill>
                <a:srgbClr val="0070C0"/>
              </a:solidFill>
              <a:latin typeface="Agrandir Wide Medium" panose="020B0604020202020204"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slide TOUR 20262.jpg" descr="slide TOUR 20262.jpg"/>
          <p:cNvPicPr>
            <a:picLocks noGrp="1" noRot="1" noChangeAspect="1" noMove="1" noResize="1" noEditPoints="1" noAdjustHandles="1" noChangeArrowheads="1" noChangeShapeType="1" noCrop="1"/>
          </p:cNvPicPr>
          <p:nvPr/>
        </p:nvPicPr>
        <p:blipFill>
          <a:blip r:embed="rId6"/>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903EFF36-5878-68D4-92F3-86E9DE9255D0}"/>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8">
            <a:extLst>
              <a:ext uri="{FF2B5EF4-FFF2-40B4-BE49-F238E27FC236}">
                <a16:creationId xmlns:a16="http://schemas.microsoft.com/office/drawing/2014/main" id="{42621844-1694-B560-507C-05B828D82CDB}"/>
              </a:ext>
            </a:extLst>
          </p:cNvPr>
          <p:cNvSpPr txBox="1"/>
          <p:nvPr/>
        </p:nvSpPr>
        <p:spPr>
          <a:xfrm>
            <a:off x="457200" y="2284900"/>
            <a:ext cx="5257800" cy="5965031"/>
          </a:xfrm>
          <a:prstGeom prst="rect">
            <a:avLst/>
          </a:prstGeom>
        </p:spPr>
        <p:txBody>
          <a:bodyPr wrap="square" lIns="0" tIns="0" rIns="0" bIns="0" rtlCol="0" anchor="t">
            <a:spAutoFit/>
          </a:bodyPr>
          <a:lstStyle/>
          <a:p>
            <a:pPr algn="ctr">
              <a:lnSpc>
                <a:spcPts val="6719"/>
              </a:lnSpc>
            </a:pPr>
            <a:r>
              <a:rPr lang="it-IT" sz="4800" b="1" dirty="0">
                <a:solidFill>
                  <a:srgbClr val="125B50"/>
                </a:solidFill>
                <a:latin typeface="Agrandir Wide Medium"/>
                <a:ea typeface="Agrandir Wide Medium"/>
                <a:cs typeface="Agrandir Wide Medium"/>
                <a:sym typeface="Agrandir Wide Medium"/>
              </a:rPr>
              <a:t>Selezionare KPI di Perdite Reali (Fisiche) appropriati dovrebbe essere semplice…</a:t>
            </a:r>
            <a:endParaRPr lang="en-US" sz="4800" b="1" dirty="0">
              <a:solidFill>
                <a:srgbClr val="125B50"/>
              </a:solidFill>
              <a:latin typeface="Agrandir Wide Medium"/>
              <a:ea typeface="Agrandir Wide Medium"/>
              <a:cs typeface="Agrandir Wide Medium"/>
              <a:sym typeface="Agrandir Wide Medium"/>
            </a:endParaRPr>
          </a:p>
        </p:txBody>
      </p:sp>
      <p:pic>
        <p:nvPicPr>
          <p:cNvPr id="4" name="Video 2">
            <a:hlinkClick r:id="" action="ppaction://media"/>
            <a:extLst>
              <a:ext uri="{FF2B5EF4-FFF2-40B4-BE49-F238E27FC236}">
                <a16:creationId xmlns:a16="http://schemas.microsoft.com/office/drawing/2014/main" id="{B60485CC-31FC-5D12-A9E6-99175F277783}"/>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6248400" y="1155742"/>
            <a:ext cx="10896600" cy="7364135"/>
          </a:xfrm>
          <a:prstGeom prst="rect">
            <a:avLst/>
          </a:prstGeom>
        </p:spPr>
      </p:pic>
      <p:sp>
        <p:nvSpPr>
          <p:cNvPr id="5" name="TextBox 4">
            <a:extLst>
              <a:ext uri="{FF2B5EF4-FFF2-40B4-BE49-F238E27FC236}">
                <a16:creationId xmlns:a16="http://schemas.microsoft.com/office/drawing/2014/main" id="{12C6091E-F38B-1E4C-727B-55139C01643B}"/>
              </a:ext>
            </a:extLst>
          </p:cNvPr>
          <p:cNvSpPr txBox="1"/>
          <p:nvPr/>
        </p:nvSpPr>
        <p:spPr>
          <a:xfrm>
            <a:off x="4419600" y="8779014"/>
            <a:ext cx="13563600" cy="707886"/>
          </a:xfrm>
          <a:prstGeom prst="rect">
            <a:avLst/>
          </a:prstGeom>
          <a:noFill/>
        </p:spPr>
        <p:txBody>
          <a:bodyPr wrap="square" rtlCol="0">
            <a:spAutoFit/>
          </a:bodyPr>
          <a:lstStyle/>
          <a:p>
            <a:r>
              <a:rPr lang="en-GB" sz="4000" dirty="0">
                <a:solidFill>
                  <a:prstClr val="black"/>
                </a:solidFill>
                <a:latin typeface="Agrandir Wide Medium" panose="020B0604020202020204" charset="0"/>
              </a:rPr>
              <a:t>…….</a:t>
            </a:r>
            <a:r>
              <a:rPr lang="it-IT" sz="4000" dirty="0">
                <a:solidFill>
                  <a:prstClr val="black"/>
                </a:solidFill>
                <a:latin typeface="Agrandir Wide Medium" panose="020B0604020202020204" charset="0"/>
              </a:rPr>
              <a:t> ma ce ne sono così tanti tra cui scegliere</a:t>
            </a:r>
            <a:r>
              <a:rPr lang="en-GB" sz="4000" dirty="0">
                <a:solidFill>
                  <a:prstClr val="black"/>
                </a:solidFill>
                <a:latin typeface="Agrandir Wide Medium" panose="020B0604020202020204" charset="0"/>
              </a:rPr>
              <a:t>!</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95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vol="80000" mute="1">
                <p:cTn id="15" repeatCount="indefinite" fill="hold" display="0">
                  <p:stCondLst>
                    <p:cond delay="indefinite"/>
                  </p:stCondLst>
                </p:cTn>
                <p:tgtEl>
                  <p:spTgt spid="4"/>
                </p:tgtEl>
              </p:cMediaNode>
            </p:video>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BEE43-B80A-F458-48C1-4FB3FE260231}"/>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6D7E2A28-E306-0287-9912-00D5256B4C2A}"/>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B24FB2FD-8F40-4D83-0D00-8A7CEDA051FF}"/>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E1703D73-E3B5-BC87-081B-E4E0FA897110}"/>
              </a:ext>
            </a:extLst>
          </p:cNvPr>
          <p:cNvSpPr txBox="1"/>
          <p:nvPr/>
        </p:nvSpPr>
        <p:spPr>
          <a:xfrm>
            <a:off x="381000" y="600296"/>
            <a:ext cx="17525999" cy="809773"/>
          </a:xfrm>
          <a:prstGeom prst="rect">
            <a:avLst/>
          </a:prstGeom>
        </p:spPr>
        <p:txBody>
          <a:bodyPr wrap="square" lIns="0" tIns="0" rIns="0" bIns="0" rtlCol="0" anchor="t">
            <a:spAutoFit/>
          </a:bodyPr>
          <a:lstStyle/>
          <a:p>
            <a:pPr algn="ctr">
              <a:lnSpc>
                <a:spcPts val="6719"/>
              </a:lnSpc>
            </a:pPr>
            <a:r>
              <a:rPr lang="it-IT" sz="4800" b="1" dirty="0">
                <a:solidFill>
                  <a:srgbClr val="125B50"/>
                </a:solidFill>
                <a:latin typeface="Agrandir Wide Medium"/>
                <a:ea typeface="Agrandir Wide Medium"/>
                <a:cs typeface="Agrandir Wide Medium"/>
                <a:sym typeface="Agrandir Wide Medium"/>
              </a:rPr>
              <a:t>Quali di questi KPI popolari usi?</a:t>
            </a:r>
            <a:endParaRPr lang="en-US" sz="4800" b="1" dirty="0">
              <a:solidFill>
                <a:srgbClr val="125B50"/>
              </a:solidFill>
              <a:latin typeface="Agrandir Wide Medium"/>
              <a:ea typeface="Agrandir Wide Medium"/>
              <a:cs typeface="Agrandir Wide Medium"/>
              <a:sym typeface="Agrandir Wide Medium"/>
            </a:endParaRPr>
          </a:p>
        </p:txBody>
      </p:sp>
      <p:sp>
        <p:nvSpPr>
          <p:cNvPr id="4" name="Hexagon 3">
            <a:extLst>
              <a:ext uri="{FF2B5EF4-FFF2-40B4-BE49-F238E27FC236}">
                <a16:creationId xmlns:a16="http://schemas.microsoft.com/office/drawing/2014/main" id="{9235F776-DEF7-6B15-E165-761C5335B4EC}"/>
              </a:ext>
            </a:extLst>
          </p:cNvPr>
          <p:cNvSpPr/>
          <p:nvPr/>
        </p:nvSpPr>
        <p:spPr>
          <a:xfrm>
            <a:off x="3124200" y="4533901"/>
            <a:ext cx="3276600" cy="26126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Infra-</a:t>
            </a:r>
            <a:r>
              <a:rPr kumimoji="0" lang="en-GB" sz="2800" b="1" i="0" u="none" strike="noStrike" kern="0" cap="none" spc="0" normalizeH="0" baseline="0" noProof="0" dirty="0" err="1">
                <a:ln>
                  <a:noFill/>
                </a:ln>
                <a:solidFill>
                  <a:prstClr val="black"/>
                </a:solidFill>
                <a:effectLst/>
                <a:uLnTx/>
                <a:uFillTx/>
                <a:latin typeface="Agrandir Wide Medium" panose="020B0604020202020204" charset="0"/>
                <a:ea typeface="+mn-ea"/>
                <a:cs typeface="+mn-cs"/>
              </a:rPr>
              <a:t>structureLeakage</a:t>
            </a:r>
            <a:r>
              <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 Index (ILI) &amp; UARL</a:t>
            </a:r>
          </a:p>
        </p:txBody>
      </p:sp>
      <p:sp>
        <p:nvSpPr>
          <p:cNvPr id="5" name="Hexagon 4">
            <a:extLst>
              <a:ext uri="{FF2B5EF4-FFF2-40B4-BE49-F238E27FC236}">
                <a16:creationId xmlns:a16="http://schemas.microsoft.com/office/drawing/2014/main" id="{1187DD2A-EB90-DEA1-E9D4-C4D2D6EE7D47}"/>
              </a:ext>
            </a:extLst>
          </p:cNvPr>
          <p:cNvSpPr/>
          <p:nvPr/>
        </p:nvSpPr>
        <p:spPr>
          <a:xfrm>
            <a:off x="936664" y="6039783"/>
            <a:ext cx="2667000" cy="22098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lvl="0" algn="ctr">
              <a:defRPr/>
            </a:pPr>
            <a:r>
              <a:rPr lang="it-IT" sz="2400" b="1" kern="0" dirty="0">
                <a:solidFill>
                  <a:prstClr val="black"/>
                </a:solidFill>
                <a:latin typeface="Agrandir Wide Medium" panose="020B0604020202020204" charset="0"/>
              </a:rPr>
              <a:t>% del volume in ingresso al sistema</a:t>
            </a:r>
            <a:endPar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endParaRPr>
          </a:p>
        </p:txBody>
      </p:sp>
      <p:sp>
        <p:nvSpPr>
          <p:cNvPr id="6" name="Hexagon 5">
            <a:extLst>
              <a:ext uri="{FF2B5EF4-FFF2-40B4-BE49-F238E27FC236}">
                <a16:creationId xmlns:a16="http://schemas.microsoft.com/office/drawing/2014/main" id="{DB2500EF-CA55-5C1B-AA00-F922A86DE033}"/>
              </a:ext>
            </a:extLst>
          </p:cNvPr>
          <p:cNvSpPr/>
          <p:nvPr/>
        </p:nvSpPr>
        <p:spPr>
          <a:xfrm>
            <a:off x="838200" y="3467100"/>
            <a:ext cx="2667000" cy="22098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lvl="0" algn="ctr">
              <a:defRPr/>
            </a:pPr>
            <a:r>
              <a:rPr lang="en-GB" sz="2300" b="1" kern="0" dirty="0" err="1">
                <a:solidFill>
                  <a:prstClr val="black"/>
                </a:solidFill>
                <a:latin typeface="Agrandir Wide Medium" panose="020B0604020202020204" charset="0"/>
              </a:rPr>
              <a:t>Litri</a:t>
            </a:r>
            <a:r>
              <a:rPr lang="en-GB" sz="2300" b="1" kern="0" dirty="0">
                <a:solidFill>
                  <a:prstClr val="black"/>
                </a:solidFill>
                <a:latin typeface="Agrandir Wide Medium" panose="020B0604020202020204" charset="0"/>
              </a:rPr>
              <a:t>/</a:t>
            </a:r>
          </a:p>
          <a:p>
            <a:pPr lvl="0" algn="ctr">
              <a:defRPr/>
            </a:pPr>
            <a:r>
              <a:rPr lang="en-GB" sz="2300" b="1" kern="0" dirty="0" err="1">
                <a:solidFill>
                  <a:prstClr val="black"/>
                </a:solidFill>
                <a:latin typeface="Agrandir Wide Medium" panose="020B0604020202020204" charset="0"/>
              </a:rPr>
              <a:t>Proprietà</a:t>
            </a:r>
            <a:r>
              <a:rPr lang="en-GB" sz="2300" b="1" kern="0" dirty="0">
                <a:solidFill>
                  <a:prstClr val="black"/>
                </a:solidFill>
                <a:latin typeface="Agrandir Wide Medium" panose="020B0604020202020204" charset="0"/>
              </a:rPr>
              <a:t> /</a:t>
            </a:r>
            <a:r>
              <a:rPr lang="en-GB" sz="2300" b="1" kern="0" dirty="0" err="1">
                <a:solidFill>
                  <a:prstClr val="black"/>
                </a:solidFill>
                <a:latin typeface="Agrandir Wide Medium" panose="020B0604020202020204" charset="0"/>
              </a:rPr>
              <a:t>giorno</a:t>
            </a:r>
            <a:endParaRPr kumimoji="0" lang="en-GB" sz="2300" b="1" i="0" u="none" strike="noStrike" kern="0" cap="none" spc="0" normalizeH="0" baseline="0" noProof="0" dirty="0">
              <a:ln>
                <a:noFill/>
              </a:ln>
              <a:solidFill>
                <a:prstClr val="black"/>
              </a:solidFill>
              <a:effectLst/>
              <a:uLnTx/>
              <a:uFillTx/>
              <a:latin typeface="Agrandir Wide Medium" panose="020B0604020202020204" charset="0"/>
              <a:ea typeface="+mn-ea"/>
              <a:cs typeface="+mn-cs"/>
            </a:endParaRPr>
          </a:p>
        </p:txBody>
      </p:sp>
      <p:sp>
        <p:nvSpPr>
          <p:cNvPr id="7" name="Hexagon 6">
            <a:extLst>
              <a:ext uri="{FF2B5EF4-FFF2-40B4-BE49-F238E27FC236}">
                <a16:creationId xmlns:a16="http://schemas.microsoft.com/office/drawing/2014/main" id="{9EB74999-256A-8DC0-DE81-8AC9E758A6A6}"/>
              </a:ext>
            </a:extLst>
          </p:cNvPr>
          <p:cNvSpPr/>
          <p:nvPr/>
        </p:nvSpPr>
        <p:spPr>
          <a:xfrm>
            <a:off x="5893904" y="6040446"/>
            <a:ext cx="2747176" cy="22098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m3/Km di rete/giorno</a:t>
            </a:r>
            <a:endParaRPr kumimoji="0" lang="en-GB" sz="2400" b="1" i="0" u="none" strike="noStrike" kern="0" cap="none" spc="0" normalizeH="0" baseline="0" noProof="0" dirty="0">
              <a:ln>
                <a:noFill/>
              </a:ln>
              <a:solidFill>
                <a:prstClr val="black"/>
              </a:solidFill>
              <a:effectLst/>
              <a:uLnTx/>
              <a:uFillTx/>
              <a:latin typeface="Agrandir Wide Medium" panose="020B0604020202020204" charset="0"/>
              <a:ea typeface="+mn-ea"/>
              <a:cs typeface="+mn-cs"/>
            </a:endParaRPr>
          </a:p>
        </p:txBody>
      </p:sp>
      <p:sp>
        <p:nvSpPr>
          <p:cNvPr id="8" name="Hexagon 7">
            <a:extLst>
              <a:ext uri="{FF2B5EF4-FFF2-40B4-BE49-F238E27FC236}">
                <a16:creationId xmlns:a16="http://schemas.microsoft.com/office/drawing/2014/main" id="{99D5C083-A414-6FF1-8EED-2704E96E9484}"/>
              </a:ext>
            </a:extLst>
          </p:cNvPr>
          <p:cNvSpPr/>
          <p:nvPr/>
        </p:nvSpPr>
        <p:spPr>
          <a:xfrm>
            <a:off x="5974080" y="3553696"/>
            <a:ext cx="2667000" cy="22098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prstClr val="black"/>
                </a:solidFill>
                <a:effectLst/>
                <a:uLnTx/>
                <a:uFillTx/>
                <a:latin typeface="Agrandir Wide Medium" panose="020B0604020202020204" charset="0"/>
                <a:ea typeface="+mn-ea"/>
                <a:cs typeface="+mn-cs"/>
              </a:rPr>
              <a:t>Litri</a:t>
            </a:r>
            <a:r>
              <a:rPr kumimoji="0" lang="en-GB" sz="27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presa/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prstClr val="black"/>
                </a:solidFill>
                <a:effectLst/>
                <a:uLnTx/>
                <a:uFillTx/>
                <a:latin typeface="Agrandir Wide Medium" panose="020B0604020202020204" charset="0"/>
                <a:ea typeface="+mn-ea"/>
                <a:cs typeface="+mn-cs"/>
              </a:rPr>
              <a:t>giorno</a:t>
            </a:r>
            <a:endParaRPr kumimoji="0" lang="en-GB" sz="2700" b="1" i="0" u="none" strike="noStrike" kern="0" cap="none" spc="0" normalizeH="0" baseline="0" noProof="0" dirty="0">
              <a:ln>
                <a:noFill/>
              </a:ln>
              <a:solidFill>
                <a:prstClr val="black"/>
              </a:solidFill>
              <a:effectLst/>
              <a:uLnTx/>
              <a:uFillTx/>
              <a:latin typeface="Agrandir Wide Medium" panose="020B0604020202020204" charset="0"/>
              <a:ea typeface="+mn-ea"/>
              <a:cs typeface="+mn-cs"/>
            </a:endParaRPr>
          </a:p>
        </p:txBody>
      </p:sp>
      <p:sp>
        <p:nvSpPr>
          <p:cNvPr id="9" name="Hexagon 8">
            <a:extLst>
              <a:ext uri="{FF2B5EF4-FFF2-40B4-BE49-F238E27FC236}">
                <a16:creationId xmlns:a16="http://schemas.microsoft.com/office/drawing/2014/main" id="{0AAFE187-18BA-37F0-0C0D-11D0668BEFB8}"/>
              </a:ext>
            </a:extLst>
          </p:cNvPr>
          <p:cNvSpPr/>
          <p:nvPr/>
        </p:nvSpPr>
        <p:spPr>
          <a:xfrm>
            <a:off x="3429000" y="7253277"/>
            <a:ext cx="2667000" cy="22098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 di Acqua </a:t>
            </a:r>
            <a:r>
              <a:rPr kumimoji="0" lang="en-GB" sz="2400" b="1" i="0" u="none" strike="noStrike" kern="0" cap="none" spc="0" normalizeH="0" baseline="0" noProof="0" dirty="0" err="1">
                <a:ln>
                  <a:noFill/>
                </a:ln>
                <a:solidFill>
                  <a:prstClr val="black"/>
                </a:solidFill>
                <a:effectLst/>
                <a:uLnTx/>
                <a:uFillTx/>
                <a:latin typeface="Agrandir Wide Medium" panose="020B0604020202020204" charset="0"/>
                <a:ea typeface="+mn-ea"/>
                <a:cs typeface="+mn-cs"/>
              </a:rPr>
              <a:t>Fornita</a:t>
            </a:r>
            <a:endParaRPr kumimoji="0" lang="en-GB" sz="2400" b="1" i="0" u="none" strike="noStrike" kern="0" cap="none" spc="0" normalizeH="0" baseline="0" noProof="0" dirty="0">
              <a:ln>
                <a:noFill/>
              </a:ln>
              <a:solidFill>
                <a:prstClr val="black"/>
              </a:solidFill>
              <a:effectLst/>
              <a:uLnTx/>
              <a:uFillTx/>
              <a:latin typeface="Agrandir Wide Medium" panose="020B0604020202020204" charset="0"/>
              <a:ea typeface="+mn-ea"/>
              <a:cs typeface="+mn-cs"/>
            </a:endParaRPr>
          </a:p>
        </p:txBody>
      </p:sp>
      <p:sp>
        <p:nvSpPr>
          <p:cNvPr id="10" name="Hexagon 9">
            <a:extLst>
              <a:ext uri="{FF2B5EF4-FFF2-40B4-BE49-F238E27FC236}">
                <a16:creationId xmlns:a16="http://schemas.microsoft.com/office/drawing/2014/main" id="{DB4C8ABA-D6D2-6F05-57BB-6C5AF6448945}"/>
              </a:ext>
            </a:extLst>
          </p:cNvPr>
          <p:cNvSpPr/>
          <p:nvPr/>
        </p:nvSpPr>
        <p:spPr>
          <a:xfrm>
            <a:off x="3429000" y="2172509"/>
            <a:ext cx="2667000" cy="22098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Volume per anno</a:t>
            </a:r>
          </a:p>
        </p:txBody>
      </p:sp>
      <p:sp>
        <p:nvSpPr>
          <p:cNvPr id="11" name="TextBox 10">
            <a:extLst>
              <a:ext uri="{FF2B5EF4-FFF2-40B4-BE49-F238E27FC236}">
                <a16:creationId xmlns:a16="http://schemas.microsoft.com/office/drawing/2014/main" id="{7050E473-1A90-18D2-FA96-3505554DB881}"/>
              </a:ext>
            </a:extLst>
          </p:cNvPr>
          <p:cNvSpPr txBox="1"/>
          <p:nvPr/>
        </p:nvSpPr>
        <p:spPr>
          <a:xfrm>
            <a:off x="9906000" y="2876710"/>
            <a:ext cx="7391400" cy="1754326"/>
          </a:xfrm>
          <a:prstGeom prst="rect">
            <a:avLst/>
          </a:prstGeom>
          <a:noFill/>
        </p:spPr>
        <p:txBody>
          <a:bodyPr wrap="square" rtlCol="0">
            <a:spAutoFit/>
          </a:bodyPr>
          <a:lstStyle/>
          <a:p>
            <a:pPr algn="ctr"/>
            <a:r>
              <a:rPr lang="it-IT" sz="3600" dirty="0">
                <a:solidFill>
                  <a:schemeClr val="bg2">
                    <a:lumMod val="10000"/>
                  </a:schemeClr>
                </a:solidFill>
                <a:latin typeface="Agrandir Wide Medium" panose="020B0604020202020204" charset="0"/>
              </a:rPr>
              <a:t>Uno di questi KPI tradizionali o più recenti, più KPI……o qualcos'altro?</a:t>
            </a:r>
            <a:endParaRPr lang="en-GB" sz="3600" dirty="0">
              <a:solidFill>
                <a:schemeClr val="bg2">
                  <a:lumMod val="10000"/>
                </a:schemeClr>
              </a:solidFill>
              <a:latin typeface="Agrandir Wide Medium" panose="020B0604020202020204" charset="0"/>
            </a:endParaRPr>
          </a:p>
        </p:txBody>
      </p:sp>
      <p:sp>
        <p:nvSpPr>
          <p:cNvPr id="12" name="TextBox 11">
            <a:extLst>
              <a:ext uri="{FF2B5EF4-FFF2-40B4-BE49-F238E27FC236}">
                <a16:creationId xmlns:a16="http://schemas.microsoft.com/office/drawing/2014/main" id="{C77044CF-429A-892C-6276-0BDB73BAE671}"/>
              </a:ext>
            </a:extLst>
          </p:cNvPr>
          <p:cNvSpPr txBox="1"/>
          <p:nvPr/>
        </p:nvSpPr>
        <p:spPr>
          <a:xfrm>
            <a:off x="10040848" y="6039783"/>
            <a:ext cx="7391400" cy="1354217"/>
          </a:xfrm>
          <a:prstGeom prst="rect">
            <a:avLst/>
          </a:prstGeom>
          <a:noFill/>
        </p:spPr>
        <p:txBody>
          <a:bodyPr wrap="square" rtlCol="0">
            <a:spAutoFit/>
          </a:bodyPr>
          <a:lstStyle/>
          <a:p>
            <a:pPr algn="ctr"/>
            <a:r>
              <a:rPr lang="en-GB" sz="3200" b="1" dirty="0">
                <a:solidFill>
                  <a:prstClr val="black"/>
                </a:solidFill>
                <a:latin typeface="Agrandir Wide Medium" panose="020B0604020202020204" charset="0"/>
              </a:rPr>
              <a:t>System Correction Factor (SCF)?</a:t>
            </a:r>
          </a:p>
          <a:p>
            <a:endParaRPr lang="en-GB" dirty="0">
              <a:solidFill>
                <a:prstClr val="black"/>
              </a:solidFill>
              <a:latin typeface="Calibri"/>
            </a:endParaRPr>
          </a:p>
        </p:txBody>
      </p:sp>
      <p:sp>
        <p:nvSpPr>
          <p:cNvPr id="14" name="TextBox 13">
            <a:extLst>
              <a:ext uri="{FF2B5EF4-FFF2-40B4-BE49-F238E27FC236}">
                <a16:creationId xmlns:a16="http://schemas.microsoft.com/office/drawing/2014/main" id="{BBD0550A-7798-ED8A-4AB9-0761D7ED5F33}"/>
              </a:ext>
            </a:extLst>
          </p:cNvPr>
          <p:cNvSpPr txBox="1"/>
          <p:nvPr/>
        </p:nvSpPr>
        <p:spPr>
          <a:xfrm>
            <a:off x="9201022" y="4939819"/>
            <a:ext cx="9185096"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black"/>
                </a:solidFill>
                <a:effectLst/>
                <a:uLnTx/>
                <a:uFillTx/>
                <a:latin typeface="Agrandir Wide Medium" panose="020B0604020202020204" charset="0"/>
              </a:rPr>
              <a:t>Litri</a:t>
            </a:r>
            <a:r>
              <a:rPr kumimoji="0" lang="en-GB" sz="3200" b="1" i="0" u="none" strike="noStrike" kern="1200" cap="none" spc="0" normalizeH="0" baseline="0" noProof="0" dirty="0">
                <a:ln>
                  <a:noFill/>
                </a:ln>
                <a:solidFill>
                  <a:prstClr val="black"/>
                </a:solidFill>
                <a:effectLst/>
                <a:uLnTx/>
                <a:uFillTx/>
                <a:latin typeface="Agrandir Wide Medium" panose="020B0604020202020204" charset="0"/>
              </a:rPr>
              <a:t>/presa ?</a:t>
            </a:r>
          </a:p>
        </p:txBody>
      </p:sp>
    </p:spTree>
    <p:custDataLst>
      <p:tags r:id="rId1"/>
    </p:custDataLst>
    <p:extLst>
      <p:ext uri="{BB962C8B-B14F-4D97-AF65-F5344CB8AC3E}">
        <p14:creationId xmlns:p14="http://schemas.microsoft.com/office/powerpoint/2010/main" val="683735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0"/>
                                        </p:tgtEl>
                                      </p:cBhvr>
                                    </p:animEffect>
                                    <p:animScale>
                                      <p:cBhvr>
                                        <p:cTn id="7" dur="50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8"/>
                                        </p:tgtEl>
                                      </p:cBhvr>
                                    </p:animEffect>
                                    <p:animScale>
                                      <p:cBhvr>
                                        <p:cTn id="12" dur="50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1000" tmFilter="0, 0; .2, .5; .8, .5; 1, 0"/>
                                        <p:tgtEl>
                                          <p:spTgt spid="7"/>
                                        </p:tgtEl>
                                      </p:cBhvr>
                                    </p:animEffect>
                                    <p:animScale>
                                      <p:cBhvr>
                                        <p:cTn id="17" dur="500" autoRev="1" fill="hold"/>
                                        <p:tgtEl>
                                          <p:spTgt spid="7"/>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1000" tmFilter="0, 0; .2, .5; .8, .5; 1, 0"/>
                                        <p:tgtEl>
                                          <p:spTgt spid="9"/>
                                        </p:tgtEl>
                                      </p:cBhvr>
                                    </p:animEffect>
                                    <p:animScale>
                                      <p:cBhvr>
                                        <p:cTn id="22" dur="500" autoRev="1" fill="hold"/>
                                        <p:tgtEl>
                                          <p:spTgt spid="9"/>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1000" tmFilter="0, 0; .2, .5; .8, .5; 1, 0"/>
                                        <p:tgtEl>
                                          <p:spTgt spid="6"/>
                                        </p:tgtEl>
                                      </p:cBhvr>
                                    </p:animEffect>
                                    <p:animScale>
                                      <p:cBhvr>
                                        <p:cTn id="32" dur="500" autoRev="1" fill="hold"/>
                                        <p:tgtEl>
                                          <p:spTgt spid="6"/>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750" tmFilter="0, 0; .2, .5; .8, .5; 1, 0"/>
                                        <p:tgtEl>
                                          <p:spTgt spid="4">
                                            <p:bg/>
                                          </p:spTgt>
                                        </p:tgtEl>
                                      </p:cBhvr>
                                    </p:animEffect>
                                    <p:animScale>
                                      <p:cBhvr>
                                        <p:cTn id="37" dur="375" autoRev="1" fill="hold"/>
                                        <p:tgtEl>
                                          <p:spTgt spid="4">
                                            <p:bg/>
                                          </p:spTgt>
                                        </p:tgtEl>
                                      </p:cBhvr>
                                      <p:by x="105000" y="105000"/>
                                    </p:animScale>
                                  </p:childTnLst>
                                </p:cTn>
                              </p:par>
                              <p:par>
                                <p:cTn id="38" presetID="26" presetClass="emph" presetSubtype="0" fill="hold" grpId="0" nodeType="withEffect">
                                  <p:stCondLst>
                                    <p:cond delay="0"/>
                                  </p:stCondLst>
                                  <p:childTnLst>
                                    <p:animEffect transition="out" filter="fade">
                                      <p:cBhvr>
                                        <p:cTn id="39" dur="750" tmFilter="0, 0; .2, .5; .8, .5; 1, 0"/>
                                        <p:tgtEl>
                                          <p:spTgt spid="4">
                                            <p:txEl>
                                              <p:pRg st="0" end="0"/>
                                            </p:txEl>
                                          </p:spTgt>
                                        </p:tgtEl>
                                      </p:cBhvr>
                                    </p:animEffect>
                                    <p:animScale>
                                      <p:cBhvr>
                                        <p:cTn id="40" dur="375" autoRev="1" fill="hold"/>
                                        <p:tgtEl>
                                          <p:spTgt spid="4">
                                            <p:txEl>
                                              <p:pRg st="0" end="0"/>
                                            </p:txEl>
                                          </p:spTgt>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5" grpId="0" animBg="1"/>
      <p:bldP spid="6" grpId="0" animBg="1"/>
      <p:bldP spid="7" grpId="0" animBg="1"/>
      <p:bldP spid="8" grpId="0" animBg="1"/>
      <p:bldP spid="9" grpId="0" animBg="1"/>
      <p:bldP spid="10" grpId="0" animBg="1"/>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5E11E-58F3-70EA-2645-BD3320075C79}"/>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5022EA83-7F8C-8864-D3B4-81C9EE64BCC6}"/>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C4099AB6-867B-CBCD-208B-D9D6C4AD154A}"/>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8">
            <a:extLst>
              <a:ext uri="{FF2B5EF4-FFF2-40B4-BE49-F238E27FC236}">
                <a16:creationId xmlns:a16="http://schemas.microsoft.com/office/drawing/2014/main" id="{D6D383C6-8E16-1C12-E062-775C0B92B8EA}"/>
              </a:ext>
            </a:extLst>
          </p:cNvPr>
          <p:cNvSpPr txBox="1"/>
          <p:nvPr/>
        </p:nvSpPr>
        <p:spPr>
          <a:xfrm>
            <a:off x="300039" y="3879403"/>
            <a:ext cx="3509962" cy="2528193"/>
          </a:xfrm>
          <a:prstGeom prst="rect">
            <a:avLst/>
          </a:prstGeom>
          <a:ln>
            <a:solidFill>
              <a:schemeClr val="accent2">
                <a:lumMod val="50000"/>
              </a:schemeClr>
            </a:solidFill>
          </a:ln>
        </p:spPr>
        <p:txBody>
          <a:bodyPr wrap="square" lIns="0" tIns="0" rIns="0" bIns="0" rtlCol="0" anchor="t">
            <a:spAutoFit/>
          </a:bodyPr>
          <a:lstStyle/>
          <a:p>
            <a:pPr algn="ctr">
              <a:lnSpc>
                <a:spcPts val="6719"/>
              </a:lnSpc>
            </a:pPr>
            <a:r>
              <a:rPr lang="en-US" sz="4000" b="1" dirty="0">
                <a:solidFill>
                  <a:srgbClr val="125B50"/>
                </a:solidFill>
                <a:latin typeface="Agrandir Wide Medium"/>
                <a:ea typeface="Agrandir Wide Medium"/>
                <a:cs typeface="Agrandir Wide Medium"/>
                <a:sym typeface="Agrandir Wide Medium"/>
              </a:rPr>
              <a:t>System Correction Factor</a:t>
            </a:r>
          </a:p>
        </p:txBody>
      </p:sp>
      <p:sp>
        <p:nvSpPr>
          <p:cNvPr id="4" name="TextBox 3">
            <a:extLst>
              <a:ext uri="{FF2B5EF4-FFF2-40B4-BE49-F238E27FC236}">
                <a16:creationId xmlns:a16="http://schemas.microsoft.com/office/drawing/2014/main" id="{1633A180-2FD0-8799-AC1B-9D4AC19F2ADC}"/>
              </a:ext>
            </a:extLst>
          </p:cNvPr>
          <p:cNvSpPr txBox="1"/>
          <p:nvPr/>
        </p:nvSpPr>
        <p:spPr>
          <a:xfrm>
            <a:off x="4043361" y="1217237"/>
            <a:ext cx="13944600" cy="6986528"/>
          </a:xfrm>
          <a:prstGeom prst="rect">
            <a:avLst/>
          </a:prstGeom>
          <a:noFill/>
        </p:spPr>
        <p:txBody>
          <a:bodyPr wrap="square" rtlCol="0">
            <a:spAutoFit/>
          </a:bodyPr>
          <a:lstStyle/>
          <a:p>
            <a:r>
              <a:rPr lang="it-IT" sz="3200" b="1" dirty="0">
                <a:solidFill>
                  <a:schemeClr val="bg2">
                    <a:lumMod val="10000"/>
                  </a:schemeClr>
                </a:solidFill>
                <a:latin typeface="Agrandir Wide Medium" panose="020B0604020202020204" charset="0"/>
              </a:rPr>
              <a:t>Le utility possono utilizzare il software System Correction Factor (SCF) per calcolare i valori di UARL per interi sistemi, zone o DMA in queste condizioni:-</a:t>
            </a:r>
          </a:p>
          <a:p>
            <a:endParaRPr lang="en-GB" sz="3200" b="1" dirty="0">
              <a:solidFill>
                <a:srgbClr val="FF0000"/>
              </a:solidFill>
              <a:latin typeface="Agrandir Wide Medium" panose="020B0604020202020204" charset="0"/>
            </a:endParaRPr>
          </a:p>
          <a:p>
            <a:pPr marL="457200" indent="-457200">
              <a:buFont typeface="Arial" panose="020B0604020202020204" pitchFamily="34" charset="0"/>
              <a:buChar char="•"/>
            </a:pPr>
            <a:r>
              <a:rPr lang="it-IT" sz="3200" b="1" dirty="0">
                <a:solidFill>
                  <a:srgbClr val="125B50"/>
                </a:solidFill>
                <a:latin typeface="Agrandir Wide Medium" panose="020B0604020202020204" charset="0"/>
              </a:rPr>
              <a:t> 5000 prese</a:t>
            </a:r>
          </a:p>
          <a:p>
            <a:pPr marL="457200" indent="-457200">
              <a:buFont typeface="Arial" panose="020B0604020202020204" pitchFamily="34" charset="0"/>
              <a:buChar char="•"/>
            </a:pPr>
            <a:r>
              <a:rPr lang="it-IT" sz="3200" b="1" dirty="0">
                <a:solidFill>
                  <a:srgbClr val="125B50"/>
                </a:solidFill>
                <a:latin typeface="Agrandir Wide Medium" panose="020B0604020202020204" charset="0"/>
              </a:rPr>
              <a:t>&lt; 45m Pressione media della zona</a:t>
            </a:r>
          </a:p>
          <a:p>
            <a:pPr marL="457200" indent="-457200">
              <a:buFont typeface="Arial" panose="020B0604020202020204" pitchFamily="34" charset="0"/>
              <a:buChar char="•"/>
            </a:pPr>
            <a:r>
              <a:rPr lang="it-IT" sz="3200" b="1" dirty="0">
                <a:solidFill>
                  <a:srgbClr val="125B50"/>
                </a:solidFill>
                <a:latin typeface="Agrandir Wide Medium" panose="020B0604020202020204" charset="0"/>
              </a:rPr>
              <a:t>&gt; 60m Pressione media della zona</a:t>
            </a:r>
          </a:p>
          <a:p>
            <a:pPr marL="285750" indent="-285750">
              <a:buFont typeface="Wingdings" panose="05000000000000000000" pitchFamily="2" charset="2"/>
              <a:buChar char="ü"/>
            </a:pPr>
            <a:endParaRPr lang="en-GB" sz="3200" b="1" dirty="0">
              <a:solidFill>
                <a:srgbClr val="125B50"/>
              </a:solidFill>
              <a:latin typeface="Agrandir Wide Medium" panose="020B0604020202020204" charset="0"/>
            </a:endParaRPr>
          </a:p>
          <a:p>
            <a:r>
              <a:rPr lang="it-IT" sz="3200" b="1" dirty="0">
                <a:solidFill>
                  <a:schemeClr val="bg2">
                    <a:lumMod val="10000"/>
                  </a:schemeClr>
                </a:solidFill>
                <a:latin typeface="Agrandir Wide Medium" panose="020B0604020202020204" charset="0"/>
              </a:rPr>
              <a:t>SCF indica le priorità dove fare il Controllo Attivo delle Perdite e/o la Riduzione della Pressione e consente di definire obiettivi volumetrici corretti di riduzione perdite</a:t>
            </a:r>
          </a:p>
          <a:p>
            <a:endParaRPr lang="en-GB" sz="3200" b="1" dirty="0">
              <a:solidFill>
                <a:schemeClr val="bg2">
                  <a:lumMod val="10000"/>
                </a:schemeClr>
              </a:solidFill>
              <a:latin typeface="Agrandir Wide Medium" panose="020B0604020202020204" charset="0"/>
            </a:endParaRPr>
          </a:p>
          <a:p>
            <a:r>
              <a:rPr lang="it-IT" sz="3200" b="1" dirty="0">
                <a:solidFill>
                  <a:schemeClr val="bg2">
                    <a:lumMod val="10000"/>
                  </a:schemeClr>
                </a:solidFill>
                <a:latin typeface="Agrandir Wide Medium" panose="020B0604020202020204" charset="0"/>
              </a:rPr>
              <a:t>SCF viene utilizzato per &gt; 2500 calcoli in Italia, Portogallo, Malta, Regno Unito, USA, Canada e Australia</a:t>
            </a:r>
            <a:endParaRPr lang="en-GB" sz="3200" b="1" dirty="0">
              <a:solidFill>
                <a:schemeClr val="bg2">
                  <a:lumMod val="10000"/>
                </a:schemeClr>
              </a:solidFill>
              <a:latin typeface="Agrandir Wide Medium" panose="020B0604020202020204" charset="0"/>
            </a:endParaRPr>
          </a:p>
        </p:txBody>
      </p:sp>
      <p:sp>
        <p:nvSpPr>
          <p:cNvPr id="5" name="TextBox 4">
            <a:extLst>
              <a:ext uri="{FF2B5EF4-FFF2-40B4-BE49-F238E27FC236}">
                <a16:creationId xmlns:a16="http://schemas.microsoft.com/office/drawing/2014/main" id="{A0F7A432-7DEF-A4A6-B13A-470D47466647}"/>
              </a:ext>
            </a:extLst>
          </p:cNvPr>
          <p:cNvSpPr txBox="1"/>
          <p:nvPr/>
        </p:nvSpPr>
        <p:spPr>
          <a:xfrm>
            <a:off x="300038" y="9809946"/>
            <a:ext cx="15011400" cy="954107"/>
          </a:xfrm>
          <a:prstGeom prst="rect">
            <a:avLst/>
          </a:prstGeom>
          <a:noFill/>
        </p:spPr>
        <p:txBody>
          <a:bodyPr wrap="square">
            <a:spAutoFit/>
          </a:bodyPr>
          <a:lstStyle/>
          <a:p>
            <a:r>
              <a:rPr lang="en-GB" sz="2000" b="1" dirty="0">
                <a:solidFill>
                  <a:srgbClr val="0070C0"/>
                </a:solidFill>
                <a:latin typeface="Agrandir Wide Medium" panose="020B0604020202020204" charset="0"/>
                <a:hlinkClick r:id="rId5">
                  <a:extLst>
                    <a:ext uri="{A12FA001-AC4F-418D-AE19-62706E023703}">
                      <ahyp:hlinkClr xmlns:ahyp="http://schemas.microsoft.com/office/drawing/2018/hyperlinkcolor" val="tx"/>
                    </a:ext>
                  </a:extLst>
                </a:hlinkClick>
              </a:rPr>
              <a:t>https://www.wlranda.com/presentations</a:t>
            </a:r>
            <a:endParaRPr lang="en-GB" sz="2000" b="1" dirty="0">
              <a:solidFill>
                <a:srgbClr val="0070C0"/>
              </a:solidFill>
              <a:latin typeface="Agrandir Wide Medium" panose="020B0604020202020204" charset="0"/>
            </a:endParaRPr>
          </a:p>
          <a:p>
            <a:endParaRPr lang="en-GB" dirty="0">
              <a:solidFill>
                <a:srgbClr val="0070C0"/>
              </a:solidFill>
            </a:endParaRPr>
          </a:p>
          <a:p>
            <a:endParaRPr lang="en-GB" dirty="0">
              <a:solidFill>
                <a:srgbClr val="0070C0"/>
              </a:solidFill>
            </a:endParaRPr>
          </a:p>
        </p:txBody>
      </p:sp>
      <p:sp>
        <p:nvSpPr>
          <p:cNvPr id="6" name="TextBox 5">
            <a:extLst>
              <a:ext uri="{FF2B5EF4-FFF2-40B4-BE49-F238E27FC236}">
                <a16:creationId xmlns:a16="http://schemas.microsoft.com/office/drawing/2014/main" id="{8F9306D6-D46A-9B7D-653E-65547220C63D}"/>
              </a:ext>
            </a:extLst>
          </p:cNvPr>
          <p:cNvSpPr txBox="1"/>
          <p:nvPr/>
        </p:nvSpPr>
        <p:spPr>
          <a:xfrm>
            <a:off x="300038" y="9403504"/>
            <a:ext cx="9144000" cy="400110"/>
          </a:xfrm>
          <a:prstGeom prst="rect">
            <a:avLst/>
          </a:prstGeom>
          <a:noFill/>
        </p:spPr>
        <p:txBody>
          <a:bodyPr wrap="square">
            <a:spAutoFit/>
          </a:bodyPr>
          <a:lstStyle/>
          <a:p>
            <a:r>
              <a:rPr lang="en-GB" sz="2000" b="1" dirty="0">
                <a:solidFill>
                  <a:srgbClr val="0070C0"/>
                </a:solidFill>
                <a:latin typeface="Agrandir Wide Medium" panose="020B0604020202020204" charset="0"/>
                <a:hlinkClick r:id="rId6">
                  <a:extLst>
                    <a:ext uri="{A12FA001-AC4F-418D-AE19-62706E023703}">
                      <ahyp:hlinkClr xmlns:ahyp="http://schemas.microsoft.com/office/drawing/2018/hyperlinkcolor" val="tx"/>
                    </a:ext>
                  </a:extLst>
                </a:hlinkClick>
              </a:rPr>
              <a:t>Low ILIs and Small Systems | </a:t>
            </a:r>
            <a:r>
              <a:rPr lang="en-GB" sz="2000" b="1" dirty="0" err="1">
                <a:solidFill>
                  <a:srgbClr val="0070C0"/>
                </a:solidFill>
                <a:latin typeface="Agrandir Wide Medium" panose="020B0604020202020204" charset="0"/>
                <a:hlinkClick r:id="rId6">
                  <a:extLst>
                    <a:ext uri="{A12FA001-AC4F-418D-AE19-62706E023703}">
                      <ahyp:hlinkClr xmlns:ahyp="http://schemas.microsoft.com/office/drawing/2018/hyperlinkcolor" val="tx"/>
                    </a:ext>
                  </a:extLst>
                </a:hlinkClick>
              </a:rPr>
              <a:t>LEAKSSuite</a:t>
            </a:r>
            <a:r>
              <a:rPr lang="en-GB" sz="2000" b="1" dirty="0">
                <a:solidFill>
                  <a:srgbClr val="0070C0"/>
                </a:solidFill>
                <a:latin typeface="Agrandir Wide Medium" panose="020B0604020202020204" charset="0"/>
                <a:hlinkClick r:id="rId6">
                  <a:extLst>
                    <a:ext uri="{A12FA001-AC4F-418D-AE19-62706E023703}">
                      <ahyp:hlinkClr xmlns:ahyp="http://schemas.microsoft.com/office/drawing/2018/hyperlinkcolor" val="tx"/>
                    </a:ext>
                  </a:extLst>
                </a:hlinkClick>
              </a:rPr>
              <a:t> Library</a:t>
            </a:r>
            <a:endParaRPr lang="en-GB" sz="2000" b="1" dirty="0">
              <a:solidFill>
                <a:srgbClr val="0070C0"/>
              </a:solidFill>
              <a:latin typeface="Agrandir Wide Medium" panose="020B0604020202020204" charset="0"/>
            </a:endParaRPr>
          </a:p>
        </p:txBody>
      </p:sp>
      <p:sp>
        <p:nvSpPr>
          <p:cNvPr id="7" name="TextBox 6">
            <a:extLst>
              <a:ext uri="{FF2B5EF4-FFF2-40B4-BE49-F238E27FC236}">
                <a16:creationId xmlns:a16="http://schemas.microsoft.com/office/drawing/2014/main" id="{084AEA14-8D98-1C20-CFBA-7F2061BA56C6}"/>
              </a:ext>
            </a:extLst>
          </p:cNvPr>
          <p:cNvSpPr txBox="1"/>
          <p:nvPr/>
        </p:nvSpPr>
        <p:spPr>
          <a:xfrm>
            <a:off x="381001" y="9017394"/>
            <a:ext cx="6858000" cy="707886"/>
          </a:xfrm>
          <a:prstGeom prst="rect">
            <a:avLst/>
          </a:prstGeom>
          <a:noFill/>
        </p:spPr>
        <p:txBody>
          <a:bodyPr wrap="square" rtlCol="0">
            <a:spAutoFit/>
          </a:bodyPr>
          <a:lstStyle/>
          <a:p>
            <a:r>
              <a:rPr lang="en-GB" sz="2000" b="1" dirty="0">
                <a:solidFill>
                  <a:srgbClr val="0070C0"/>
                </a:solidFill>
                <a:latin typeface="Agrandir Wide Medium" panose="020B0604020202020204" charset="0"/>
                <a:hlinkClick r:id="rId7">
                  <a:extLst>
                    <a:ext uri="{A12FA001-AC4F-418D-AE19-62706E023703}">
                      <ahyp:hlinkClr xmlns:ahyp="http://schemas.microsoft.com/office/drawing/2018/hyperlinkcolor" val="tx"/>
                    </a:ext>
                  </a:extLst>
                </a:hlinkClick>
              </a:rPr>
              <a:t>www.wlranda.com/software</a:t>
            </a:r>
            <a:endParaRPr lang="en-GB" sz="2000" b="1" dirty="0">
              <a:solidFill>
                <a:srgbClr val="0070C0"/>
              </a:solidFill>
              <a:latin typeface="Agrandir Wide Medium" panose="020B0604020202020204" charset="0"/>
            </a:endParaRPr>
          </a:p>
          <a:p>
            <a:endParaRPr lang="en-GB" sz="2000" b="1" dirty="0">
              <a:solidFill>
                <a:srgbClr val="0070C0"/>
              </a:solidFill>
              <a:latin typeface="Agrandir Wide Medium" panose="020B0604020202020204" charset="0"/>
            </a:endParaRPr>
          </a:p>
        </p:txBody>
      </p:sp>
    </p:spTree>
    <p:custDataLst>
      <p:tags r:id="rId1"/>
    </p:custDataLst>
    <p:extLst>
      <p:ext uri="{BB962C8B-B14F-4D97-AF65-F5344CB8AC3E}">
        <p14:creationId xmlns:p14="http://schemas.microsoft.com/office/powerpoint/2010/main" val="10842312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8CC58-0D4F-0A7C-CA23-083ACCB458CF}"/>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17571BCB-5797-D7E7-7A9F-7E296E4F77BB}"/>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64230140-D453-A59F-F6E9-C15B0C6A6E30}"/>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AACBF279-FEC6-0BA6-1D12-F0610C07E670}"/>
              </a:ext>
            </a:extLst>
          </p:cNvPr>
          <p:cNvSpPr txBox="1"/>
          <p:nvPr/>
        </p:nvSpPr>
        <p:spPr>
          <a:xfrm>
            <a:off x="228600" y="360853"/>
            <a:ext cx="17830799" cy="809773"/>
          </a:xfrm>
          <a:prstGeom prst="rect">
            <a:avLst/>
          </a:prstGeom>
        </p:spPr>
        <p:txBody>
          <a:bodyPr wrap="square" lIns="0" tIns="0" rIns="0" bIns="0" rtlCol="0" anchor="t">
            <a:spAutoFit/>
          </a:bodyPr>
          <a:lstStyle/>
          <a:p>
            <a:pPr algn="ctr">
              <a:lnSpc>
                <a:spcPts val="6719"/>
              </a:lnSpc>
            </a:pPr>
            <a:r>
              <a:rPr lang="it-IT" sz="4800" b="1" dirty="0">
                <a:solidFill>
                  <a:srgbClr val="125B50"/>
                </a:solidFill>
                <a:latin typeface="Agrandir Wide Medium"/>
                <a:ea typeface="Agrandir Wide Medium"/>
                <a:cs typeface="Agrandir Wide Medium"/>
                <a:sym typeface="Agrandir Wide Medium"/>
              </a:rPr>
              <a:t>Usare il KPI giusto per lo scopo giusto</a:t>
            </a:r>
            <a:endParaRPr lang="en-US" sz="4800" b="1" dirty="0">
              <a:solidFill>
                <a:srgbClr val="125B50"/>
              </a:solidFill>
              <a:latin typeface="Agrandir Wide Medium"/>
              <a:ea typeface="Agrandir Wide Medium"/>
              <a:cs typeface="Agrandir Wide Medium"/>
              <a:sym typeface="Agrandir Wide Medium"/>
            </a:endParaRPr>
          </a:p>
        </p:txBody>
      </p:sp>
      <p:graphicFrame>
        <p:nvGraphicFramePr>
          <p:cNvPr id="4" name="Table 3">
            <a:extLst>
              <a:ext uri="{FF2B5EF4-FFF2-40B4-BE49-F238E27FC236}">
                <a16:creationId xmlns:a16="http://schemas.microsoft.com/office/drawing/2014/main" id="{9851D209-1717-EBDC-D8B1-3DB904C5E108}"/>
              </a:ext>
            </a:extLst>
          </p:cNvPr>
          <p:cNvGraphicFramePr>
            <a:graphicFrameLocks noGrp="1"/>
          </p:cNvGraphicFramePr>
          <p:nvPr>
            <p:extLst>
              <p:ext uri="{D42A27DB-BD31-4B8C-83A1-F6EECF244321}">
                <p14:modId xmlns:p14="http://schemas.microsoft.com/office/powerpoint/2010/main" val="2099639384"/>
              </p:ext>
            </p:extLst>
          </p:nvPr>
        </p:nvGraphicFramePr>
        <p:xfrm>
          <a:off x="762000" y="1531120"/>
          <a:ext cx="16840201" cy="8557509"/>
        </p:xfrm>
        <a:graphic>
          <a:graphicData uri="http://schemas.openxmlformats.org/drawingml/2006/table">
            <a:tbl>
              <a:tblPr>
                <a:tableStyleId>{5940675A-B579-460E-94D1-54222C63F5DA}</a:tableStyleId>
              </a:tblPr>
              <a:tblGrid>
                <a:gridCol w="2806700">
                  <a:extLst>
                    <a:ext uri="{9D8B030D-6E8A-4147-A177-3AD203B41FA5}">
                      <a16:colId xmlns:a16="http://schemas.microsoft.com/office/drawing/2014/main" val="181385769"/>
                    </a:ext>
                  </a:extLst>
                </a:gridCol>
                <a:gridCol w="1633751">
                  <a:extLst>
                    <a:ext uri="{9D8B030D-6E8A-4147-A177-3AD203B41FA5}">
                      <a16:colId xmlns:a16="http://schemas.microsoft.com/office/drawing/2014/main" val="966427532"/>
                    </a:ext>
                  </a:extLst>
                </a:gridCol>
                <a:gridCol w="2094552">
                  <a:extLst>
                    <a:ext uri="{9D8B030D-6E8A-4147-A177-3AD203B41FA5}">
                      <a16:colId xmlns:a16="http://schemas.microsoft.com/office/drawing/2014/main" val="3091615508"/>
                    </a:ext>
                  </a:extLst>
                </a:gridCol>
                <a:gridCol w="1508078">
                  <a:extLst>
                    <a:ext uri="{9D8B030D-6E8A-4147-A177-3AD203B41FA5}">
                      <a16:colId xmlns:a16="http://schemas.microsoft.com/office/drawing/2014/main" val="1249771668"/>
                    </a:ext>
                  </a:extLst>
                </a:gridCol>
                <a:gridCol w="2010771">
                  <a:extLst>
                    <a:ext uri="{9D8B030D-6E8A-4147-A177-3AD203B41FA5}">
                      <a16:colId xmlns:a16="http://schemas.microsoft.com/office/drawing/2014/main" val="3630921538"/>
                    </a:ext>
                  </a:extLst>
                </a:gridCol>
                <a:gridCol w="2262116">
                  <a:extLst>
                    <a:ext uri="{9D8B030D-6E8A-4147-A177-3AD203B41FA5}">
                      <a16:colId xmlns:a16="http://schemas.microsoft.com/office/drawing/2014/main" val="4154241223"/>
                    </a:ext>
                  </a:extLst>
                </a:gridCol>
                <a:gridCol w="1591860">
                  <a:extLst>
                    <a:ext uri="{9D8B030D-6E8A-4147-A177-3AD203B41FA5}">
                      <a16:colId xmlns:a16="http://schemas.microsoft.com/office/drawing/2014/main" val="2781162496"/>
                    </a:ext>
                  </a:extLst>
                </a:gridCol>
                <a:gridCol w="2932373">
                  <a:extLst>
                    <a:ext uri="{9D8B030D-6E8A-4147-A177-3AD203B41FA5}">
                      <a16:colId xmlns:a16="http://schemas.microsoft.com/office/drawing/2014/main" val="4110856448"/>
                    </a:ext>
                  </a:extLst>
                </a:gridCol>
              </a:tblGrid>
              <a:tr h="1338663">
                <a:tc rowSpan="2">
                  <a:txBody>
                    <a:bodyPr/>
                    <a:lstStyle/>
                    <a:p>
                      <a:pPr algn="ctr"/>
                      <a:r>
                        <a:rPr lang="en-GB" sz="2800" b="1" dirty="0">
                          <a:solidFill>
                            <a:schemeClr val="bg2">
                              <a:lumMod val="10000"/>
                            </a:schemeClr>
                          </a:solidFill>
                          <a:latin typeface="Agrandir Wide Medium" panose="020B0604020202020204" charset="0"/>
                        </a:rPr>
                        <a:t>OBIETTIVO</a:t>
                      </a:r>
                    </a:p>
                  </a:txBody>
                  <a:tcPr anchor="ctr"/>
                </a:tc>
                <a:tc gridSpan="7">
                  <a:txBody>
                    <a:bodyPr/>
                    <a:lstStyle/>
                    <a:p>
                      <a:pPr algn="ctr"/>
                      <a:r>
                        <a:rPr lang="it-IT" sz="2000" b="1" dirty="0">
                          <a:solidFill>
                            <a:schemeClr val="bg2">
                              <a:lumMod val="10000"/>
                            </a:schemeClr>
                          </a:solidFill>
                          <a:latin typeface="Agrandir Wide Medium" panose="020B0604020202020204" charset="0"/>
                        </a:rPr>
                        <a:t>INDICATORE DI PRESTAZIONE «BEST PRACTICE» PER LE PERDITE, IDONEO ALL'USO</a:t>
                      </a:r>
                      <a:endParaRPr lang="en-GB" sz="2000" b="1" dirty="0">
                        <a:solidFill>
                          <a:schemeClr val="bg2">
                            <a:lumMod val="10000"/>
                          </a:schemeClr>
                        </a:solidFill>
                        <a:latin typeface="Agrandir Wide Medium" panose="020B0604020202020204" charset="0"/>
                      </a:endParaRPr>
                    </a:p>
                  </a:txBody>
                  <a:tcPr anchor="ct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165173267"/>
                  </a:ext>
                </a:extLst>
              </a:tr>
              <a:tr h="1338663">
                <a:tc vMerge="1">
                  <a:txBody>
                    <a:bodyPr/>
                    <a:lstStyle/>
                    <a:p>
                      <a:pPr algn="ctr"/>
                      <a:endParaRPr lang="en-GB" b="1" dirty="0">
                        <a:latin typeface="Agrandir Wide Medium" panose="020B0604020202020204" charset="0"/>
                      </a:endParaRPr>
                    </a:p>
                  </a:txBody>
                  <a:tcPr anchor="ctr"/>
                </a:tc>
                <a:tc>
                  <a:txBody>
                    <a:bodyPr/>
                    <a:lstStyle/>
                    <a:p>
                      <a:pPr algn="ctr"/>
                      <a:r>
                        <a:rPr lang="en-GB" sz="1800" b="1" dirty="0">
                          <a:solidFill>
                            <a:schemeClr val="bg2">
                              <a:lumMod val="10000"/>
                            </a:schemeClr>
                          </a:solidFill>
                          <a:latin typeface="Agrandir Wide Medium" panose="020B0604020202020204" charset="0"/>
                        </a:rPr>
                        <a:t>VOLUME PER ANNO</a:t>
                      </a:r>
                    </a:p>
                  </a:txBody>
                  <a:tcPr anchor="ctr"/>
                </a:tc>
                <a:tc>
                  <a:txBody>
                    <a:bodyPr/>
                    <a:lstStyle/>
                    <a:p>
                      <a:pPr algn="ctr"/>
                      <a:r>
                        <a:rPr lang="en-GB" sz="1800" b="1" dirty="0">
                          <a:solidFill>
                            <a:schemeClr val="bg2">
                              <a:lumMod val="10000"/>
                            </a:schemeClr>
                          </a:solidFill>
                          <a:latin typeface="Agrandir Wide Medium" panose="020B0604020202020204" charset="0"/>
                        </a:rPr>
                        <a:t>LITRI/</a:t>
                      </a:r>
                    </a:p>
                    <a:p>
                      <a:pPr algn="ctr"/>
                      <a:r>
                        <a:rPr lang="en-GB" sz="1800" b="1" dirty="0">
                          <a:solidFill>
                            <a:schemeClr val="bg2">
                              <a:lumMod val="10000"/>
                            </a:schemeClr>
                          </a:solidFill>
                          <a:latin typeface="Agrandir Wide Medium" panose="020B0604020202020204" charset="0"/>
                        </a:rPr>
                        <a:t>PRESA</a:t>
                      </a:r>
                    </a:p>
                  </a:txBody>
                  <a:tcPr anchor="ctr"/>
                </a:tc>
                <a:tc>
                  <a:txBody>
                    <a:bodyPr/>
                    <a:lstStyle/>
                    <a:p>
                      <a:pPr algn="ctr"/>
                      <a:r>
                        <a:rPr lang="en-GB" sz="1800" b="1" dirty="0">
                          <a:solidFill>
                            <a:schemeClr val="bg2">
                              <a:lumMod val="10000"/>
                            </a:schemeClr>
                          </a:solidFill>
                          <a:latin typeface="Agrandir Wide Medium" panose="020B0604020202020204" charset="0"/>
                        </a:rPr>
                        <a:t>M3/KM </a:t>
                      </a:r>
                    </a:p>
                    <a:p>
                      <a:pPr algn="ctr"/>
                      <a:r>
                        <a:rPr lang="en-GB" sz="1800" b="1" dirty="0">
                          <a:solidFill>
                            <a:schemeClr val="bg2">
                              <a:lumMod val="10000"/>
                            </a:schemeClr>
                          </a:solidFill>
                          <a:latin typeface="Agrandir Wide Medium" panose="020B0604020202020204" charset="0"/>
                        </a:rPr>
                        <a:t>DI RETE</a:t>
                      </a:r>
                    </a:p>
                  </a:txBody>
                  <a:tcPr anchor="ctr"/>
                </a:tc>
                <a:tc>
                  <a:txBody>
                    <a:bodyPr/>
                    <a:lstStyle/>
                    <a:p>
                      <a:pPr algn="ctr"/>
                      <a:r>
                        <a:rPr lang="en-GB" sz="1800" b="1" dirty="0">
                          <a:solidFill>
                            <a:schemeClr val="bg2">
                              <a:lumMod val="10000"/>
                            </a:schemeClr>
                          </a:solidFill>
                          <a:latin typeface="Agrandir Wide Medium" panose="020B0604020202020204" charset="0"/>
                        </a:rPr>
                        <a:t>LITRI/PROPRIETÀ FATTURATA</a:t>
                      </a:r>
                    </a:p>
                  </a:txBody>
                  <a:tcPr anchor="ctr"/>
                </a:tc>
                <a:tc>
                  <a:txBody>
                    <a:bodyPr/>
                    <a:lstStyle/>
                    <a:p>
                      <a:pPr algn="ctr"/>
                      <a:r>
                        <a:rPr lang="it-IT" sz="1800" b="1" dirty="0">
                          <a:solidFill>
                            <a:schemeClr val="bg2">
                              <a:lumMod val="10000"/>
                            </a:schemeClr>
                          </a:solidFill>
                          <a:latin typeface="Agrandir Wide Medium" panose="020B0604020202020204" charset="0"/>
                        </a:rPr>
                        <a:t>% DEL VOLUME IMMESSO NEL SISTEMA</a:t>
                      </a:r>
                      <a:endParaRPr lang="en-GB" sz="1800" b="1" dirty="0">
                        <a:solidFill>
                          <a:schemeClr val="bg2">
                            <a:lumMod val="10000"/>
                          </a:schemeClr>
                        </a:solidFill>
                        <a:latin typeface="Agrandir Wide Medium" panose="020B0604020202020204" charset="0"/>
                      </a:endParaRPr>
                    </a:p>
                  </a:txBody>
                  <a:tcPr anchor="ctr"/>
                </a:tc>
                <a:tc>
                  <a:txBody>
                    <a:bodyPr/>
                    <a:lstStyle/>
                    <a:p>
                      <a:pPr algn="ctr"/>
                      <a:r>
                        <a:rPr lang="en-GB" sz="1800" b="1" dirty="0">
                          <a:solidFill>
                            <a:schemeClr val="bg2">
                              <a:lumMod val="10000"/>
                            </a:schemeClr>
                          </a:solidFill>
                          <a:latin typeface="Agrandir Wide Medium" panose="020B0604020202020204" charset="0"/>
                        </a:rPr>
                        <a:t>% DI ACQUA FORNITA</a:t>
                      </a:r>
                    </a:p>
                  </a:txBody>
                  <a:tcPr anchor="ctr"/>
                </a:tc>
                <a:tc>
                  <a:txBody>
                    <a:bodyPr/>
                    <a:lstStyle/>
                    <a:p>
                      <a:pPr algn="ctr"/>
                      <a:r>
                        <a:rPr lang="en-GB" sz="1800" b="1" dirty="0">
                          <a:solidFill>
                            <a:schemeClr val="bg2">
                              <a:lumMod val="10000"/>
                            </a:schemeClr>
                          </a:solidFill>
                          <a:latin typeface="Agrandir Wide Medium" panose="020B0604020202020204" charset="0"/>
                        </a:rPr>
                        <a:t>INFRASTRUCTURE LEAKAGE INDEX, CON PRESSIONE</a:t>
                      </a:r>
                    </a:p>
                  </a:txBody>
                  <a:tcPr anchor="ctr"/>
                </a:tc>
                <a:extLst>
                  <a:ext uri="{0D108BD9-81ED-4DB2-BD59-A6C34878D82A}">
                    <a16:rowId xmlns:a16="http://schemas.microsoft.com/office/drawing/2014/main" val="1367660738"/>
                  </a:ext>
                </a:extLst>
              </a:tr>
              <a:tr h="1338663">
                <a:tc>
                  <a:txBody>
                    <a:bodyPr/>
                    <a:lstStyle/>
                    <a:p>
                      <a:pPr algn="ctr"/>
                      <a:r>
                        <a:rPr lang="it-IT" sz="1800" b="1" dirty="0">
                          <a:solidFill>
                            <a:schemeClr val="bg2">
                              <a:lumMod val="10000"/>
                            </a:schemeClr>
                          </a:solidFill>
                          <a:latin typeface="Agrandir Wide Medium" panose="020B0604020202020204" charset="0"/>
                        </a:rPr>
                        <a:t>IMPOSTA OBIETTIVI + MONITORA LE PRESTAZIONI DI UN SISTEMA INDIVIDUALE</a:t>
                      </a:r>
                      <a:endParaRPr lang="en-GB" sz="1800" b="1" dirty="0">
                        <a:solidFill>
                          <a:schemeClr val="bg2">
                            <a:lumMod val="10000"/>
                          </a:schemeClr>
                        </a:solidFill>
                        <a:latin typeface="Agrandir Wide Medium" panose="020B0604020202020204" charset="0"/>
                      </a:endParaRPr>
                    </a:p>
                  </a:txBody>
                  <a:tcPr anchor="ctr"/>
                </a:tc>
                <a:tc>
                  <a:txBody>
                    <a:bodyPr/>
                    <a:lstStyle/>
                    <a:p>
                      <a:pPr algn="ctr"/>
                      <a:r>
                        <a:rPr lang="it-IT" sz="2000" b="1" dirty="0">
                          <a:solidFill>
                            <a:schemeClr val="bg2">
                              <a:lumMod val="10000"/>
                            </a:schemeClr>
                          </a:solidFill>
                          <a:latin typeface="Agrandir Wide Medium" panose="020B0604020202020204" charset="0"/>
                        </a:rPr>
                        <a:t>SÌ</a:t>
                      </a:r>
                      <a:r>
                        <a:rPr lang="en-GB" sz="2000" b="1" dirty="0">
                          <a:solidFill>
                            <a:schemeClr val="bg2">
                              <a:lumMod val="10000"/>
                            </a:schemeClr>
                          </a:solidFill>
                          <a:latin typeface="Agrandir Wide Medium" panose="020B0604020202020204" charset="0"/>
                        </a:rPr>
                        <a:t>, per </a:t>
                      </a:r>
                      <a:r>
                        <a:rPr lang="en-GB" sz="2000" b="1" dirty="0" err="1">
                          <a:solidFill>
                            <a:schemeClr val="bg2">
                              <a:lumMod val="10000"/>
                            </a:schemeClr>
                          </a:solidFill>
                          <a:latin typeface="Agrandir Wide Medium" panose="020B0604020202020204" charset="0"/>
                        </a:rPr>
                        <a:t>grandi</a:t>
                      </a:r>
                      <a:r>
                        <a:rPr lang="en-GB" sz="2000" b="1" dirty="0">
                          <a:solidFill>
                            <a:schemeClr val="bg2">
                              <a:lumMod val="10000"/>
                            </a:schemeClr>
                          </a:solidFill>
                          <a:latin typeface="Agrandir Wide Medium" panose="020B0604020202020204" charset="0"/>
                        </a:rPr>
                        <a:t> </a:t>
                      </a:r>
                      <a:r>
                        <a:rPr lang="en-GB" sz="2000" b="1" dirty="0" err="1">
                          <a:solidFill>
                            <a:schemeClr val="bg2">
                              <a:lumMod val="10000"/>
                            </a:schemeClr>
                          </a:solidFill>
                          <a:latin typeface="Agrandir Wide Medium" panose="020B0604020202020204" charset="0"/>
                        </a:rPr>
                        <a:t>sistemi</a:t>
                      </a:r>
                      <a:endParaRPr lang="en-GB" sz="2000" b="1" dirty="0">
                        <a:solidFill>
                          <a:schemeClr val="bg2">
                            <a:lumMod val="10000"/>
                          </a:schemeClr>
                        </a:solidFill>
                        <a:latin typeface="Agrandir Wide Medium" panose="020B0604020202020204" charset="0"/>
                      </a:endParaRPr>
                    </a:p>
                  </a:txBody>
                  <a:tcPr anchor="ctr"/>
                </a:tc>
                <a:tc>
                  <a:txBody>
                    <a:bodyPr/>
                    <a:lstStyle/>
                    <a:p>
                      <a:pPr algn="ctr"/>
                      <a:r>
                        <a:rPr lang="it-IT" sz="2000" b="1" dirty="0">
                          <a:solidFill>
                            <a:schemeClr val="bg2">
                              <a:lumMod val="10000"/>
                            </a:schemeClr>
                          </a:solidFill>
                          <a:latin typeface="Agrandir Wide Medium" panose="020B0604020202020204" charset="0"/>
                        </a:rPr>
                        <a:t>SÌ</a:t>
                      </a:r>
                      <a:r>
                        <a:rPr lang="en-GB" sz="2000" b="1" dirty="0">
                          <a:solidFill>
                            <a:schemeClr val="bg2">
                              <a:lumMod val="10000"/>
                            </a:schemeClr>
                          </a:solidFill>
                          <a:latin typeface="Agrandir Wide Medium" panose="020B0604020202020204" charset="0"/>
                        </a:rPr>
                        <a:t>*</a:t>
                      </a:r>
                    </a:p>
                  </a:txBody>
                  <a:tcPr anchor="ctr"/>
                </a:tc>
                <a:tc>
                  <a:txBody>
                    <a:bodyPr/>
                    <a:lstStyle/>
                    <a:p>
                      <a:pPr algn="ctr"/>
                      <a:r>
                        <a:rPr lang="it-IT" sz="2000" b="1" dirty="0">
                          <a:solidFill>
                            <a:schemeClr val="bg2">
                              <a:lumMod val="10000"/>
                            </a:schemeClr>
                          </a:solidFill>
                          <a:latin typeface="Agrandir Wide Medium" panose="020B0604020202020204" charset="0"/>
                        </a:rPr>
                        <a:t>SÌ</a:t>
                      </a:r>
                      <a:r>
                        <a:rPr lang="en-GB" sz="2000" b="1" dirty="0">
                          <a:solidFill>
                            <a:schemeClr val="bg2">
                              <a:lumMod val="10000"/>
                            </a:schemeClr>
                          </a:solidFill>
                          <a:latin typeface="Agrandir Wide Medium" panose="020B0604020202020204" charset="0"/>
                        </a:rPr>
                        <a:t>*</a:t>
                      </a:r>
                    </a:p>
                  </a:txBody>
                  <a:tcPr anchor="ctr"/>
                </a:tc>
                <a:tc>
                  <a:txBody>
                    <a:bodyPr/>
                    <a:lstStyle/>
                    <a:p>
                      <a:pPr algn="ctr"/>
                      <a:r>
                        <a:rPr lang="it-IT" sz="2000" b="1" dirty="0">
                          <a:solidFill>
                            <a:schemeClr val="bg2">
                              <a:lumMod val="10000"/>
                            </a:schemeClr>
                          </a:solidFill>
                          <a:latin typeface="Agrandir Wide Medium" panose="020B0604020202020204" charset="0"/>
                        </a:rPr>
                        <a:t>SÌ</a:t>
                      </a:r>
                    </a:p>
                    <a:p>
                      <a:pPr algn="ctr"/>
                      <a:r>
                        <a:rPr lang="en-GB" sz="2000" b="1" dirty="0">
                          <a:solidFill>
                            <a:schemeClr val="bg2">
                              <a:lumMod val="10000"/>
                            </a:schemeClr>
                          </a:solidFill>
                          <a:latin typeface="Agrandir Wide Medium" panose="020B0604020202020204" charset="0"/>
                        </a:rPr>
                        <a:t>(UK)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NO</a:t>
                      </a:r>
                    </a:p>
                  </a:txBody>
                  <a:tcPr anchor="ctr"/>
                </a:tc>
                <a:tc>
                  <a:txBody>
                    <a:bodyPr/>
                    <a:lstStyle/>
                    <a:p>
                      <a:pPr algn="ctr"/>
                      <a:r>
                        <a:rPr lang="it-IT" sz="2000" b="1" dirty="0">
                          <a:solidFill>
                            <a:schemeClr val="bg2">
                              <a:lumMod val="10000"/>
                            </a:schemeClr>
                          </a:solidFill>
                          <a:latin typeface="Agrandir Wide Medium" panose="020B0604020202020204" charset="0"/>
                        </a:rPr>
                        <a:t>Solo se tutta la gestione della pressione giustificabile è stata completata</a:t>
                      </a:r>
                      <a:endParaRPr lang="en-GB" sz="2000" b="1" dirty="0">
                        <a:solidFill>
                          <a:schemeClr val="bg2">
                            <a:lumMod val="10000"/>
                          </a:schemeClr>
                        </a:solidFill>
                        <a:latin typeface="Agrandir Wide Medium" panose="020B0604020202020204" charset="0"/>
                      </a:endParaRPr>
                    </a:p>
                  </a:txBody>
                  <a:tcPr anchor="ctr"/>
                </a:tc>
                <a:extLst>
                  <a:ext uri="{0D108BD9-81ED-4DB2-BD59-A6C34878D82A}">
                    <a16:rowId xmlns:a16="http://schemas.microsoft.com/office/drawing/2014/main" val="2294858161"/>
                  </a:ext>
                </a:extLst>
              </a:tr>
              <a:tr h="1338663">
                <a:tc>
                  <a:txBody>
                    <a:bodyPr/>
                    <a:lstStyle/>
                    <a:p>
                      <a:pPr algn="ctr"/>
                      <a:r>
                        <a:rPr lang="it-IT" sz="1800" b="1" dirty="0">
                          <a:solidFill>
                            <a:schemeClr val="bg2">
                              <a:lumMod val="10000"/>
                            </a:schemeClr>
                          </a:solidFill>
                          <a:latin typeface="Agrandir Wide Medium" panose="020B0604020202020204" charset="0"/>
                        </a:rPr>
                        <a:t>CONFRONTO DELLE PRESTAZIONI TECNICHE DI DIVERSI SISTEMI</a:t>
                      </a:r>
                      <a:endParaRPr lang="en-GB" sz="1800" b="1" dirty="0">
                        <a:solidFill>
                          <a:schemeClr val="bg2">
                            <a:lumMod val="10000"/>
                          </a:schemeClr>
                        </a:solidFill>
                        <a:latin typeface="Agrandir Wide Medium" panose="020B0604020202020204" charset="0"/>
                      </a:endParaRPr>
                    </a:p>
                  </a:txBody>
                  <a:tcPr anchor="ctr"/>
                </a:tc>
                <a:tc>
                  <a:txBody>
                    <a:bodyPr/>
                    <a:lstStyle/>
                    <a:p>
                      <a:pPr algn="ctr"/>
                      <a:r>
                        <a:rPr lang="en-GB" sz="20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NO</a:t>
                      </a:r>
                    </a:p>
                  </a:txBody>
                  <a:tcPr anchor="ctr"/>
                </a:tc>
                <a:tc>
                  <a:txBody>
                    <a:bodyPr/>
                    <a:lstStyle/>
                    <a:p>
                      <a:pPr algn="ctr"/>
                      <a:r>
                        <a:rPr lang="it-IT" sz="2000" b="1" dirty="0">
                          <a:solidFill>
                            <a:schemeClr val="bg2">
                              <a:lumMod val="10000"/>
                            </a:schemeClr>
                          </a:solidFill>
                          <a:latin typeface="Agrandir Wide Medium" panose="020B0604020202020204" charset="0"/>
                        </a:rPr>
                        <a:t>SÌ </a:t>
                      </a:r>
                      <a:endParaRPr lang="en-GB" sz="2000" b="1" dirty="0">
                        <a:solidFill>
                          <a:schemeClr val="bg2">
                            <a:lumMod val="10000"/>
                          </a:schemeClr>
                        </a:solidFill>
                        <a:latin typeface="Agrandir Wide Medium" panose="020B0604020202020204" charset="0"/>
                      </a:endParaRPr>
                    </a:p>
                  </a:txBody>
                  <a:tcPr anchor="ctr"/>
                </a:tc>
                <a:extLst>
                  <a:ext uri="{0D108BD9-81ED-4DB2-BD59-A6C34878D82A}">
                    <a16:rowId xmlns:a16="http://schemas.microsoft.com/office/drawing/2014/main" val="199135652"/>
                  </a:ext>
                </a:extLst>
              </a:tr>
              <a:tr h="1338663">
                <a:tc>
                  <a:txBody>
                    <a:bodyPr/>
                    <a:lstStyle/>
                    <a:p>
                      <a:pPr algn="ctr"/>
                      <a:r>
                        <a:rPr lang="it-IT" sz="1800" b="1" dirty="0">
                          <a:solidFill>
                            <a:schemeClr val="bg2">
                              <a:lumMod val="10000"/>
                            </a:schemeClr>
                          </a:solidFill>
                          <a:latin typeface="Agrandir Wide Medium" panose="020B0604020202020204" charset="0"/>
                        </a:rPr>
                        <a:t>TRARRE CONCLUSIONI GENERALI DA SISTEMI SINGOLI O MOLTEPLICI</a:t>
                      </a:r>
                      <a:endParaRPr lang="en-GB" sz="1800" b="1" dirty="0">
                        <a:solidFill>
                          <a:schemeClr val="bg2">
                            <a:lumMod val="10000"/>
                          </a:schemeClr>
                        </a:solidFill>
                        <a:latin typeface="Agrandir Wide Medium" panose="020B0604020202020204" charset="0"/>
                      </a:endParaRPr>
                    </a:p>
                  </a:txBody>
                  <a:tcPr anchor="ctr"/>
                </a:tc>
                <a:tc>
                  <a:txBody>
                    <a:bodyPr/>
                    <a:lstStyle/>
                    <a:p>
                      <a:pPr algn="ctr"/>
                      <a:r>
                        <a:rPr lang="en-GB" sz="20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dirty="0">
                          <a:solidFill>
                            <a:schemeClr val="bg2">
                              <a:lumMod val="10000"/>
                            </a:schemeClr>
                          </a:solidFill>
                          <a:latin typeface="Agrandir Wide Medium" panose="020B0604020202020204" charset="0"/>
                        </a:rPr>
                        <a:t>SÌ - Insieme ad altri fattori contestuali</a:t>
                      </a:r>
                      <a:endParaRPr lang="en-GB" sz="2000" b="1" dirty="0">
                        <a:solidFill>
                          <a:schemeClr val="bg2">
                            <a:lumMod val="10000"/>
                          </a:schemeClr>
                        </a:solidFill>
                        <a:latin typeface="Agrandir Wide Medium" panose="020B0604020202020204" charset="0"/>
                      </a:endParaRPr>
                    </a:p>
                  </a:txBody>
                  <a:tcPr anchor="ctr"/>
                </a:tc>
                <a:extLst>
                  <a:ext uri="{0D108BD9-81ED-4DB2-BD59-A6C34878D82A}">
                    <a16:rowId xmlns:a16="http://schemas.microsoft.com/office/drawing/2014/main" val="3124920723"/>
                  </a:ext>
                </a:extLst>
              </a:tr>
              <a:tr h="1338663">
                <a:tc gridSpan="8">
                  <a:txBody>
                    <a:bodyPr/>
                    <a:lstStyle/>
                    <a:p>
                      <a:pPr marL="342900" indent="-342900" algn="ctr">
                        <a:buFont typeface="Arial" panose="020B0604020202020204" pitchFamily="34" charset="0"/>
                        <a:buChar char="•"/>
                      </a:pPr>
                      <a:r>
                        <a:rPr lang="it-IT" sz="2400" b="1" dirty="0">
                          <a:solidFill>
                            <a:srgbClr val="00B050"/>
                          </a:solidFill>
                          <a:latin typeface="Agrandir Wide Medium" panose="020B0604020202020204" charset="0"/>
                        </a:rPr>
                        <a:t>Scegliere litri/presa se le prese &gt; 20/km o m3/km di rete se le prese &lt; 20/km,                       oppure basare la scelta sulla pratica del cliente o del paese</a:t>
                      </a:r>
                      <a:endParaRPr lang="en-GB" sz="4400" b="1" dirty="0">
                        <a:solidFill>
                          <a:srgbClr val="00B050"/>
                        </a:solidFill>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extLst>
                  <a:ext uri="{0D108BD9-81ED-4DB2-BD59-A6C34878D82A}">
                    <a16:rowId xmlns:a16="http://schemas.microsoft.com/office/drawing/2014/main" val="2670736457"/>
                  </a:ext>
                </a:extLst>
              </a:tr>
            </a:tbl>
          </a:graphicData>
        </a:graphic>
      </p:graphicFrame>
      <p:sp>
        <p:nvSpPr>
          <p:cNvPr id="5" name="Rectangle 4">
            <a:extLst>
              <a:ext uri="{FF2B5EF4-FFF2-40B4-BE49-F238E27FC236}">
                <a16:creationId xmlns:a16="http://schemas.microsoft.com/office/drawing/2014/main" id="{D02FF9DB-642D-9DC3-26CA-D4E7EB3B9985}"/>
              </a:ext>
            </a:extLst>
          </p:cNvPr>
          <p:cNvSpPr/>
          <p:nvPr/>
        </p:nvSpPr>
        <p:spPr>
          <a:xfrm>
            <a:off x="761996" y="4221912"/>
            <a:ext cx="10058402" cy="1589634"/>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AEDA294-81FF-3529-9764-D71D7F1A6DC2}"/>
              </a:ext>
            </a:extLst>
          </p:cNvPr>
          <p:cNvSpPr/>
          <p:nvPr/>
        </p:nvSpPr>
        <p:spPr>
          <a:xfrm>
            <a:off x="14706599" y="4211346"/>
            <a:ext cx="2895601" cy="1600200"/>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7D8A3AB-3AB0-DD34-5BA1-9EAE910F963A}"/>
              </a:ext>
            </a:extLst>
          </p:cNvPr>
          <p:cNvSpPr/>
          <p:nvPr/>
        </p:nvSpPr>
        <p:spPr>
          <a:xfrm>
            <a:off x="14706598" y="5811546"/>
            <a:ext cx="2895600" cy="1465554"/>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D9160F9-8C6C-C32A-BBB8-A46F2FFB1957}"/>
              </a:ext>
            </a:extLst>
          </p:cNvPr>
          <p:cNvSpPr/>
          <p:nvPr/>
        </p:nvSpPr>
        <p:spPr>
          <a:xfrm>
            <a:off x="14706598" y="7277100"/>
            <a:ext cx="2895600" cy="1447800"/>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738EDD7-35DD-EAAF-FB09-B940F6A030B6}"/>
              </a:ext>
            </a:extLst>
          </p:cNvPr>
          <p:cNvSpPr/>
          <p:nvPr/>
        </p:nvSpPr>
        <p:spPr>
          <a:xfrm>
            <a:off x="761996" y="7277100"/>
            <a:ext cx="2819402" cy="1447800"/>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124E2E8-2B13-2484-1EC2-6ABE07FE7580}"/>
              </a:ext>
            </a:extLst>
          </p:cNvPr>
          <p:cNvSpPr/>
          <p:nvPr/>
        </p:nvSpPr>
        <p:spPr>
          <a:xfrm>
            <a:off x="761996" y="5829300"/>
            <a:ext cx="2819403" cy="1465554"/>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785556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EF273-298E-4E25-A6BE-0E1A3C1C325B}"/>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A8DCA57B-9622-17AD-B402-D3AAA3DB03EA}"/>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A0ED96D7-0736-8704-BAC4-FE177849F9E1}"/>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B5320550-9DEB-DC9A-7962-66E52F4C15C3}"/>
              </a:ext>
            </a:extLst>
          </p:cNvPr>
          <p:cNvSpPr txBox="1"/>
          <p:nvPr/>
        </p:nvSpPr>
        <p:spPr>
          <a:xfrm>
            <a:off x="381000" y="278433"/>
            <a:ext cx="17525999" cy="768415"/>
          </a:xfrm>
          <a:prstGeom prst="rect">
            <a:avLst/>
          </a:prstGeom>
        </p:spPr>
        <p:txBody>
          <a:bodyPr wrap="square" lIns="0" tIns="0" rIns="0" bIns="0" rtlCol="0" anchor="t">
            <a:spAutoFit/>
          </a:bodyPr>
          <a:lstStyle/>
          <a:p>
            <a:pPr algn="ctr">
              <a:lnSpc>
                <a:spcPts val="6719"/>
              </a:lnSpc>
            </a:pPr>
            <a:r>
              <a:rPr lang="it-IT" sz="3600" b="1" dirty="0">
                <a:solidFill>
                  <a:srgbClr val="125B50"/>
                </a:solidFill>
                <a:latin typeface="Agrandir Wide Medium"/>
                <a:ea typeface="Agrandir Wide Medium"/>
                <a:cs typeface="Agrandir Wide Medium"/>
                <a:sym typeface="Agrandir Wide Medium"/>
              </a:rPr>
              <a:t>Variabili di contesto fisico che influenzano le perdite reali</a:t>
            </a:r>
            <a:endParaRPr lang="en-US" sz="3600" b="1" dirty="0">
              <a:solidFill>
                <a:srgbClr val="125B50"/>
              </a:solidFill>
              <a:latin typeface="Agrandir Wide Medium"/>
              <a:ea typeface="Agrandir Wide Medium"/>
              <a:cs typeface="Agrandir Wide Medium"/>
              <a:sym typeface="Agrandir Wide Medium"/>
            </a:endParaRPr>
          </a:p>
        </p:txBody>
      </p:sp>
      <p:sp>
        <p:nvSpPr>
          <p:cNvPr id="4" name="TextBox 3">
            <a:extLst>
              <a:ext uri="{FF2B5EF4-FFF2-40B4-BE49-F238E27FC236}">
                <a16:creationId xmlns:a16="http://schemas.microsoft.com/office/drawing/2014/main" id="{69B5F2C1-FCC4-11A3-AA2F-FEC7F1FE9BBE}"/>
              </a:ext>
            </a:extLst>
          </p:cNvPr>
          <p:cNvSpPr txBox="1"/>
          <p:nvPr/>
        </p:nvSpPr>
        <p:spPr>
          <a:xfrm>
            <a:off x="300038" y="1450557"/>
            <a:ext cx="17454562" cy="88331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800" b="1" dirty="0">
                <a:solidFill>
                  <a:srgbClr val="125B50"/>
                </a:solidFill>
                <a:latin typeface="Agrandir Wide Medium" panose="020B0604020202020204" charset="0"/>
              </a:rPr>
              <a:t> </a:t>
            </a:r>
            <a:r>
              <a:rPr lang="en-GB" sz="2800" b="1" dirty="0" err="1">
                <a:solidFill>
                  <a:srgbClr val="125B50"/>
                </a:solidFill>
                <a:latin typeface="Agrandir Wide Medium" panose="020B0604020202020204" charset="0"/>
              </a:rPr>
              <a:t>Pressioni</a:t>
            </a:r>
            <a:r>
              <a:rPr lang="en-GB" sz="2800" b="1" dirty="0">
                <a:solidFill>
                  <a:srgbClr val="125B50"/>
                </a:solidFill>
                <a:latin typeface="Agrandir Wide Medium" panose="020B0604020202020204" charset="0"/>
              </a:rPr>
              <a:t> </a:t>
            </a:r>
            <a:r>
              <a:rPr lang="en-GB" sz="2800" b="1" dirty="0" err="1">
                <a:solidFill>
                  <a:srgbClr val="125B50"/>
                </a:solidFill>
                <a:latin typeface="Agrandir Wide Medium" panose="020B0604020202020204" charset="0"/>
              </a:rPr>
              <a:t>medie</a:t>
            </a:r>
            <a:r>
              <a:rPr lang="en-GB" sz="2800" b="1" dirty="0">
                <a:solidFill>
                  <a:srgbClr val="125B50"/>
                </a:solidFill>
                <a:latin typeface="Agrandir Wide Medium" panose="020B0604020202020204" charset="0"/>
              </a:rPr>
              <a:t> del </a:t>
            </a:r>
            <a:r>
              <a:rPr lang="en-GB" sz="2800" b="1" dirty="0" err="1">
                <a:solidFill>
                  <a:srgbClr val="125B50"/>
                </a:solidFill>
                <a:latin typeface="Agrandir Wide Medium" panose="020B0604020202020204" charset="0"/>
              </a:rPr>
              <a:t>sistema</a:t>
            </a:r>
            <a:r>
              <a:rPr lang="en-GB" sz="2800" b="1" dirty="0">
                <a:solidFill>
                  <a:srgbClr val="125B50"/>
                </a:solidFill>
                <a:latin typeface="Agrandir Wide Medium" panose="020B0604020202020204" charset="0"/>
              </a:rPr>
              <a:t> </a:t>
            </a:r>
          </a:p>
          <a:p>
            <a:pPr marL="1714500" lvl="3" indent="-342900" algn="ctr">
              <a:buFont typeface="Arial" panose="020B0604020202020204" pitchFamily="34" charset="0"/>
              <a:buChar char="•"/>
            </a:pPr>
            <a:r>
              <a:rPr lang="it-IT" sz="2400" b="1" dirty="0">
                <a:solidFill>
                  <a:schemeClr val="bg2">
                    <a:lumMod val="10000"/>
                  </a:schemeClr>
                </a:solidFill>
                <a:latin typeface="Agrandir Wide Medium" panose="020B0604020202020204" charset="0"/>
              </a:rPr>
              <a:t>La</a:t>
            </a:r>
            <a:r>
              <a:rPr lang="it-IT" sz="2800" b="1" dirty="0">
                <a:solidFill>
                  <a:schemeClr val="bg2">
                    <a:lumMod val="10000"/>
                  </a:schemeClr>
                </a:solidFill>
                <a:latin typeface="Agrandir Wide Medium" panose="020B0604020202020204" charset="0"/>
              </a:rPr>
              <a:t> </a:t>
            </a:r>
            <a:r>
              <a:rPr lang="it-IT" sz="2400" b="1" dirty="0">
                <a:solidFill>
                  <a:schemeClr val="bg2">
                    <a:lumMod val="10000"/>
                  </a:schemeClr>
                </a:solidFill>
                <a:latin typeface="Agrandir Wide Medium" panose="020B0604020202020204" charset="0"/>
              </a:rPr>
              <a:t>pressione influisce sulla frequenza delle rotture e sulle portate di perdita</a:t>
            </a:r>
          </a:p>
          <a:p>
            <a:pPr lvl="4" algn="ctr"/>
            <a:r>
              <a:rPr lang="it-IT" sz="2400" b="1" dirty="0">
                <a:solidFill>
                  <a:srgbClr val="FFC000"/>
                </a:solidFill>
                <a:latin typeface="Agrandir Wide Medium" panose="020B0604020202020204" charset="0"/>
              </a:rPr>
              <a:t>Ma la maggior parte dei KPI tradizionali non richiede la segnalazione dei dati sulla pressione!</a:t>
            </a:r>
            <a:endParaRPr lang="en-GB" sz="2400" b="1" dirty="0">
              <a:solidFill>
                <a:srgbClr val="FFC000"/>
              </a:solidFill>
              <a:latin typeface="Agrandir Wide Medium" panose="020B0604020202020204" charset="0"/>
            </a:endParaRPr>
          </a:p>
          <a:p>
            <a:pPr algn="ctr"/>
            <a:r>
              <a:rPr lang="en-GB" sz="2800" b="1" dirty="0">
                <a:solidFill>
                  <a:srgbClr val="125B50"/>
                </a:solidFill>
                <a:latin typeface="Agrandir Wide Medium" panose="020B0604020202020204" charset="0"/>
              </a:rPr>
              <a:t>			</a:t>
            </a:r>
          </a:p>
          <a:p>
            <a:pPr algn="ctr"/>
            <a:r>
              <a:rPr lang="it-IT" sz="2800" b="1" dirty="0">
                <a:solidFill>
                  <a:srgbClr val="125B50"/>
                </a:solidFill>
                <a:latin typeface="Agrandir Wide Medium" panose="020B0604020202020204" charset="0"/>
              </a:rPr>
              <a:t>Densità delle prese</a:t>
            </a:r>
          </a:p>
          <a:p>
            <a:pPr marL="2171700" lvl="4" indent="-342900" algn="ctr">
              <a:buFont typeface="Arial" panose="020B0604020202020204" pitchFamily="34" charset="0"/>
              <a:buChar char="•"/>
            </a:pPr>
            <a:r>
              <a:rPr lang="it-IT" sz="2400" b="1" dirty="0">
                <a:solidFill>
                  <a:schemeClr val="bg2">
                    <a:lumMod val="10000"/>
                  </a:schemeClr>
                </a:solidFill>
                <a:latin typeface="Agrandir Wide Medium" panose="020B0604020202020204" charset="0"/>
              </a:rPr>
              <a:t>Come puoi confrontare ragionevolmente gli indicatori chiave di prestazione (KPI) di una città con quelli di una rete rurale?</a:t>
            </a:r>
          </a:p>
          <a:p>
            <a:pPr marL="2171700" lvl="4" indent="-342900" algn="ctr">
              <a:buFont typeface="Arial" panose="020B0604020202020204" pitchFamily="34" charset="0"/>
              <a:buChar char="•"/>
            </a:pPr>
            <a:endParaRPr lang="en-GB" sz="2400" b="1" dirty="0">
              <a:solidFill>
                <a:srgbClr val="125B50"/>
              </a:solidFill>
              <a:latin typeface="Agrandir Wide Medium" panose="020B0604020202020204" charset="0"/>
            </a:endParaRPr>
          </a:p>
          <a:p>
            <a:pPr lvl="4" algn="ctr"/>
            <a:r>
              <a:rPr lang="en-GB" sz="2800" b="1" dirty="0">
                <a:solidFill>
                  <a:srgbClr val="125B50"/>
                </a:solidFill>
                <a:latin typeface="Agrandir Wide Medium" panose="020B0604020202020204" charset="0"/>
              </a:rPr>
              <a:t>	</a:t>
            </a:r>
            <a:r>
              <a:rPr lang="it-IT" sz="2800" b="1" dirty="0">
                <a:solidFill>
                  <a:srgbClr val="125B50"/>
                </a:solidFill>
                <a:latin typeface="Agrandir Wide Medium" panose="020B0604020202020204" charset="0"/>
              </a:rPr>
              <a:t>Posizione del contatore del cliente</a:t>
            </a:r>
          </a:p>
          <a:p>
            <a:pPr lvl="4" algn="ctr"/>
            <a:r>
              <a:rPr lang="it-IT" sz="2800" b="1" dirty="0">
                <a:solidFill>
                  <a:schemeClr val="bg2">
                    <a:lumMod val="10000"/>
                  </a:schemeClr>
                </a:solidFill>
                <a:latin typeface="Agrandir Wide Medium" panose="020B0604020202020204" charset="0"/>
              </a:rPr>
              <a:t>Puoi confrontare le prestazioni tra le utenze con contatori al confine della proprietà e quelle a molti metri di distanza?</a:t>
            </a:r>
          </a:p>
          <a:p>
            <a:pPr lvl="4" algn="ctr"/>
            <a:endParaRPr lang="en-GB" sz="2800" b="1" dirty="0">
              <a:latin typeface="Agrandir Wide Medium" panose="020B0604020202020204" charset="0"/>
            </a:endParaRPr>
          </a:p>
          <a:p>
            <a:pPr lvl="5" algn="ctr"/>
            <a:r>
              <a:rPr lang="en-GB" sz="2800" b="1" dirty="0">
                <a:solidFill>
                  <a:srgbClr val="125B50"/>
                </a:solidFill>
                <a:latin typeface="Agrandir Wide Medium" panose="020B0604020202020204" charset="0"/>
              </a:rPr>
              <a:t>	</a:t>
            </a:r>
            <a:r>
              <a:rPr lang="it-IT" sz="2800" b="1" dirty="0">
                <a:solidFill>
                  <a:srgbClr val="125B50"/>
                </a:solidFill>
                <a:latin typeface="Agrandir Wide Medium" panose="020B0604020202020204" charset="0"/>
              </a:rPr>
              <a:t>Materiali per tubazioni principali e servizi</a:t>
            </a:r>
          </a:p>
          <a:p>
            <a:pPr lvl="5" algn="ctr"/>
            <a:r>
              <a:rPr lang="it-IT" sz="2800" b="1" dirty="0">
                <a:solidFill>
                  <a:schemeClr val="bg2">
                    <a:lumMod val="10000"/>
                  </a:schemeClr>
                </a:solidFill>
                <a:latin typeface="Agrandir Wide Medium" panose="020B0604020202020204" charset="0"/>
              </a:rPr>
              <a:t>La relazione pressione:portata di perdita è significativamente diversa per materiali di tubi flessibili e rigidi (FAVAD)</a:t>
            </a:r>
          </a:p>
          <a:p>
            <a:pPr lvl="5" algn="ctr"/>
            <a:endParaRPr lang="en-GB" sz="2800" b="1" dirty="0">
              <a:solidFill>
                <a:schemeClr val="bg2">
                  <a:lumMod val="10000"/>
                </a:schemeClr>
              </a:solidFill>
              <a:latin typeface="Agrandir Wide Medium" panose="020B0604020202020204" charset="0"/>
            </a:endParaRPr>
          </a:p>
          <a:p>
            <a:pPr lvl="5" algn="ctr"/>
            <a:r>
              <a:rPr lang="en-GB" sz="2800" b="1" dirty="0" err="1">
                <a:solidFill>
                  <a:srgbClr val="125B50"/>
                </a:solidFill>
                <a:latin typeface="Agrandir Wide Medium" panose="020B0604020202020204" charset="0"/>
              </a:rPr>
              <a:t>Dimensione</a:t>
            </a:r>
            <a:r>
              <a:rPr lang="en-GB" sz="2800" b="1" dirty="0">
                <a:solidFill>
                  <a:srgbClr val="125B50"/>
                </a:solidFill>
                <a:latin typeface="Agrandir Wide Medium" panose="020B0604020202020204" charset="0"/>
              </a:rPr>
              <a:t> del Sistema</a:t>
            </a:r>
          </a:p>
          <a:p>
            <a:pPr lvl="5" algn="ctr"/>
            <a:r>
              <a:rPr lang="it-IT" sz="2800" b="1" dirty="0">
                <a:solidFill>
                  <a:schemeClr val="bg2">
                    <a:lumMod val="10000"/>
                  </a:schemeClr>
                </a:solidFill>
                <a:latin typeface="Agrandir Wide Medium" panose="020B0604020202020204" charset="0"/>
              </a:rPr>
              <a:t>Maggiore consapevolezza delle nuove perdite nei piccoli sistemi</a:t>
            </a:r>
            <a:endParaRPr lang="en-GB" sz="2800" b="1" dirty="0">
              <a:solidFill>
                <a:srgbClr val="125B50"/>
              </a:solidFill>
              <a:latin typeface="Agrandir Wide Medium" panose="020B0604020202020204" charset="0"/>
            </a:endParaRPr>
          </a:p>
          <a:p>
            <a:endParaRPr lang="en-GB" sz="2800" b="1" dirty="0">
              <a:solidFill>
                <a:srgbClr val="125B50"/>
              </a:solidFill>
              <a:latin typeface="Agrandir Wide Medium" panose="020B0604020202020204" charset="0"/>
            </a:endParaRPr>
          </a:p>
          <a:p>
            <a:endParaRPr lang="en-GB" sz="2800" b="1" dirty="0">
              <a:solidFill>
                <a:srgbClr val="125B50"/>
              </a:solidFill>
              <a:latin typeface="Agrandir Wide Medium" panose="020B0604020202020204" charset="0"/>
            </a:endParaRPr>
          </a:p>
        </p:txBody>
      </p:sp>
      <p:pic>
        <p:nvPicPr>
          <p:cNvPr id="8" name="Picture 7">
            <a:extLst>
              <a:ext uri="{FF2B5EF4-FFF2-40B4-BE49-F238E27FC236}">
                <a16:creationId xmlns:a16="http://schemas.microsoft.com/office/drawing/2014/main" id="{F77F402A-35D6-E797-95FD-4FDA2118B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296" y="3599500"/>
            <a:ext cx="1842912" cy="1239200"/>
          </a:xfrm>
          <a:prstGeom prst="rect">
            <a:avLst/>
          </a:prstGeom>
          <a:ln>
            <a:noFill/>
          </a:ln>
        </p:spPr>
      </p:pic>
      <p:pic>
        <p:nvPicPr>
          <p:cNvPr id="10" name="Picture 9">
            <a:extLst>
              <a:ext uri="{FF2B5EF4-FFF2-40B4-BE49-F238E27FC236}">
                <a16:creationId xmlns:a16="http://schemas.microsoft.com/office/drawing/2014/main" id="{231A0207-32A2-5642-7211-603D3B82BA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5143500"/>
            <a:ext cx="1767417" cy="1238400"/>
          </a:xfrm>
          <a:prstGeom prst="rect">
            <a:avLst/>
          </a:prstGeom>
          <a:ln>
            <a:noFill/>
          </a:ln>
        </p:spPr>
      </p:pic>
      <p:pic>
        <p:nvPicPr>
          <p:cNvPr id="12" name="Picture 11">
            <a:extLst>
              <a:ext uri="{FF2B5EF4-FFF2-40B4-BE49-F238E27FC236}">
                <a16:creationId xmlns:a16="http://schemas.microsoft.com/office/drawing/2014/main" id="{521FF0C6-6040-9F24-9724-2E1521A0CC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296" y="6844662"/>
            <a:ext cx="1829055" cy="1239200"/>
          </a:xfrm>
          <a:prstGeom prst="rect">
            <a:avLst/>
          </a:prstGeom>
          <a:ln>
            <a:noFill/>
          </a:ln>
        </p:spPr>
      </p:pic>
      <p:pic>
        <p:nvPicPr>
          <p:cNvPr id="18" name="Picture 17">
            <a:extLst>
              <a:ext uri="{FF2B5EF4-FFF2-40B4-BE49-F238E27FC236}">
                <a16:creationId xmlns:a16="http://schemas.microsoft.com/office/drawing/2014/main" id="{E5D3A120-FA8B-6340-51C0-6DB3FEBAEC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308" y="1351440"/>
            <a:ext cx="1647655" cy="1647655"/>
          </a:xfrm>
          <a:prstGeom prst="rect">
            <a:avLst/>
          </a:prstGeom>
        </p:spPr>
      </p:pic>
      <p:pic>
        <p:nvPicPr>
          <p:cNvPr id="26" name="Picture 25">
            <a:extLst>
              <a:ext uri="{FF2B5EF4-FFF2-40B4-BE49-F238E27FC236}">
                <a16:creationId xmlns:a16="http://schemas.microsoft.com/office/drawing/2014/main" id="{F7B569DD-267B-5276-4D40-B826319332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400" y="8349633"/>
            <a:ext cx="2281045" cy="1517855"/>
          </a:xfrm>
          <a:prstGeom prst="rect">
            <a:avLst/>
          </a:prstGeom>
        </p:spPr>
      </p:pic>
    </p:spTree>
    <p:custDataLst>
      <p:tags r:id="rId1"/>
    </p:custDataLst>
    <p:extLst>
      <p:ext uri="{BB962C8B-B14F-4D97-AF65-F5344CB8AC3E}">
        <p14:creationId xmlns:p14="http://schemas.microsoft.com/office/powerpoint/2010/main" val="226314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F50E6-73F7-CC0D-281C-05E4D6811290}"/>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9183E141-3AC2-9F53-290E-240558E335BF}"/>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E60D1A5B-4363-056C-C940-984B10BEE511}"/>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2">
            <a:extLst>
              <a:ext uri="{FF2B5EF4-FFF2-40B4-BE49-F238E27FC236}">
                <a16:creationId xmlns:a16="http://schemas.microsoft.com/office/drawing/2014/main" id="{78DA873B-2B70-97CF-0408-253D7FF7E9E2}"/>
              </a:ext>
            </a:extLst>
          </p:cNvPr>
          <p:cNvSpPr txBox="1"/>
          <p:nvPr/>
        </p:nvSpPr>
        <p:spPr>
          <a:xfrm>
            <a:off x="609600" y="548015"/>
            <a:ext cx="17030700"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Il </a:t>
            </a:r>
            <a:r>
              <a:rPr lang="en-US" sz="4800" b="1" dirty="0" err="1">
                <a:solidFill>
                  <a:srgbClr val="125B50"/>
                </a:solidFill>
                <a:latin typeface="Agrandir Wide Medium"/>
                <a:ea typeface="Agrandir Wide Medium"/>
                <a:cs typeface="Agrandir Wide Medium"/>
                <a:sym typeface="Agrandir Wide Medium"/>
              </a:rPr>
              <a:t>problema</a:t>
            </a:r>
            <a:endParaRPr lang="en-US" sz="4800" b="1" dirty="0">
              <a:solidFill>
                <a:srgbClr val="125B50"/>
              </a:solidFill>
              <a:latin typeface="Agrandir Wide Medium"/>
              <a:ea typeface="Agrandir Wide Medium"/>
              <a:cs typeface="Agrandir Wide Medium"/>
              <a:sym typeface="Agrandir Wide Medium"/>
            </a:endParaRPr>
          </a:p>
        </p:txBody>
      </p:sp>
      <p:sp>
        <p:nvSpPr>
          <p:cNvPr id="4" name="TextBox 3">
            <a:extLst>
              <a:ext uri="{FF2B5EF4-FFF2-40B4-BE49-F238E27FC236}">
                <a16:creationId xmlns:a16="http://schemas.microsoft.com/office/drawing/2014/main" id="{4683A660-7084-4CB5-23E0-D729BA0810B0}"/>
              </a:ext>
            </a:extLst>
          </p:cNvPr>
          <p:cNvSpPr txBox="1"/>
          <p:nvPr/>
        </p:nvSpPr>
        <p:spPr>
          <a:xfrm>
            <a:off x="597408" y="2628900"/>
            <a:ext cx="9317736" cy="1938992"/>
          </a:xfrm>
          <a:prstGeom prst="rect">
            <a:avLst/>
          </a:prstGeom>
          <a:noFill/>
          <a:ln>
            <a:solidFill>
              <a:srgbClr val="125B50"/>
            </a:solidFill>
          </a:ln>
        </p:spPr>
        <p:txBody>
          <a:bodyPr wrap="square" rtlCol="0">
            <a:spAutoFit/>
          </a:bodyPr>
          <a:lstStyle/>
          <a:p>
            <a:pPr marL="571500" indent="-571500">
              <a:buFont typeface="Wingdings" panose="05000000000000000000" pitchFamily="2" charset="2"/>
              <a:buChar char="Ø"/>
            </a:pPr>
            <a:r>
              <a:rPr lang="it-IT" sz="4000" dirty="0">
                <a:solidFill>
                  <a:schemeClr val="bg2">
                    <a:lumMod val="10000"/>
                  </a:schemeClr>
                </a:solidFill>
                <a:latin typeface="Agrandir Wide Medium" panose="020B0604020202020204" charset="0"/>
              </a:rPr>
              <a:t>Diversi gestori, governi o enti regolatori utilizzano indicatori chiave di prestazione diversi</a:t>
            </a:r>
            <a:endParaRPr lang="en-GB" sz="4000" dirty="0">
              <a:solidFill>
                <a:schemeClr val="bg2">
                  <a:lumMod val="10000"/>
                </a:schemeClr>
              </a:solidFill>
              <a:latin typeface="Agrandir Wide Medium" panose="020B0604020202020204" charset="0"/>
            </a:endParaRPr>
          </a:p>
        </p:txBody>
      </p:sp>
      <p:sp>
        <p:nvSpPr>
          <p:cNvPr id="5" name="TextBox 4">
            <a:extLst>
              <a:ext uri="{FF2B5EF4-FFF2-40B4-BE49-F238E27FC236}">
                <a16:creationId xmlns:a16="http://schemas.microsoft.com/office/drawing/2014/main" id="{B741EBBD-0BBA-0BCC-624F-98D372E53F60}"/>
              </a:ext>
            </a:extLst>
          </p:cNvPr>
          <p:cNvSpPr txBox="1"/>
          <p:nvPr/>
        </p:nvSpPr>
        <p:spPr>
          <a:xfrm>
            <a:off x="533400" y="7997124"/>
            <a:ext cx="17106900" cy="1323439"/>
          </a:xfrm>
          <a:prstGeom prst="rect">
            <a:avLst/>
          </a:prstGeom>
          <a:noFill/>
        </p:spPr>
        <p:txBody>
          <a:bodyPr wrap="square" rtlCol="0">
            <a:spAutoFit/>
          </a:bodyPr>
          <a:lstStyle/>
          <a:p>
            <a:pPr algn="ctr"/>
            <a:r>
              <a:rPr lang="it-IT" sz="4000" b="1" dirty="0">
                <a:solidFill>
                  <a:srgbClr val="125B50"/>
                </a:solidFill>
                <a:latin typeface="Agrandir Wide Medium" panose="020B0604020202020204" charset="0"/>
              </a:rPr>
              <a:t>Quindi, come possono essere effettuati confronti significativi dei KPI tra utility o paesi diversi?</a:t>
            </a:r>
            <a:endParaRPr lang="en-GB" sz="4000" b="1" dirty="0">
              <a:solidFill>
                <a:srgbClr val="125B50"/>
              </a:solidFill>
              <a:latin typeface="Agrandir Wide Medium" panose="020B0604020202020204" charset="0"/>
            </a:endParaRPr>
          </a:p>
        </p:txBody>
      </p:sp>
      <p:sp>
        <p:nvSpPr>
          <p:cNvPr id="6" name="TextBox 5">
            <a:extLst>
              <a:ext uri="{FF2B5EF4-FFF2-40B4-BE49-F238E27FC236}">
                <a16:creationId xmlns:a16="http://schemas.microsoft.com/office/drawing/2014/main" id="{FC3C90E9-4191-8A50-668F-E649F23853D2}"/>
              </a:ext>
            </a:extLst>
          </p:cNvPr>
          <p:cNvSpPr txBox="1"/>
          <p:nvPr/>
        </p:nvSpPr>
        <p:spPr>
          <a:xfrm>
            <a:off x="597408" y="5092299"/>
            <a:ext cx="9317736" cy="2554545"/>
          </a:xfrm>
          <a:prstGeom prst="rect">
            <a:avLst/>
          </a:prstGeom>
          <a:noFill/>
          <a:ln>
            <a:solidFill>
              <a:srgbClr val="125B50"/>
            </a:solidFill>
          </a:ln>
        </p:spPr>
        <p:txBody>
          <a:bodyPr wrap="square" rtlCol="0">
            <a:spAutoFit/>
          </a:bodyPr>
          <a:lstStyle/>
          <a:p>
            <a:pPr marL="571500" indent="-571500">
              <a:buFont typeface="Wingdings" panose="05000000000000000000" pitchFamily="2" charset="2"/>
              <a:buChar char="Ø"/>
            </a:pPr>
            <a:r>
              <a:rPr lang="it-IT" sz="4000" dirty="0">
                <a:solidFill>
                  <a:schemeClr val="bg2">
                    <a:lumMod val="10000"/>
                  </a:schemeClr>
                </a:solidFill>
                <a:latin typeface="Agrandir Wide Medium" panose="020B0604020202020204" charset="0"/>
              </a:rPr>
              <a:t>Le variabili di contesto sono importanti: hanno una grande influenza sul volume di perdita annuale</a:t>
            </a:r>
            <a:endParaRPr lang="en-GB" sz="4000" dirty="0">
              <a:solidFill>
                <a:schemeClr val="bg2">
                  <a:lumMod val="10000"/>
                </a:schemeClr>
              </a:solidFill>
              <a:latin typeface="Agrandir Wide Medium" panose="020B0604020202020204" charset="0"/>
            </a:endParaRPr>
          </a:p>
        </p:txBody>
      </p:sp>
      <p:pic>
        <p:nvPicPr>
          <p:cNvPr id="7" name="Picture 6">
            <a:extLst>
              <a:ext uri="{FF2B5EF4-FFF2-40B4-BE49-F238E27FC236}">
                <a16:creationId xmlns:a16="http://schemas.microsoft.com/office/drawing/2014/main" id="{EFFB3E0B-BB2C-36B2-968F-8F3FACE1A7EB}"/>
              </a:ext>
            </a:extLst>
          </p:cNvPr>
          <p:cNvPicPr>
            <a:picLocks noChangeAspect="1"/>
          </p:cNvPicPr>
          <p:nvPr/>
        </p:nvPicPr>
        <p:blipFill>
          <a:blip r:embed="rId5"/>
          <a:srcRect l="3030" t="5214" r="3361" b="6617"/>
          <a:stretch>
            <a:fillRect/>
          </a:stretch>
        </p:blipFill>
        <p:spPr>
          <a:xfrm>
            <a:off x="10820400" y="2628900"/>
            <a:ext cx="6705600" cy="4434561"/>
          </a:xfrm>
          <a:prstGeom prst="rect">
            <a:avLst/>
          </a:prstGeom>
          <a:ln w="28575">
            <a:solidFill>
              <a:srgbClr val="125B50"/>
            </a:solidFill>
          </a:ln>
        </p:spPr>
      </p:pic>
    </p:spTree>
    <p:custDataLst>
      <p:tags r:id="rId1"/>
    </p:custDataLst>
    <p:extLst>
      <p:ext uri="{BB962C8B-B14F-4D97-AF65-F5344CB8AC3E}">
        <p14:creationId xmlns:p14="http://schemas.microsoft.com/office/powerpoint/2010/main" val="1799763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63F7F-4774-0752-91CB-746915011F1A}"/>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5972BB07-8B04-78B9-4AF8-A1921FE9A703}"/>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7376B22C-ED2A-B8E4-30C5-FB778231EF37}"/>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2">
            <a:extLst>
              <a:ext uri="{FF2B5EF4-FFF2-40B4-BE49-F238E27FC236}">
                <a16:creationId xmlns:a16="http://schemas.microsoft.com/office/drawing/2014/main" id="{D9FA2B5F-F64C-0BCE-D6ED-8A6152BBF20B}"/>
              </a:ext>
            </a:extLst>
          </p:cNvPr>
          <p:cNvSpPr txBox="1"/>
          <p:nvPr/>
        </p:nvSpPr>
        <p:spPr>
          <a:xfrm>
            <a:off x="1066800" y="522178"/>
            <a:ext cx="14363700"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La </a:t>
            </a:r>
            <a:r>
              <a:rPr lang="en-US" sz="4800" b="1" dirty="0" err="1">
                <a:solidFill>
                  <a:srgbClr val="125B50"/>
                </a:solidFill>
                <a:latin typeface="Agrandir Wide Medium"/>
                <a:ea typeface="Agrandir Wide Medium"/>
                <a:cs typeface="Agrandir Wide Medium"/>
                <a:sym typeface="Agrandir Wide Medium"/>
              </a:rPr>
              <a:t>soluzione</a:t>
            </a:r>
            <a:endParaRPr lang="en-US" sz="4800" b="1" dirty="0">
              <a:solidFill>
                <a:srgbClr val="125B50"/>
              </a:solidFill>
              <a:latin typeface="Agrandir Wide Medium"/>
              <a:ea typeface="Agrandir Wide Medium"/>
              <a:cs typeface="Agrandir Wide Medium"/>
              <a:sym typeface="Agrandir Wide Medium"/>
            </a:endParaRPr>
          </a:p>
        </p:txBody>
      </p:sp>
      <p:sp>
        <p:nvSpPr>
          <p:cNvPr id="4" name="TextBox 3">
            <a:extLst>
              <a:ext uri="{FF2B5EF4-FFF2-40B4-BE49-F238E27FC236}">
                <a16:creationId xmlns:a16="http://schemas.microsoft.com/office/drawing/2014/main" id="{0598DF55-CE0F-3D70-DF10-F124F8D8EBBB}"/>
              </a:ext>
            </a:extLst>
          </p:cNvPr>
          <p:cNvSpPr txBox="1"/>
          <p:nvPr/>
        </p:nvSpPr>
        <p:spPr>
          <a:xfrm>
            <a:off x="356349" y="1954662"/>
            <a:ext cx="11651819" cy="4401205"/>
          </a:xfrm>
          <a:prstGeom prst="rect">
            <a:avLst/>
          </a:prstGeom>
          <a:noFill/>
        </p:spPr>
        <p:txBody>
          <a:bodyPr wrap="square" rtlCol="0">
            <a:spAutoFit/>
          </a:bodyPr>
          <a:lstStyle/>
          <a:p>
            <a:pPr marL="971550" lvl="1" indent="-514350">
              <a:buFont typeface="Wingdings" panose="05000000000000000000" pitchFamily="2" charset="2"/>
              <a:buChar char="ü"/>
            </a:pPr>
            <a:r>
              <a:rPr lang="it-IT" sz="2800" b="1" dirty="0">
                <a:solidFill>
                  <a:prstClr val="black"/>
                </a:solidFill>
                <a:latin typeface="Agrandir Wide Medium" panose="020B0604020202020204" charset="0"/>
              </a:rPr>
              <a:t>Definizione chiara di tutti gli input</a:t>
            </a:r>
            <a:endParaRPr lang="en-GB" sz="2800" b="1" dirty="0">
              <a:solidFill>
                <a:prstClr val="black"/>
              </a:solidFill>
              <a:latin typeface="Agrandir Wide Medium" panose="020B0604020202020204" charset="0"/>
            </a:endParaRPr>
          </a:p>
          <a:p>
            <a:pPr marL="1428750" lvl="2" indent="-514350">
              <a:buFont typeface="Wingdings" panose="05000000000000000000" pitchFamily="2" charset="2"/>
              <a:buChar char="ü"/>
            </a:pPr>
            <a:r>
              <a:rPr lang="it-IT" sz="2800" b="1" dirty="0">
                <a:solidFill>
                  <a:srgbClr val="125B50"/>
                </a:solidFill>
                <a:latin typeface="Agrandir Wide Medium" panose="020B0604020202020204" charset="0"/>
              </a:rPr>
              <a:t>Numero di connessioni fisiche alla rete idrica, (NON connessioni amministrative o di fatturazione)</a:t>
            </a:r>
          </a:p>
          <a:p>
            <a:pPr marL="1428750" lvl="2" indent="-514350">
              <a:buFont typeface="Wingdings" panose="05000000000000000000" pitchFamily="2" charset="2"/>
              <a:buChar char="ü"/>
            </a:pPr>
            <a:r>
              <a:rPr lang="it-IT" sz="2800" b="1" dirty="0">
                <a:solidFill>
                  <a:srgbClr val="125B50"/>
                </a:solidFill>
                <a:latin typeface="Agrandir Wide Medium" panose="020B0604020202020204" charset="0"/>
              </a:rPr>
              <a:t>Posizione del contatore (distanza media in metri dopo il bordo della strada)</a:t>
            </a:r>
          </a:p>
          <a:p>
            <a:pPr marL="1428750" lvl="2" indent="-514350">
              <a:buFont typeface="Wingdings" panose="05000000000000000000" pitchFamily="2" charset="2"/>
              <a:buChar char="ü"/>
            </a:pPr>
            <a:r>
              <a:rPr lang="it-IT" sz="2800" b="1" dirty="0">
                <a:solidFill>
                  <a:srgbClr val="125B50"/>
                </a:solidFill>
                <a:latin typeface="Agrandir Wide Medium" panose="020B0604020202020204" charset="0"/>
              </a:rPr>
              <a:t>Pressione Media del Sistema (Misurata o Valutata con limiti di incertezza)</a:t>
            </a:r>
          </a:p>
          <a:p>
            <a:pPr lvl="2"/>
            <a:endParaRPr lang="en-GB" sz="2800" b="1" dirty="0">
              <a:solidFill>
                <a:prstClr val="black"/>
              </a:solidFill>
              <a:latin typeface="Agrandir Wide Medium" panose="020B0604020202020204" charset="0"/>
            </a:endParaRPr>
          </a:p>
          <a:p>
            <a:pPr marL="971550" lvl="1" indent="-514350">
              <a:buFont typeface="Wingdings" panose="05000000000000000000" pitchFamily="2" charset="2"/>
              <a:buChar char="ü"/>
            </a:pPr>
            <a:r>
              <a:rPr lang="it-IT" sz="2800" b="1" dirty="0">
                <a:solidFill>
                  <a:prstClr val="black"/>
                </a:solidFill>
                <a:latin typeface="Agrandir Wide Medium" panose="020B0604020202020204" charset="0"/>
              </a:rPr>
              <a:t>Qualità, coerenza e accuratezza dei dati</a:t>
            </a:r>
            <a:endParaRPr lang="en-GB" sz="2800" b="1" dirty="0">
              <a:solidFill>
                <a:prstClr val="black"/>
              </a:solidFill>
              <a:latin typeface="Agrandir Wide Medium" panose="020B0604020202020204" charset="0"/>
            </a:endParaRPr>
          </a:p>
        </p:txBody>
      </p:sp>
      <p:sp>
        <p:nvSpPr>
          <p:cNvPr id="5" name="TextBox 4">
            <a:extLst>
              <a:ext uri="{FF2B5EF4-FFF2-40B4-BE49-F238E27FC236}">
                <a16:creationId xmlns:a16="http://schemas.microsoft.com/office/drawing/2014/main" id="{37D886F2-15E8-E65F-25D9-E58ABA1296C4}"/>
              </a:ext>
            </a:extLst>
          </p:cNvPr>
          <p:cNvSpPr txBox="1"/>
          <p:nvPr/>
        </p:nvSpPr>
        <p:spPr>
          <a:xfrm>
            <a:off x="3357106" y="6735397"/>
            <a:ext cx="11570473" cy="954107"/>
          </a:xfrm>
          <a:prstGeom prst="rect">
            <a:avLst/>
          </a:prstGeom>
          <a:noFill/>
        </p:spPr>
        <p:txBody>
          <a:bodyPr wrap="square" rtlCol="0">
            <a:spAutoFit/>
          </a:bodyPr>
          <a:lstStyle/>
          <a:p>
            <a:pPr marL="514350" indent="-514350" algn="ctr">
              <a:buFont typeface="Wingdings" panose="05000000000000000000" pitchFamily="2" charset="2"/>
              <a:buChar char="ü"/>
            </a:pPr>
            <a:r>
              <a:rPr lang="it-IT" sz="2800" b="1" dirty="0">
                <a:solidFill>
                  <a:prstClr val="black"/>
                </a:solidFill>
                <a:latin typeface="Agrandir Wide Medium" panose="020B0604020202020204" charset="0"/>
              </a:rPr>
              <a:t>Allora, usa l'approccio “Rosetta Stone” per tradurre un KPI in tutti gli altri!</a:t>
            </a:r>
            <a:endParaRPr lang="en-GB" sz="2800" b="1" dirty="0">
              <a:solidFill>
                <a:prstClr val="black"/>
              </a:solidFill>
              <a:latin typeface="Agrandir Wide Medium" panose="020B0604020202020204" charset="0"/>
            </a:endParaRPr>
          </a:p>
        </p:txBody>
      </p:sp>
      <p:sp>
        <p:nvSpPr>
          <p:cNvPr id="6" name="TextBox 5">
            <a:extLst>
              <a:ext uri="{FF2B5EF4-FFF2-40B4-BE49-F238E27FC236}">
                <a16:creationId xmlns:a16="http://schemas.microsoft.com/office/drawing/2014/main" id="{2A86CB30-DB95-7485-9BBE-500ABF64402C}"/>
              </a:ext>
            </a:extLst>
          </p:cNvPr>
          <p:cNvSpPr txBox="1"/>
          <p:nvPr/>
        </p:nvSpPr>
        <p:spPr>
          <a:xfrm>
            <a:off x="377687" y="8200635"/>
            <a:ext cx="17529313" cy="1569660"/>
          </a:xfrm>
          <a:prstGeom prst="rect">
            <a:avLst/>
          </a:prstGeom>
          <a:noFill/>
          <a:ln>
            <a:solidFill>
              <a:srgbClr val="125B50"/>
            </a:solidFill>
          </a:ln>
        </p:spPr>
        <p:txBody>
          <a:bodyPr wrap="square" rtlCol="0">
            <a:spAutoFit/>
          </a:bodyPr>
          <a:lstStyle/>
          <a:p>
            <a:pPr algn="ctr"/>
            <a:r>
              <a:rPr lang="it-IT" sz="3200" dirty="0">
                <a:solidFill>
                  <a:srgbClr val="125B50"/>
                </a:solidFill>
                <a:latin typeface="Agrandir Wide Medium" panose="020B0604020202020204" charset="0"/>
              </a:rPr>
              <a:t>Una volta che puoi “tradurre” un KPI di Perdite Reali in molti altri, i gestori ed i regolatori possono confrontare le prestazioni delle perdite reali in modo più significativo</a:t>
            </a:r>
            <a:endParaRPr lang="en-GB" sz="3200" dirty="0">
              <a:solidFill>
                <a:srgbClr val="125B50"/>
              </a:solidFill>
              <a:latin typeface="Agrandir Wide Medium" panose="020B0604020202020204" charset="0"/>
            </a:endParaRPr>
          </a:p>
        </p:txBody>
      </p:sp>
      <p:pic>
        <p:nvPicPr>
          <p:cNvPr id="7" name="Picture 6" descr="A hands holding papers with text&#10;&#10;AI-generated content may be incorrect.">
            <a:extLst>
              <a:ext uri="{FF2B5EF4-FFF2-40B4-BE49-F238E27FC236}">
                <a16:creationId xmlns:a16="http://schemas.microsoft.com/office/drawing/2014/main" id="{7FD9A059-2A85-FAE2-20BE-89458615C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4517" y="2108431"/>
            <a:ext cx="5517831" cy="3941308"/>
          </a:xfrm>
          <a:prstGeom prst="rect">
            <a:avLst/>
          </a:prstGeom>
        </p:spPr>
      </p:pic>
    </p:spTree>
    <p:custDataLst>
      <p:tags r:id="rId1"/>
    </p:custDataLst>
    <p:extLst>
      <p:ext uri="{BB962C8B-B14F-4D97-AF65-F5344CB8AC3E}">
        <p14:creationId xmlns:p14="http://schemas.microsoft.com/office/powerpoint/2010/main" val="5975927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Y7R3Qu7"/>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3035</Words>
  <Application>Microsoft Office PowerPoint</Application>
  <PresentationFormat>Custom</PresentationFormat>
  <Paragraphs>399</Paragraphs>
  <Slides>17</Slides>
  <Notes>16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Helvetica Neue</vt:lpstr>
      <vt:lpstr>Wingdings</vt:lpstr>
      <vt:lpstr>Agrandir Wide Medium</vt:lpstr>
      <vt:lpstr>Aptos</vt:lpstr>
      <vt:lpstr>Overpass</vt:lpstr>
      <vt:lpstr>Arial</vt:lpstr>
      <vt:lpstr>Calibri</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Gradient Monotone Minimalist Presentation Template</dc:title>
  <dc:creator>Kate Stanton-Davies</dc:creator>
  <cp:lastModifiedBy>Kate Stanton-Davies</cp:lastModifiedBy>
  <cp:revision>132</cp:revision>
  <dcterms:created xsi:type="dcterms:W3CDTF">2006-08-16T00:00:00Z</dcterms:created>
  <dcterms:modified xsi:type="dcterms:W3CDTF">2026-06-22T09:55:21Z</dcterms:modified>
  <dc:identifier>DAGzVbhWgDM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2144A09F-0D46-4E10-94DF-6E14978B8888</vt:lpwstr>
  </property>
  <property fmtid="{D5CDD505-2E9C-101B-9397-08002B2CF9AE}" pid="3" name="ArticulatePath">
    <vt:lpwstr>Green Gradient Monotone Minimalist Presentation Template</vt:lpwstr>
  </property>
</Properties>
</file>