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307" r:id="rId2"/>
    <p:sldId id="308" r:id="rId3"/>
    <p:sldId id="309" r:id="rId4"/>
    <p:sldId id="310" r:id="rId5"/>
    <p:sldId id="311" r:id="rId6"/>
    <p:sldId id="312" r:id="rId7"/>
    <p:sldId id="313" r:id="rId8"/>
    <p:sldId id="314" r:id="rId9"/>
    <p:sldId id="315" r:id="rId10"/>
    <p:sldId id="317" r:id="rId11"/>
    <p:sldId id="318" r:id="rId12"/>
    <p:sldId id="319" r:id="rId13"/>
    <p:sldId id="320" r:id="rId14"/>
    <p:sldId id="321" r:id="rId15"/>
    <p:sldId id="322" r:id="rId16"/>
    <p:sldId id="323" r:id="rId17"/>
    <p:sldId id="324" r:id="rId18"/>
  </p:sldIdLst>
  <p:sldSz cx="18288000" cy="10287000"/>
  <p:notesSz cx="6858000" cy="9144000"/>
  <p:embeddedFontLst>
    <p:embeddedFont>
      <p:font typeface="Agrandir Wide Medium" panose="020B0604020202020204" charset="0"/>
      <p:regular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A07E4E-38EC-4B7C-96CC-37D9667A2291}">
          <p14:sldIdLst>
            <p14:sldId id="307"/>
            <p14:sldId id="308"/>
            <p14:sldId id="309"/>
            <p14:sldId id="310"/>
            <p14:sldId id="311"/>
            <p14:sldId id="312"/>
            <p14:sldId id="313"/>
            <p14:sldId id="314"/>
            <p14:sldId id="315"/>
            <p14:sldId id="317"/>
            <p14:sldId id="318"/>
            <p14:sldId id="319"/>
            <p14:sldId id="320"/>
            <p14:sldId id="321"/>
            <p14:sldId id="322"/>
            <p14:sldId id="323"/>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8F4043-EC0E-845E-70D8-372A4B61C5E7}" name="Allan Lambert" initials="AL" userId="431ff257e1ec8616" providerId="Windows Live"/>
  <p188:author id="{A18A967B-E5D9-0244-1E3C-770F1029E724}" name="Catherine Stanton-Davies" initials="CS" userId="S::katesd@WLRA.onmicrosoft.com::4556510d-731e-47b2-9f53-85760603a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B50"/>
    <a:srgbClr val="FFFFFF"/>
    <a:srgbClr val="EFF6F2"/>
    <a:srgbClr val="A6C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9569" autoAdjust="0"/>
  </p:normalViewPr>
  <p:slideViewPr>
    <p:cSldViewPr>
      <p:cViewPr varScale="1">
        <p:scale>
          <a:sx n="40" d="100"/>
          <a:sy n="40" d="100"/>
        </p:scale>
        <p:origin x="1049"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359D-0173-4055-8B80-BE9733E5F4E2}"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F3A48-3922-4AC8-960E-7EE3BA9EF832}" type="slidenum">
              <a:rPr lang="en-GB" smtClean="0"/>
              <a:t>‹#›</a:t>
            </a:fld>
            <a:endParaRPr lang="en-GB"/>
          </a:p>
        </p:txBody>
      </p:sp>
    </p:spTree>
    <p:extLst>
      <p:ext uri="{BB962C8B-B14F-4D97-AF65-F5344CB8AC3E}">
        <p14:creationId xmlns:p14="http://schemas.microsoft.com/office/powerpoint/2010/main" val="231092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Rosetta Stone was a breakthrough in linguistic decoding. </a:t>
            </a:r>
          </a:p>
          <a:p>
            <a:r>
              <a:rPr lang="en-GB" dirty="0"/>
              <a:t>It helped scholars translate Egyptian hieroglyphs using Ancient Greek. </a:t>
            </a:r>
          </a:p>
          <a:p>
            <a:endParaRPr lang="en-GB" dirty="0"/>
          </a:p>
          <a:p>
            <a:r>
              <a:rPr lang="en-GB" dirty="0"/>
              <a:t>In our world of water loss, we face a similar challenge: different KPIs speak different ‘languages.’ </a:t>
            </a:r>
          </a:p>
          <a:p>
            <a:endParaRPr lang="en-GB" dirty="0"/>
          </a:p>
          <a:p>
            <a:r>
              <a:rPr lang="en-GB" dirty="0"/>
              <a:t>But if we understand how they relate, we can translate between them and unlock deeper insights, </a:t>
            </a:r>
          </a:p>
          <a:p>
            <a:r>
              <a:rPr lang="en-GB" dirty="0"/>
              <a:t>particularly when we use those KPIs to make comparisons of performance between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2</a:t>
            </a:fld>
            <a:endParaRPr lang="en-GB"/>
          </a:p>
        </p:txBody>
      </p:sp>
    </p:spTree>
    <p:extLst>
      <p:ext uri="{BB962C8B-B14F-4D97-AF65-F5344CB8AC3E}">
        <p14:creationId xmlns:p14="http://schemas.microsoft.com/office/powerpoint/2010/main" val="176065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System 1 with CARL of 19,170 m³/day, 58,192 physical connections, 1,498 km of mains.</a:t>
            </a:r>
          </a:p>
          <a:p>
            <a:r>
              <a:rPr lang="en-GB" dirty="0"/>
              <a:t>Standard KPIs from these three inputs are shown. </a:t>
            </a:r>
          </a:p>
          <a:p>
            <a:r>
              <a:rPr lang="en-GB" dirty="0"/>
              <a:t>Let's add Average Pressure and Average length of underground service connections from the property line to the customer meter.</a:t>
            </a:r>
          </a:p>
          <a:p>
            <a:r>
              <a:rPr lang="en-GB" dirty="0"/>
              <a:t>Now are can calculate UARL in different forms and also ILI. </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11</a:t>
            </a:fld>
            <a:endParaRPr lang="en-GB"/>
          </a:p>
        </p:txBody>
      </p:sp>
    </p:spTree>
    <p:extLst>
      <p:ext uri="{BB962C8B-B14F-4D97-AF65-F5344CB8AC3E}">
        <p14:creationId xmlns:p14="http://schemas.microsoft.com/office/powerpoint/2010/main" val="273194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burst frequencies and leak flow rates both increase with pressure, a fairer comparison of leakage KPIs must take account of the different average pressures in each system. </a:t>
            </a:r>
          </a:p>
          <a:p>
            <a:endParaRPr lang="en-GB" dirty="0"/>
          </a:p>
          <a:p>
            <a:r>
              <a:rPr lang="en-GB" dirty="0"/>
              <a:t>In the above comparison, System 1 and System 2 both have the same physical characteristics  (mains length, number of connections, meter location on service pipe) If their system pressures are not taken into account, </a:t>
            </a:r>
            <a:r>
              <a:rPr lang="en-GB" b="1" dirty="0"/>
              <a:t>they appear to have equal performance (329 litres/connection/day, 12.8 m3/km/day) using traditional simple KPIs. </a:t>
            </a:r>
            <a:r>
              <a:rPr lang="en-GB" dirty="0"/>
              <a:t>However if we calculate the Unavoidable Annual Real Losses and ILIs which do take account of the different system pressures, </a:t>
            </a:r>
            <a:r>
              <a:rPr lang="en-GB" b="1" dirty="0"/>
              <a:t>we find that System 2 with ILI = 7.2 is performing significantly worse than System 1 with an ILI of 4.1. </a:t>
            </a:r>
          </a:p>
          <a:p>
            <a:r>
              <a:rPr lang="en-GB" dirty="0"/>
              <a:t>So by including the context parameter of average Pressure, you can now make meaningful performance comparisons. </a:t>
            </a:r>
          </a:p>
          <a:p>
            <a:endParaRPr lang="en-GB" dirty="0"/>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12</a:t>
            </a:fld>
            <a:endParaRPr lang="en-GB"/>
          </a:p>
        </p:txBody>
      </p:sp>
    </p:spTree>
    <p:extLst>
      <p:ext uri="{BB962C8B-B14F-4D97-AF65-F5344CB8AC3E}">
        <p14:creationId xmlns:p14="http://schemas.microsoft.com/office/powerpoint/2010/main" val="272151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we adjust the meter location. If meters in System 2 are at the property line, the underground service pipe length drops to zero. All other parameters remain the same. The change in meter location reduces UARL volume and therefore increases the ILI.</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13</a:t>
            </a:fld>
            <a:endParaRPr lang="en-GB"/>
          </a:p>
        </p:txBody>
      </p:sp>
    </p:spTree>
    <p:extLst>
      <p:ext uri="{BB962C8B-B14F-4D97-AF65-F5344CB8AC3E}">
        <p14:creationId xmlns:p14="http://schemas.microsoft.com/office/powerpoint/2010/main" val="156011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scenario, lets assume we have over-estimated the number of physical service connections in System 1 – we have used billing connections in error.</a:t>
            </a:r>
          </a:p>
          <a:p>
            <a:r>
              <a:rPr lang="en-GB" dirty="0"/>
              <a:t>So, lets correct this by using the correct number of physical service connections and see what happens.</a:t>
            </a:r>
          </a:p>
          <a:p>
            <a:r>
              <a:rPr lang="en-GB" dirty="0"/>
              <a:t>Logically, Real losses volume in litres/conn/day rises, Real losses volume in m3/km mains remains the same.</a:t>
            </a:r>
          </a:p>
          <a:p>
            <a:r>
              <a:rPr lang="en-GB" dirty="0"/>
              <a:t>UARL volume/day reduces due to the smaller number of connections, but UARL in litres/conn/day rises. UARL in m3/km mains/day reduces also as expected</a:t>
            </a:r>
          </a:p>
          <a:p>
            <a:r>
              <a:rPr lang="en-GB" dirty="0"/>
              <a:t>Because the overall UARL volume has reduced, ILI will rise.</a:t>
            </a:r>
          </a:p>
          <a:p>
            <a:r>
              <a:rPr lang="en-GB" dirty="0"/>
              <a:t>This example shows how important it is to get good quality of input data, as it can make a real difference to the results in your KPIs.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14</a:t>
            </a:fld>
            <a:endParaRPr lang="en-GB"/>
          </a:p>
        </p:txBody>
      </p:sp>
    </p:spTree>
    <p:extLst>
      <p:ext uri="{BB962C8B-B14F-4D97-AF65-F5344CB8AC3E}">
        <p14:creationId xmlns:p14="http://schemas.microsoft.com/office/powerpoint/2010/main" val="89300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pressure data is missing, we can estimate a range. In this example, if we estimate an Average Pressure of 35-50m, then the ILI could be anywhere from 4.3-6.2., which puts that system in ILI Bands C1-C2</a:t>
            </a:r>
            <a:endParaRPr lang="en-GB"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Agrandir Wide Medium" panose="020B0604020202020204" charset="0"/>
              </a:rPr>
              <a:t>Don’t use this graph to estimate the average pressure required to achieve a specific ILI – it </a:t>
            </a:r>
            <a:r>
              <a:rPr lang="en-GB" sz="1200" b="1" u="sng" dirty="0">
                <a:solidFill>
                  <a:srgbClr val="FF0000"/>
                </a:solidFill>
                <a:latin typeface="Agrandir Wide Medium" panose="020B0604020202020204" charset="0"/>
              </a:rPr>
              <a:t>does not show </a:t>
            </a:r>
            <a:r>
              <a:rPr lang="en-GB" sz="1200" b="1" dirty="0">
                <a:solidFill>
                  <a:srgbClr val="FF0000"/>
                </a:solidFill>
                <a:latin typeface="Agrandir Wide Medium" panose="020B0604020202020204" charset="0"/>
              </a:rPr>
              <a:t>the effect of reducing or increasing pressure on CARL, </a:t>
            </a:r>
            <a:r>
              <a:rPr lang="en-GB" sz="1200" b="1" u="sng" dirty="0">
                <a:solidFill>
                  <a:srgbClr val="FF0000"/>
                </a:solidFill>
                <a:latin typeface="Agrandir Wide Medium" panose="020B0604020202020204" charset="0"/>
              </a:rPr>
              <a:t>only on UARL</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15</a:t>
            </a:fld>
            <a:endParaRPr lang="en-GB"/>
          </a:p>
        </p:txBody>
      </p:sp>
    </p:spTree>
    <p:extLst>
      <p:ext uri="{BB962C8B-B14F-4D97-AF65-F5344CB8AC3E}">
        <p14:creationId xmlns:p14="http://schemas.microsoft.com/office/powerpoint/2010/main" val="296392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a:t>
            </a:r>
          </a:p>
          <a:p>
            <a:endParaRPr lang="en-GB" dirty="0"/>
          </a:p>
          <a:p>
            <a:pPr marL="171450" indent="-171450">
              <a:buFont typeface="Arial" panose="020B0604020202020204" pitchFamily="34" charset="0"/>
              <a:buChar char="•"/>
            </a:pPr>
            <a:r>
              <a:rPr lang="en-GB" dirty="0"/>
              <a:t>Think carefully about your choice of Real Losses KPI, ensuring it is fit for purpose</a:t>
            </a:r>
          </a:p>
          <a:p>
            <a:pPr marL="628650" lvl="1" indent="-171450">
              <a:buFont typeface="Arial" panose="020B0604020202020204" pitchFamily="34" charset="0"/>
              <a:buChar char="•"/>
            </a:pPr>
            <a:r>
              <a:rPr lang="en-GB" dirty="0"/>
              <a:t>Please don’t use %s of anything, as % based KPIs are misleading</a:t>
            </a:r>
          </a:p>
          <a:p>
            <a:pPr marL="171450" lvl="0" indent="-171450">
              <a:buFont typeface="Arial" panose="020B0604020202020204" pitchFamily="34" charset="0"/>
              <a:buChar char="•"/>
            </a:pPr>
            <a:r>
              <a:rPr lang="en-GB" dirty="0"/>
              <a:t>Use other Real Losses variables to add context to your chosen KPI</a:t>
            </a:r>
          </a:p>
          <a:p>
            <a:pPr marL="171450" lvl="0" indent="-171450">
              <a:buFont typeface="Arial" panose="020B0604020202020204" pitchFamily="34" charset="0"/>
              <a:buChar char="•"/>
            </a:pPr>
            <a:r>
              <a:rPr lang="en-GB" dirty="0"/>
              <a:t>Be careful to ensure quality control of KPI inputs, particularly using the correct number of physical service connections, not administrative or billed connections</a:t>
            </a:r>
          </a:p>
          <a:p>
            <a:pPr marL="171450" lvl="0" indent="-171450">
              <a:buFont typeface="Arial" panose="020B0604020202020204" pitchFamily="34" charset="0"/>
              <a:buChar char="•"/>
            </a:pPr>
            <a:r>
              <a:rPr lang="en-GB" dirty="0"/>
              <a:t>Measuring Average Pressure is key to understanding your Real Losses, but you can still gain insights if you initially only have an estimated range</a:t>
            </a:r>
          </a:p>
          <a:p>
            <a:pPr marL="171450" lvl="0" indent="-171450">
              <a:buFont typeface="Arial" panose="020B0604020202020204" pitchFamily="34" charset="0"/>
              <a:buChar char="•"/>
            </a:pPr>
            <a:r>
              <a:rPr lang="en-GB" dirty="0"/>
              <a:t>The Rosetta Stone approach can quickly translate your KPI into others, so that meaningful comparisons can be made within a single system or between multiple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16</a:t>
            </a:fld>
            <a:endParaRPr lang="en-GB"/>
          </a:p>
        </p:txBody>
      </p:sp>
    </p:spTree>
    <p:extLst>
      <p:ext uri="{BB962C8B-B14F-4D97-AF65-F5344CB8AC3E}">
        <p14:creationId xmlns:p14="http://schemas.microsoft.com/office/powerpoint/2010/main" val="339813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17</a:t>
            </a:fld>
            <a:endParaRPr lang="en-GB"/>
          </a:p>
        </p:txBody>
      </p:sp>
    </p:spTree>
    <p:extLst>
      <p:ext uri="{BB962C8B-B14F-4D97-AF65-F5344CB8AC3E}">
        <p14:creationId xmlns:p14="http://schemas.microsoft.com/office/powerpoint/2010/main" val="13771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You’d think choosing a suitable Real Losses (physical losses) KPI would be straightforward. </a:t>
            </a:r>
          </a:p>
          <a:p>
            <a:r>
              <a:rPr lang="en-GB" dirty="0"/>
              <a:t>But as many of you know, it’s anything but. </a:t>
            </a:r>
          </a:p>
          <a:p>
            <a:r>
              <a:rPr lang="en-GB" dirty="0"/>
              <a:t>There are numerous options, and several options implemented in different ways can imply different conclusions.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3</a:t>
            </a:fld>
            <a:endParaRPr lang="en-GB"/>
          </a:p>
        </p:txBody>
      </p:sp>
    </p:spTree>
    <p:extLst>
      <p:ext uri="{BB962C8B-B14F-4D97-AF65-F5344CB8AC3E}">
        <p14:creationId xmlns:p14="http://schemas.microsoft.com/office/powerpoint/2010/main" val="101716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just a few of the KPIs in circulation. </a:t>
            </a:r>
          </a:p>
          <a:p>
            <a:endParaRPr lang="en-GB" dirty="0"/>
          </a:p>
          <a:p>
            <a:r>
              <a:rPr lang="en-GB" dirty="0"/>
              <a:t>Some of you might use the traditional KPIs such as litres per physical </a:t>
            </a:r>
            <a:r>
              <a:rPr lang="en-GB" dirty="0">
                <a:solidFill>
                  <a:srgbClr val="FF0000"/>
                </a:solidFill>
                <a:highlight>
                  <a:srgbClr val="FFFF00"/>
                </a:highlight>
              </a:rPr>
              <a:t>service</a:t>
            </a:r>
            <a:r>
              <a:rPr lang="en-GB" dirty="0"/>
              <a:t> connection per day, others might prefer m³/km mains/day, and some still use % of system input volume. You may also be using Infrastructure Leakage Index ILI, the ratio of leakage volume per year to Unavoidable Annual Real Losses UARL.</a:t>
            </a:r>
          </a:p>
          <a:p>
            <a:endParaRPr lang="en-GB" dirty="0"/>
          </a:p>
          <a:p>
            <a:r>
              <a:rPr lang="en-GB" dirty="0"/>
              <a:t>Perhaps you are using something else – litres/billed connection, or the System Correction Factor?</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4</a:t>
            </a:fld>
            <a:endParaRPr lang="en-GB"/>
          </a:p>
        </p:txBody>
      </p:sp>
    </p:spTree>
    <p:extLst>
      <p:ext uri="{BB962C8B-B14F-4D97-AF65-F5344CB8AC3E}">
        <p14:creationId xmlns:p14="http://schemas.microsoft.com/office/powerpoint/2010/main" val="68308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1999 equation for UARL remains valid for systems with more than 5000 physical service connections with average pressure between 45 and 60 metres, but since 2019 customised UARL calculations for smaller systems, zones and district metered areas can be made using UARL with SCF, specifically where there are less than 5000 service connections or the zone is operating at pressures outside the 45-60m range</a:t>
            </a:r>
          </a:p>
          <a:p>
            <a:r>
              <a:rPr lang="en-GB" dirty="0"/>
              <a:t>SCF identifies where to target Active Leakage Control and Pressure Management within a large Utility as well as setting more meaningful Real Losses volume targets.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5</a:t>
            </a:fld>
            <a:endParaRPr lang="en-GB"/>
          </a:p>
        </p:txBody>
      </p:sp>
    </p:spTree>
    <p:extLst>
      <p:ext uri="{BB962C8B-B14F-4D97-AF65-F5344CB8AC3E}">
        <p14:creationId xmlns:p14="http://schemas.microsoft.com/office/powerpoint/2010/main" val="331916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very useful Table, based on a 2015 European Leakage Report, shows which KPIs are fit for which objectives. </a:t>
            </a:r>
          </a:p>
          <a:p>
            <a:endParaRPr lang="en-GB" dirty="0"/>
          </a:p>
          <a:p>
            <a:r>
              <a:rPr lang="en-GB" dirty="0"/>
              <a:t>For example, if you’re setting targets for a single system, litres per connection or m³/km mains are suitable. The general best guidance is to use volume/service connection if density of connections is &gt; 20/km or volume/km mains if density of connections is &lt; 20. If all justifiable pressure management has been completed, then the ILI is also suitable</a:t>
            </a:r>
          </a:p>
          <a:p>
            <a:r>
              <a:rPr lang="en-GB" dirty="0"/>
              <a:t>But if you’re comparing technical performance across systems, or drawing general conclusions from single or multiple systems, the Infrastructure Leakage Index (ILI) is more comprehensive as it allows for the significant influences of pressure on leakage... </a:t>
            </a:r>
          </a:p>
          <a:p>
            <a:endParaRPr lang="en-GB" dirty="0"/>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6</a:t>
            </a:fld>
            <a:endParaRPr lang="en-GB"/>
          </a:p>
        </p:txBody>
      </p:sp>
    </p:spTree>
    <p:extLst>
      <p:ext uri="{BB962C8B-B14F-4D97-AF65-F5344CB8AC3E}">
        <p14:creationId xmlns:p14="http://schemas.microsoft.com/office/powerpoint/2010/main" val="333441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Leakage isn’t just about volume—it’s shaped by system-specific factors. </a:t>
            </a:r>
          </a:p>
          <a:p>
            <a:r>
              <a:rPr lang="en-GB" dirty="0"/>
              <a:t>Average pressure, Service Connection density per km of mains, Customer meter location on the service connection, mains and services pipe materials, and network topology all influence performance.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must ask: are we comparing like with like? Think about how these context factors would affect a fair comparison between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7</a:t>
            </a:fld>
            <a:endParaRPr lang="en-GB"/>
          </a:p>
        </p:txBody>
      </p:sp>
    </p:spTree>
    <p:extLst>
      <p:ext uri="{BB962C8B-B14F-4D97-AF65-F5344CB8AC3E}">
        <p14:creationId xmlns:p14="http://schemas.microsoft.com/office/powerpoint/2010/main" val="302752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utilities and regulators use different KPIs. </a:t>
            </a:r>
          </a:p>
          <a:p>
            <a:r>
              <a:rPr lang="en-GB" dirty="0"/>
              <a:t>That makes benchmarking difficult. If context variables are not taken into account, comparisons can be misleading or even meaningless.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8</a:t>
            </a:fld>
            <a:endParaRPr lang="en-GB"/>
          </a:p>
        </p:txBody>
      </p:sp>
    </p:spTree>
    <p:extLst>
      <p:ext uri="{BB962C8B-B14F-4D97-AF65-F5344CB8AC3E}">
        <p14:creationId xmlns:p14="http://schemas.microsoft.com/office/powerpoint/2010/main" val="219522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lies in clarity and consistency. </a:t>
            </a:r>
          </a:p>
          <a:p>
            <a:r>
              <a:rPr lang="en-GB" dirty="0"/>
              <a:t>Define your parameters, particularly the number of physical connections to the mains, rather than admin or billed connections; be aware of the meter location when making comparisons; and measure Average Pressure. </a:t>
            </a:r>
          </a:p>
          <a:p>
            <a:r>
              <a:rPr lang="en-GB" dirty="0"/>
              <a:t>Understand your data quality. </a:t>
            </a:r>
          </a:p>
          <a:p>
            <a:r>
              <a:rPr lang="en-GB" dirty="0"/>
              <a:t>Then you can use the Rosetta Stone approach to translate one KPI into others. That way, you can compare apples to oranges—even across different systems.</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9</a:t>
            </a:fld>
            <a:endParaRPr lang="en-GB"/>
          </a:p>
        </p:txBody>
      </p:sp>
    </p:spTree>
    <p:extLst>
      <p:ext uri="{BB962C8B-B14F-4D97-AF65-F5344CB8AC3E}">
        <p14:creationId xmlns:p14="http://schemas.microsoft.com/office/powerpoint/2010/main" val="250203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examples.</a:t>
            </a:r>
          </a:p>
          <a:p>
            <a:endParaRPr lang="en-US" dirty="0"/>
          </a:p>
          <a:p>
            <a:r>
              <a:rPr lang="en-US" dirty="0"/>
              <a:t>First, remember that Pressure is the most fundamental influence driver of burst frequencies, and leak flow rates on water distribution infrastructure – if there is no pressure, then there are no bursts and no leakage.</a:t>
            </a:r>
          </a:p>
          <a:p>
            <a:endParaRPr lang="en-US" dirty="0"/>
          </a:p>
          <a:p>
            <a:r>
              <a:rPr lang="en-US" dirty="0"/>
              <a:t>Lets examine the effects of pressure, meter location and number of connections on KPIs, then deal with the scenario where average pressure is not measured but estimated.</a:t>
            </a:r>
          </a:p>
          <a:p>
            <a:endParaRPr lang="en-GB" dirty="0"/>
          </a:p>
        </p:txBody>
      </p:sp>
      <p:sp>
        <p:nvSpPr>
          <p:cNvPr id="4" name="Slide Number Placeholder 3"/>
          <p:cNvSpPr>
            <a:spLocks noGrp="1"/>
          </p:cNvSpPr>
          <p:nvPr>
            <p:ph type="sldNum" sz="quarter" idx="5"/>
          </p:nvPr>
        </p:nvSpPr>
        <p:spPr/>
        <p:txBody>
          <a:bodyPr/>
          <a:lstStyle/>
          <a:p>
            <a:fld id="{807F3A48-3922-4AC8-960E-7EE3BA9EF832}" type="slidenum">
              <a:rPr lang="en-GB" smtClean="0"/>
              <a:t>10</a:t>
            </a:fld>
            <a:endParaRPr lang="en-GB"/>
          </a:p>
        </p:txBody>
      </p:sp>
    </p:spTree>
    <p:extLst>
      <p:ext uri="{BB962C8B-B14F-4D97-AF65-F5344CB8AC3E}">
        <p14:creationId xmlns:p14="http://schemas.microsoft.com/office/powerpoint/2010/main" val="426834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901006" y="8894897"/>
            <a:ext cx="16478252"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Autore e data</a:t>
            </a:r>
          </a:p>
        </p:txBody>
      </p:sp>
      <p:sp>
        <p:nvSpPr>
          <p:cNvPr id="12" name="Titolo presentazione"/>
          <p:cNvSpPr txBox="1">
            <a:spLocks noGrp="1"/>
          </p:cNvSpPr>
          <p:nvPr>
            <p:ph type="title" hasCustomPrompt="1"/>
          </p:nvPr>
        </p:nvSpPr>
        <p:spPr>
          <a:xfrm>
            <a:off x="904872" y="1931244"/>
            <a:ext cx="16478253" cy="3486151"/>
          </a:xfrm>
          <a:prstGeom prst="rect">
            <a:avLst/>
          </a:prstGeom>
        </p:spPr>
        <p:txBody>
          <a:bodyPr anchor="b"/>
          <a:lstStyle>
            <a:lvl1pPr>
              <a:defRPr sz="8700" spc="-174"/>
            </a:lvl1pPr>
          </a:lstStyle>
          <a:p>
            <a:r>
              <a:t>Titolo presentazione</a:t>
            </a:r>
          </a:p>
        </p:txBody>
      </p:sp>
      <p:sp>
        <p:nvSpPr>
          <p:cNvPr id="13" name="Corpo livello uno…"/>
          <p:cNvSpPr txBox="1">
            <a:spLocks noGrp="1"/>
          </p:cNvSpPr>
          <p:nvPr>
            <p:ph type="body" sz="quarter" idx="1" hasCustomPrompt="1"/>
          </p:nvPr>
        </p:nvSpPr>
        <p:spPr>
          <a:xfrm>
            <a:off x="901007" y="5417393"/>
            <a:ext cx="16478251" cy="1428751"/>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866603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904875" y="3690632"/>
            <a:ext cx="16478250" cy="2905736"/>
          </a:xfrm>
          <a:prstGeom prst="rect">
            <a:avLst/>
          </a:prstGeom>
        </p:spPr>
        <p:txBody>
          <a:bodyPr anchor="ctr"/>
          <a:lstStyle>
            <a:lvl1pPr marL="0" indent="0" algn="ctr">
              <a:lnSpc>
                <a:spcPct val="80000"/>
              </a:lnSpc>
              <a:spcBef>
                <a:spcPts val="0"/>
              </a:spcBef>
              <a:buSzTx/>
              <a:buNone/>
              <a:defRPr sz="8700" spc="-174">
                <a:latin typeface="Helvetica Neue Medium"/>
                <a:ea typeface="Helvetica Neue Medium"/>
                <a:cs typeface="Helvetica Neue Medium"/>
                <a:sym typeface="Helvetica Neue Medium"/>
              </a:defRPr>
            </a:lvl1pPr>
            <a:lvl2pPr marL="0" indent="342900" algn="ctr">
              <a:lnSpc>
                <a:spcPct val="80000"/>
              </a:lnSpc>
              <a:spcBef>
                <a:spcPts val="0"/>
              </a:spcBef>
              <a:buSzTx/>
              <a:buNone/>
              <a:defRPr sz="8700" spc="-174">
                <a:latin typeface="Helvetica Neue Medium"/>
                <a:ea typeface="Helvetica Neue Medium"/>
                <a:cs typeface="Helvetica Neue Medium"/>
                <a:sym typeface="Helvetica Neue Medium"/>
              </a:defRPr>
            </a:lvl2pPr>
            <a:lvl3pPr marL="0" indent="685800" algn="ctr">
              <a:lnSpc>
                <a:spcPct val="80000"/>
              </a:lnSpc>
              <a:spcBef>
                <a:spcPts val="0"/>
              </a:spcBef>
              <a:buSzTx/>
              <a:buNone/>
              <a:defRPr sz="8700" spc="-174">
                <a:latin typeface="Helvetica Neue Medium"/>
                <a:ea typeface="Helvetica Neue Medium"/>
                <a:cs typeface="Helvetica Neue Medium"/>
                <a:sym typeface="Helvetica Neue Medium"/>
              </a:defRPr>
            </a:lvl3pPr>
            <a:lvl4pPr marL="0" indent="1028700" algn="ctr">
              <a:lnSpc>
                <a:spcPct val="80000"/>
              </a:lnSpc>
              <a:spcBef>
                <a:spcPts val="0"/>
              </a:spcBef>
              <a:buSzTx/>
              <a:buNone/>
              <a:defRPr sz="8700" spc="-174">
                <a:latin typeface="Helvetica Neue Medium"/>
                <a:ea typeface="Helvetica Neue Medium"/>
                <a:cs typeface="Helvetica Neue Medium"/>
                <a:sym typeface="Helvetica Neue Medium"/>
              </a:defRPr>
            </a:lvl4pPr>
            <a:lvl5pPr marL="0" indent="1371600" algn="ctr">
              <a:lnSpc>
                <a:spcPct val="80000"/>
              </a:lnSpc>
              <a:spcBef>
                <a:spcPts val="0"/>
              </a:spcBef>
              <a:buSzTx/>
              <a:buNone/>
              <a:defRPr sz="8700" spc="-174">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7623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904875" y="806945"/>
            <a:ext cx="16478250" cy="5431188"/>
          </a:xfrm>
          <a:prstGeom prst="rect">
            <a:avLst/>
          </a:prstGeom>
        </p:spPr>
        <p:txBody>
          <a:bodyPr anchor="b"/>
          <a:lstStyle>
            <a:lvl1pPr marL="0" indent="0" algn="ctr">
              <a:lnSpc>
                <a:spcPct val="80000"/>
              </a:lnSpc>
              <a:spcBef>
                <a:spcPts val="0"/>
              </a:spcBef>
              <a:buSzTx/>
              <a:buNone/>
              <a:defRPr sz="18750" b="1" spc="-188"/>
            </a:lvl1pPr>
            <a:lvl2pPr marL="0" indent="342900" algn="ctr">
              <a:lnSpc>
                <a:spcPct val="80000"/>
              </a:lnSpc>
              <a:spcBef>
                <a:spcPts val="0"/>
              </a:spcBef>
              <a:buSzTx/>
              <a:buNone/>
              <a:defRPr sz="18750" b="1" spc="-188"/>
            </a:lvl2pPr>
            <a:lvl3pPr marL="0" indent="685800" algn="ctr">
              <a:lnSpc>
                <a:spcPct val="80000"/>
              </a:lnSpc>
              <a:spcBef>
                <a:spcPts val="0"/>
              </a:spcBef>
              <a:buSzTx/>
              <a:buNone/>
              <a:defRPr sz="18750" b="1" spc="-188"/>
            </a:lvl3pPr>
            <a:lvl4pPr marL="0" indent="1028700" algn="ctr">
              <a:lnSpc>
                <a:spcPct val="80000"/>
              </a:lnSpc>
              <a:spcBef>
                <a:spcPts val="0"/>
              </a:spcBef>
              <a:buSzTx/>
              <a:buNone/>
              <a:defRPr sz="18750" b="1" spc="-188"/>
            </a:lvl4pPr>
            <a:lvl5pPr marL="0" indent="1371600" algn="ctr">
              <a:lnSpc>
                <a:spcPct val="80000"/>
              </a:lnSpc>
              <a:spcBef>
                <a:spcPts val="0"/>
              </a:spcBef>
              <a:buSzTx/>
              <a:buNone/>
              <a:defRPr sz="18750" b="1" spc="-188"/>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904875" y="6196635"/>
            <a:ext cx="16478250" cy="701085"/>
          </a:xfrm>
          <a:prstGeom prst="rect">
            <a:avLst/>
          </a:prstGeom>
        </p:spPr>
        <p:txBody>
          <a:bodyPr lIns="45719" tIns="45719" rIns="45719" bIns="45719"/>
          <a:lstStyle>
            <a:lvl1pPr marL="0" indent="0" algn="ctr" defTabSz="619125">
              <a:lnSpc>
                <a:spcPct val="100000"/>
              </a:lnSpc>
              <a:spcBef>
                <a:spcPts val="0"/>
              </a:spcBef>
              <a:buSzTx/>
              <a:buNone/>
              <a:defRPr sz="4125"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02313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Attribuzione"/>
          <p:cNvSpPr txBox="1">
            <a:spLocks noGrp="1"/>
          </p:cNvSpPr>
          <p:nvPr>
            <p:ph type="body" sz="quarter" idx="21" hasCustomPrompt="1"/>
          </p:nvPr>
        </p:nvSpPr>
        <p:spPr>
          <a:xfrm>
            <a:off x="1822519" y="8006590"/>
            <a:ext cx="15150039"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Attribuzione</a:t>
            </a:r>
          </a:p>
        </p:txBody>
      </p:sp>
      <p:sp>
        <p:nvSpPr>
          <p:cNvPr id="116" name="Corpo livello uno…"/>
          <p:cNvSpPr txBox="1">
            <a:spLocks noGrp="1"/>
          </p:cNvSpPr>
          <p:nvPr>
            <p:ph type="body" sz="half" idx="1" hasCustomPrompt="1"/>
          </p:nvPr>
        </p:nvSpPr>
        <p:spPr>
          <a:xfrm>
            <a:off x="1315442" y="3704895"/>
            <a:ext cx="15657116" cy="2877210"/>
          </a:xfrm>
          <a:prstGeom prst="rect">
            <a:avLst/>
          </a:prstGeom>
        </p:spPr>
        <p:txBody>
          <a:bodyPr/>
          <a:lstStyle>
            <a:lvl1pPr marL="479192" indent="-352425">
              <a:spcBef>
                <a:spcPts val="0"/>
              </a:spcBef>
              <a:buSzTx/>
              <a:buNone/>
              <a:defRPr sz="6375" spc="-127">
                <a:latin typeface="Helvetica Neue Medium"/>
                <a:ea typeface="Helvetica Neue Medium"/>
                <a:cs typeface="Helvetica Neue Medium"/>
                <a:sym typeface="Helvetica Neue Medium"/>
              </a:defRPr>
            </a:lvl1pPr>
            <a:lvl2pPr marL="479192" indent="-9525">
              <a:spcBef>
                <a:spcPts val="0"/>
              </a:spcBef>
              <a:buSzTx/>
              <a:buNone/>
              <a:defRPr sz="6375" spc="-127">
                <a:latin typeface="Helvetica Neue Medium"/>
                <a:ea typeface="Helvetica Neue Medium"/>
                <a:cs typeface="Helvetica Neue Medium"/>
                <a:sym typeface="Helvetica Neue Medium"/>
              </a:defRPr>
            </a:lvl2pPr>
            <a:lvl3pPr marL="479192" indent="333375">
              <a:spcBef>
                <a:spcPts val="0"/>
              </a:spcBef>
              <a:buSzTx/>
              <a:buNone/>
              <a:defRPr sz="6375" spc="-127">
                <a:latin typeface="Helvetica Neue Medium"/>
                <a:ea typeface="Helvetica Neue Medium"/>
                <a:cs typeface="Helvetica Neue Medium"/>
                <a:sym typeface="Helvetica Neue Medium"/>
              </a:defRPr>
            </a:lvl3pPr>
            <a:lvl4pPr marL="479192" indent="676275">
              <a:spcBef>
                <a:spcPts val="0"/>
              </a:spcBef>
              <a:buSzTx/>
              <a:buNone/>
              <a:defRPr sz="6375" spc="-127">
                <a:latin typeface="Helvetica Neue Medium"/>
                <a:ea typeface="Helvetica Neue Medium"/>
                <a:cs typeface="Helvetica Neue Medium"/>
                <a:sym typeface="Helvetica Neue Medium"/>
              </a:defRPr>
            </a:lvl4pPr>
            <a:lvl5pPr marL="479192" indent="1019175">
              <a:spcBef>
                <a:spcPts val="0"/>
              </a:spcBef>
              <a:buSzTx/>
              <a:buNone/>
              <a:defRPr sz="6375" spc="-127">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11737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1820526" y="762000"/>
            <a:ext cx="5579324" cy="4462259"/>
          </a:xfrm>
          <a:prstGeom prst="rect">
            <a:avLst/>
          </a:prstGeom>
        </p:spPr>
        <p:txBody>
          <a:bodyPr lIns="91439" tIns="45719" rIns="91439" bIns="45719">
            <a:noAutofit/>
          </a:bodyPr>
          <a:lstStyle/>
          <a:p>
            <a:endParaRPr/>
          </a:p>
        </p:txBody>
      </p:sp>
      <p:sp>
        <p:nvSpPr>
          <p:cNvPr id="125" name="Ciotola con frittelle al salmone, insalata e hummus "/>
          <p:cNvSpPr>
            <a:spLocks noGrp="1"/>
          </p:cNvSpPr>
          <p:nvPr>
            <p:ph type="pic" sz="half" idx="22"/>
          </p:nvPr>
        </p:nvSpPr>
        <p:spPr>
          <a:xfrm>
            <a:off x="10125075" y="2983707"/>
            <a:ext cx="7829550" cy="9112636"/>
          </a:xfrm>
          <a:prstGeom prst="rect">
            <a:avLst/>
          </a:prstGeom>
        </p:spPr>
        <p:txBody>
          <a:bodyPr lIns="91439" tIns="45719" rIns="91439" bIns="45719">
            <a:noAutofit/>
          </a:bodyPr>
          <a:lstStyle/>
          <a:p>
            <a:endParaRPr/>
          </a:p>
        </p:txBody>
      </p:sp>
      <p:sp>
        <p:nvSpPr>
          <p:cNvPr id="126" name="Pappardelle con burro al prezzemolo, nocciole tostate e scaglie di parmigiano"/>
          <p:cNvSpPr>
            <a:spLocks noGrp="1"/>
          </p:cNvSpPr>
          <p:nvPr>
            <p:ph type="pic" idx="23"/>
          </p:nvPr>
        </p:nvSpPr>
        <p:spPr>
          <a:xfrm>
            <a:off x="-104775" y="371475"/>
            <a:ext cx="12458700" cy="9344025"/>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42514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000125" y="-4143375"/>
            <a:ext cx="20288250" cy="16230600"/>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36788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43996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866775" y="-971550"/>
            <a:ext cx="20059650" cy="12014200"/>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904875" y="5343525"/>
            <a:ext cx="16478250" cy="3486150"/>
          </a:xfrm>
          <a:prstGeom prst="rect">
            <a:avLst/>
          </a:prstGeom>
        </p:spPr>
        <p:txBody>
          <a:bodyPr anchor="b"/>
          <a:lstStyle>
            <a:lvl1pPr>
              <a:defRPr sz="8700" spc="-174"/>
            </a:lvl1pPr>
          </a:lstStyle>
          <a:p>
            <a:r>
              <a:t>Titolo presentazione</a:t>
            </a:r>
          </a:p>
        </p:txBody>
      </p:sp>
      <p:sp>
        <p:nvSpPr>
          <p:cNvPr id="23" name="Autore e data"/>
          <p:cNvSpPr txBox="1">
            <a:spLocks noGrp="1"/>
          </p:cNvSpPr>
          <p:nvPr>
            <p:ph type="body" sz="quarter" idx="22" hasCustomPrompt="1"/>
          </p:nvPr>
        </p:nvSpPr>
        <p:spPr>
          <a:xfrm>
            <a:off x="905768" y="829603"/>
            <a:ext cx="16476466" cy="477734"/>
          </a:xfrm>
          <a:prstGeom prst="rect">
            <a:avLst/>
          </a:prstGeom>
        </p:spPr>
        <p:txBody>
          <a:bodyPr lIns="45719" tIns="45719" rIns="45719" bIns="45719"/>
          <a:lstStyle>
            <a:lvl1pPr marL="0" indent="0" defTabSz="619125">
              <a:lnSpc>
                <a:spcPct val="100000"/>
              </a:lnSpc>
              <a:spcBef>
                <a:spcPts val="0"/>
              </a:spcBef>
              <a:buSzTx/>
              <a:buNone/>
              <a:defRPr sz="2700" b="1"/>
            </a:lvl1pPr>
          </a:lstStyle>
          <a:p>
            <a:r>
              <a:t>Autore e data</a:t>
            </a:r>
          </a:p>
        </p:txBody>
      </p:sp>
      <p:sp>
        <p:nvSpPr>
          <p:cNvPr id="24" name="Corpo livello uno…"/>
          <p:cNvSpPr txBox="1">
            <a:spLocks noGrp="1"/>
          </p:cNvSpPr>
          <p:nvPr>
            <p:ph type="body" sz="quarter" idx="1" hasCustomPrompt="1"/>
          </p:nvPr>
        </p:nvSpPr>
        <p:spPr>
          <a:xfrm>
            <a:off x="904875" y="8707433"/>
            <a:ext cx="16478250" cy="837714"/>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presentazione</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2834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8229600" y="-152400"/>
            <a:ext cx="9108628" cy="10601325"/>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904875" y="952500"/>
            <a:ext cx="7334250" cy="4411705"/>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904875" y="5295432"/>
            <a:ext cx="7334250" cy="4039068"/>
          </a:xfrm>
          <a:prstGeom prst="rect">
            <a:avLst/>
          </a:prstGeom>
        </p:spPr>
        <p:txBody>
          <a:bodyPr/>
          <a:lstStyle>
            <a:lvl1pPr marL="0" indent="0" defTabSz="619125">
              <a:lnSpc>
                <a:spcPct val="100000"/>
              </a:lnSpc>
              <a:spcBef>
                <a:spcPts val="0"/>
              </a:spcBef>
              <a:buSzTx/>
              <a:buNone/>
              <a:defRPr sz="4125" b="1"/>
            </a:lvl1pPr>
            <a:lvl2pPr marL="0" indent="342900" defTabSz="619125">
              <a:lnSpc>
                <a:spcPct val="100000"/>
              </a:lnSpc>
              <a:spcBef>
                <a:spcPts val="0"/>
              </a:spcBef>
              <a:buSzTx/>
              <a:buNone/>
              <a:defRPr sz="4125" b="1"/>
            </a:lvl2pPr>
            <a:lvl3pPr marL="0" indent="685800" defTabSz="619125">
              <a:lnSpc>
                <a:spcPct val="100000"/>
              </a:lnSpc>
              <a:spcBef>
                <a:spcPts val="0"/>
              </a:spcBef>
              <a:buSzTx/>
              <a:buNone/>
              <a:defRPr sz="4125" b="1"/>
            </a:lvl3pPr>
            <a:lvl4pPr marL="0" indent="1028700" defTabSz="619125">
              <a:lnSpc>
                <a:spcPct val="100000"/>
              </a:lnSpc>
              <a:spcBef>
                <a:spcPts val="0"/>
              </a:spcBef>
              <a:buSzTx/>
              <a:buNone/>
              <a:defRPr sz="4125" b="1"/>
            </a:lvl4pPr>
            <a:lvl5pPr marL="0" indent="1371600" defTabSz="619125">
              <a:lnSpc>
                <a:spcPct val="100000"/>
              </a:lnSpc>
              <a:spcBef>
                <a:spcPts val="0"/>
              </a:spcBef>
              <a:buSzTx/>
              <a:buNone/>
              <a:defRPr sz="4125"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54694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8327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57602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904875" y="1779722"/>
            <a:ext cx="7334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61" name="Corpo livello uno…"/>
          <p:cNvSpPr txBox="1">
            <a:spLocks noGrp="1"/>
          </p:cNvSpPr>
          <p:nvPr>
            <p:ph type="body" sz="half" idx="1" hasCustomPrompt="1"/>
          </p:nvPr>
        </p:nvSpPr>
        <p:spPr>
          <a:xfrm>
            <a:off x="904875" y="3186378"/>
            <a:ext cx="7334250" cy="6192473"/>
          </a:xfrm>
          <a:prstGeom prst="rect">
            <a:avLst/>
          </a:prstGeom>
        </p:spPr>
        <p:txBody>
          <a:bodyPr/>
          <a:lstStyle/>
          <a:p>
            <a:r>
              <a:t>Testo elenco puntato diapositiva</a:t>
            </a:r>
          </a:p>
          <a:p>
            <a:pPr lvl="1"/>
            <a:endParaRPr/>
          </a:p>
          <a:p>
            <a:pPr lvl="2"/>
            <a:endParaRPr/>
          </a:p>
          <a:p>
            <a:pPr lvl="3"/>
            <a:endParaRPr/>
          </a:p>
          <a:p>
            <a:pPr lvl="4"/>
            <a:endParaRPr/>
          </a:p>
        </p:txBody>
      </p:sp>
      <p:sp>
        <p:nvSpPr>
          <p:cNvPr id="62" name="Pappardelle con burro al prezzemolo, nocciole tostate e scaglie di parmigiano"/>
          <p:cNvSpPr>
            <a:spLocks noGrp="1"/>
          </p:cNvSpPr>
          <p:nvPr>
            <p:ph type="pic" idx="22"/>
          </p:nvPr>
        </p:nvSpPr>
        <p:spPr>
          <a:xfrm>
            <a:off x="9144000" y="-305450"/>
            <a:ext cx="8187656" cy="10916874"/>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904875" y="809625"/>
            <a:ext cx="7334250" cy="1076325"/>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65460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904872" y="3400425"/>
            <a:ext cx="16478253" cy="3486150"/>
          </a:xfrm>
          <a:prstGeom prst="rect">
            <a:avLst/>
          </a:prstGeom>
        </p:spPr>
        <p:txBody>
          <a:bodyPr anchor="ctr"/>
          <a:lstStyle>
            <a:lvl1pPr>
              <a:defRPr sz="8700" b="0" spc="-174">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9001125" y="9784534"/>
            <a:ext cx="314189" cy="310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26968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904875" y="809625"/>
            <a:ext cx="16478250" cy="1076212"/>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56449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904875" y="809625"/>
            <a:ext cx="16478250" cy="1076325"/>
          </a:xfrm>
          <a:prstGeom prst="rect">
            <a:avLst/>
          </a:prstGeom>
        </p:spPr>
        <p:txBody>
          <a:bodyPr/>
          <a:lstStyle/>
          <a:p>
            <a:r>
              <a:t>Titolo programma</a:t>
            </a:r>
          </a:p>
        </p:txBody>
      </p:sp>
      <p:sp>
        <p:nvSpPr>
          <p:cNvPr id="89" name="Sottotitolo programma"/>
          <p:cNvSpPr txBox="1">
            <a:spLocks noGrp="1"/>
          </p:cNvSpPr>
          <p:nvPr>
            <p:ph type="body" sz="quarter" idx="21" hasCustomPrompt="1"/>
          </p:nvPr>
        </p:nvSpPr>
        <p:spPr>
          <a:xfrm>
            <a:off x="904875" y="1779722"/>
            <a:ext cx="16478250" cy="701085"/>
          </a:xfrm>
          <a:prstGeom prst="rect">
            <a:avLst/>
          </a:prstGeom>
        </p:spPr>
        <p:txBody>
          <a:bodyPr lIns="45719" tIns="45719" rIns="45719" bIns="45719"/>
          <a:lstStyle>
            <a:lvl1pPr marL="0" indent="0" defTabSz="619125">
              <a:lnSpc>
                <a:spcPct val="100000"/>
              </a:lnSpc>
              <a:spcBef>
                <a:spcPts val="0"/>
              </a:spcBef>
              <a:buSzTx/>
              <a:buNone/>
              <a:defRPr sz="4125" b="1"/>
            </a:lvl1pPr>
          </a:lstStyle>
          <a:p>
            <a:r>
              <a:t>Sottotitolo programma</a:t>
            </a:r>
          </a:p>
        </p:txBody>
      </p:sp>
      <p:sp>
        <p:nvSpPr>
          <p:cNvPr id="90" name="Corpo livello uno…"/>
          <p:cNvSpPr txBox="1">
            <a:spLocks noGrp="1"/>
          </p:cNvSpPr>
          <p:nvPr>
            <p:ph type="body" idx="1" hasCustomPrompt="1"/>
          </p:nvPr>
        </p:nvSpPr>
        <p:spPr>
          <a:prstGeom prst="rect">
            <a:avLst/>
          </a:prstGeom>
        </p:spPr>
        <p:txBody>
          <a:bodyPr/>
          <a:lstStyle>
            <a:lvl1pPr marL="0" indent="0" defTabSz="619125">
              <a:lnSpc>
                <a:spcPct val="100000"/>
              </a:lnSpc>
              <a:spcBef>
                <a:spcPts val="1350"/>
              </a:spcBef>
              <a:buSzTx/>
              <a:buNone/>
              <a:defRPr sz="4125" spc="-41"/>
            </a:lvl1pPr>
            <a:lvl2pPr marL="0" indent="342900" defTabSz="619125">
              <a:lnSpc>
                <a:spcPct val="100000"/>
              </a:lnSpc>
              <a:spcBef>
                <a:spcPts val="1350"/>
              </a:spcBef>
              <a:buSzTx/>
              <a:buNone/>
              <a:defRPr sz="4125" spc="-41"/>
            </a:lvl2pPr>
            <a:lvl3pPr marL="0" indent="685800" defTabSz="619125">
              <a:lnSpc>
                <a:spcPct val="100000"/>
              </a:lnSpc>
              <a:spcBef>
                <a:spcPts val="1350"/>
              </a:spcBef>
              <a:buSzTx/>
              <a:buNone/>
              <a:defRPr sz="4125" spc="-41"/>
            </a:lvl3pPr>
            <a:lvl4pPr marL="0" indent="1028700" defTabSz="619125">
              <a:lnSpc>
                <a:spcPct val="100000"/>
              </a:lnSpc>
              <a:spcBef>
                <a:spcPts val="1350"/>
              </a:spcBef>
              <a:buSzTx/>
              <a:buNone/>
              <a:defRPr sz="4125" spc="-41"/>
            </a:lvl4pPr>
            <a:lvl5pPr marL="0" indent="1371600" defTabSz="619125">
              <a:lnSpc>
                <a:spcPct val="100000"/>
              </a:lnSpc>
              <a:spcBef>
                <a:spcPts val="1350"/>
              </a:spcBef>
              <a:buSzTx/>
              <a:buNone/>
              <a:defRPr sz="4125" spc="-41"/>
            </a:lvl5pPr>
          </a:lstStyle>
          <a:p>
            <a:r>
              <a:t>Argomenti del programma</a:t>
            </a:r>
          </a:p>
          <a:p>
            <a:pPr lvl="1"/>
            <a:endParaRPr/>
          </a:p>
          <a:p>
            <a:pPr lvl="2"/>
            <a:endParaRPr/>
          </a:p>
          <a:p>
            <a:pPr lvl="3"/>
            <a:endParaRPr/>
          </a:p>
          <a:p>
            <a:pPr lvl="4"/>
            <a:endParaRP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64291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904875" y="809626"/>
            <a:ext cx="16478250" cy="1074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904875" y="3186378"/>
            <a:ext cx="16478250" cy="6192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9001125" y="9781358"/>
            <a:ext cx="314189" cy="310341"/>
          </a:xfrm>
          <a:prstGeom prst="rect">
            <a:avLst/>
          </a:prstGeom>
          <a:ln w="12700">
            <a:miter lim="400000"/>
          </a:ln>
        </p:spPr>
        <p:txBody>
          <a:bodyPr wrap="none" lIns="50800" tIns="50800" rIns="50800" bIns="50800" anchor="b">
            <a:spAutoFit/>
          </a:bodyPr>
          <a:lstStyle>
            <a:lvl1pPr defTabSz="43815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4823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1pPr>
      <a:lvl2pPr marL="0" marR="0" indent="3429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2pPr>
      <a:lvl3pPr marL="0" marR="0" indent="6858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3pPr>
      <a:lvl4pPr marL="0" marR="0" indent="10287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4pPr>
      <a:lvl5pPr marL="0" marR="0" indent="13716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5pPr>
      <a:lvl6pPr marL="0" marR="0" indent="17145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6pPr>
      <a:lvl7pPr marL="0" marR="0" indent="20574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7pPr>
      <a:lvl8pPr marL="0" marR="0" indent="24003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8pPr>
      <a:lvl9pPr marL="0" marR="0" indent="2743200" algn="l" defTabSz="1828754" rtl="0" latinLnBrk="0">
        <a:lnSpc>
          <a:spcPct val="80000"/>
        </a:lnSpc>
        <a:spcBef>
          <a:spcPts val="0"/>
        </a:spcBef>
        <a:spcAft>
          <a:spcPts val="0"/>
        </a:spcAft>
        <a:buClrTx/>
        <a:buSzTx/>
        <a:buFontTx/>
        <a:buNone/>
        <a:tabLst/>
        <a:defRPr sz="6375" b="1" i="0" u="none" strike="noStrike" cap="none" spc="-127" baseline="0">
          <a:solidFill>
            <a:srgbClr val="000000"/>
          </a:solidFill>
          <a:uFillTx/>
          <a:latin typeface="+mn-lt"/>
          <a:ea typeface="+mn-ea"/>
          <a:cs typeface="+mn-cs"/>
          <a:sym typeface="Helvetica Neue"/>
        </a:defRPr>
      </a:lvl9pPr>
    </p:titleStyle>
    <p:bodyStyle>
      <a:lvl1pPr marL="457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1pPr>
      <a:lvl2pPr marL="914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2pPr>
      <a:lvl3pPr marL="1371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3pPr>
      <a:lvl4pPr marL="1828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4pPr>
      <a:lvl5pPr marL="22860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5pPr>
      <a:lvl6pPr marL="27432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6pPr>
      <a:lvl7pPr marL="32004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7pPr>
      <a:lvl8pPr marL="36576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8pPr>
      <a:lvl9pPr marL="4114800" marR="0" indent="-457200" algn="l" defTabSz="1828754" rtl="0" latinLnBrk="0">
        <a:lnSpc>
          <a:spcPct val="90000"/>
        </a:lnSpc>
        <a:spcBef>
          <a:spcPts val="3375"/>
        </a:spcBef>
        <a:spcAft>
          <a:spcPts val="0"/>
        </a:spcAft>
        <a:buClrTx/>
        <a:buSzPct val="123000"/>
        <a:buFontTx/>
        <a:buChar char="•"/>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s://www.leakssuitelibrary.com/global-ilis/" TargetMode="External"/><Relationship Id="rId3" Type="http://schemas.openxmlformats.org/officeDocument/2006/relationships/notesSlide" Target="../notesSlides/notesSlide16.xml"/><Relationship Id="rId7" Type="http://schemas.openxmlformats.org/officeDocument/2006/relationships/hyperlink" Target="https://www.leakssuitelibrary.com/kpis-fit-for-purpose/" TargetMode="External"/><Relationship Id="rId12"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18.xml"/><Relationship Id="rId6" Type="http://schemas.openxmlformats.org/officeDocument/2006/relationships/hyperlink" Target="http://www.leakssuitelibrary.com/" TargetMode="External"/><Relationship Id="rId11" Type="http://schemas.openxmlformats.org/officeDocument/2006/relationships/hyperlink" Target="mailto:Katesdavies@wlranda.com" TargetMode="External"/><Relationship Id="rId5" Type="http://schemas.openxmlformats.org/officeDocument/2006/relationships/hyperlink" Target="http://www.wlranda.com/" TargetMode="External"/><Relationship Id="rId10" Type="http://schemas.openxmlformats.org/officeDocument/2006/relationships/hyperlink" Target="https://www.leakssuitelibrary.com/low-ilis-and-small-systems/" TargetMode="External"/><Relationship Id="rId4" Type="http://schemas.openxmlformats.org/officeDocument/2006/relationships/image" Target="../media/image2.jpeg"/><Relationship Id="rId9" Type="http://schemas.openxmlformats.org/officeDocument/2006/relationships/hyperlink" Target="https://www.leakssuitelibrary.com/uarl-and-ili/"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4.png"/><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wlranda.com/software" TargetMode="Externa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hyperlink" Target="https://www.leakssuitelibrary.com/low-ilis-and-small-systems/" TargetMode="External"/><Relationship Id="rId5" Type="http://schemas.openxmlformats.org/officeDocument/2006/relationships/hyperlink" Target="https://www.wlranda.com/presentations"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lide TOUR 2026.jpg" descr="slide TOUR 2026.jpg"/>
          <p:cNvPicPr>
            <a:picLocks noGrp="1" noRot="1" noChangeAspect="1" noMove="1" noResize="1" noEditPoints="1" noAdjustHandles="1" noChangeArrowheads="1" noChangeShapeType="1" noCrop="1"/>
          </p:cNvPicPr>
          <p:nvPr/>
        </p:nvPicPr>
        <p:blipFill>
          <a:blip r:embed="rId3"/>
          <a:stretch>
            <a:fillRect/>
          </a:stretch>
        </p:blipFill>
        <p:spPr>
          <a:xfrm>
            <a:off x="0" y="0"/>
            <a:ext cx="18288000" cy="10285791"/>
          </a:xfrm>
          <a:prstGeom prst="rect">
            <a:avLst/>
          </a:prstGeom>
          <a:ln w="12700">
            <a:miter lim="400000"/>
          </a:ln>
        </p:spPr>
      </p:pic>
      <p:sp>
        <p:nvSpPr>
          <p:cNvPr id="2" name="CasellaDiTesto 1">
            <a:extLst>
              <a:ext uri="{FF2B5EF4-FFF2-40B4-BE49-F238E27FC236}">
                <a16:creationId xmlns:a16="http://schemas.microsoft.com/office/drawing/2014/main" id="{5A20F491-9203-7037-933E-1E5261673070}"/>
              </a:ext>
            </a:extLst>
          </p:cNvPr>
          <p:cNvSpPr txBox="1"/>
          <p:nvPr/>
        </p:nvSpPr>
        <p:spPr>
          <a:xfrm>
            <a:off x="0" y="5102721"/>
            <a:ext cx="18288000"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1828754" hangingPunct="0"/>
            <a:r>
              <a:rPr lang="it-IT" sz="5400" b="1" i="1" kern="0" dirty="0">
                <a:solidFill>
                  <a:srgbClr val="EF7B00"/>
                </a:solidFill>
                <a:latin typeface="Overpass" panose="020B0503020203020203" pitchFamily="34" charset="0"/>
                <a:sym typeface="Helvetica Neue"/>
              </a:rPr>
              <a:t>Lost in translation – a Rosetta Stone approach to understanding inter-relationships between Real Losses KPIs  </a:t>
            </a:r>
          </a:p>
        </p:txBody>
      </p:sp>
      <p:sp>
        <p:nvSpPr>
          <p:cNvPr id="4" name="CasellaDiTesto 3">
            <a:extLst>
              <a:ext uri="{FF2B5EF4-FFF2-40B4-BE49-F238E27FC236}">
                <a16:creationId xmlns:a16="http://schemas.microsoft.com/office/drawing/2014/main" id="{5AC0D611-A425-ED9F-B47A-9E474A58B1C2}"/>
              </a:ext>
            </a:extLst>
          </p:cNvPr>
          <p:cNvSpPr txBox="1"/>
          <p:nvPr/>
        </p:nvSpPr>
        <p:spPr>
          <a:xfrm>
            <a:off x="6922294" y="7388822"/>
            <a:ext cx="4443413" cy="1769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1828754" hangingPunct="0"/>
            <a:r>
              <a:rPr lang="it-IT" sz="2800" b="1" kern="0" dirty="0">
                <a:solidFill>
                  <a:schemeClr val="bg2">
                    <a:lumMod val="10000"/>
                  </a:schemeClr>
                </a:solidFill>
                <a:latin typeface="Overpass" panose="020B0503020203020203" pitchFamily="34" charset="0"/>
                <a:sym typeface="Helvetica Neue"/>
              </a:rPr>
              <a:t>Kate Stanton-Davies</a:t>
            </a:r>
          </a:p>
          <a:p>
            <a:pPr algn="ctr" defTabSz="1828754" hangingPunct="0"/>
            <a:r>
              <a:rPr lang="it-IT" sz="2700" kern="0" dirty="0">
                <a:solidFill>
                  <a:srgbClr val="5E5E5E">
                    <a:lumMod val="50000"/>
                  </a:srgbClr>
                </a:solidFill>
                <a:latin typeface="Helvetica Neue"/>
                <a:sym typeface="Helvetica Neue"/>
              </a:rPr>
              <a:t>Director</a:t>
            </a:r>
          </a:p>
          <a:p>
            <a:pPr algn="ctr" defTabSz="1828754" hangingPunct="0"/>
            <a:r>
              <a:rPr lang="it-IT" sz="2700" b="1" kern="0" dirty="0">
                <a:solidFill>
                  <a:srgbClr val="5E5E5E">
                    <a:lumMod val="50000"/>
                  </a:srgbClr>
                </a:solidFill>
                <a:latin typeface="Helvetica Neue"/>
                <a:sym typeface="Helvetica Neue"/>
              </a:rPr>
              <a:t>Water Loss Research &amp; Analysis Ltd</a:t>
            </a: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8F10-3FD1-B0B7-1FC7-23CA542F2643}"/>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E7035C7E-5DFF-71D8-A046-E77FA531FCB3}"/>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72DAAE09-1B36-AB36-4D26-7C571DB8658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pic>
        <p:nvPicPr>
          <p:cNvPr id="3" name="Picture 2" descr="Close-up of a calculator keypad">
            <a:extLst>
              <a:ext uri="{FF2B5EF4-FFF2-40B4-BE49-F238E27FC236}">
                <a16:creationId xmlns:a16="http://schemas.microsoft.com/office/drawing/2014/main" id="{C89CBE67-903E-C0E0-98F7-073C9DF6F17B}"/>
              </a:ext>
            </a:extLst>
          </p:cNvPr>
          <p:cNvPicPr>
            <a:picLocks noChangeAspect="1"/>
          </p:cNvPicPr>
          <p:nvPr/>
        </p:nvPicPr>
        <p:blipFill>
          <a:blip r:embed="rId5"/>
          <a:srcRect b="14731"/>
          <a:stretch>
            <a:fillRect/>
          </a:stretch>
        </p:blipFill>
        <p:spPr>
          <a:xfrm>
            <a:off x="20" y="-11428"/>
            <a:ext cx="18287978" cy="10331045"/>
          </a:xfrm>
          <a:prstGeom prst="rect">
            <a:avLst/>
          </a:prstGeom>
        </p:spPr>
      </p:pic>
      <p:sp>
        <p:nvSpPr>
          <p:cNvPr id="4" name="Rectangle 3">
            <a:extLst>
              <a:ext uri="{FF2B5EF4-FFF2-40B4-BE49-F238E27FC236}">
                <a16:creationId xmlns:a16="http://schemas.microsoft.com/office/drawing/2014/main" id="{EE662E01-73DF-BB05-F31E-CEB6069FB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94829" y="-1879362"/>
            <a:ext cx="6098342" cy="18288000"/>
          </a:xfrm>
          <a:prstGeom prst="rect">
            <a:avLst/>
          </a:prstGeom>
          <a:gradFill flip="none" rotWithShape="1">
            <a:gsLst>
              <a:gs pos="17000">
                <a:srgbClr val="000000">
                  <a:alpha val="59000"/>
                </a:srgbClr>
              </a:gs>
              <a:gs pos="100000">
                <a:srgbClr val="000000">
                  <a:alpha val="0"/>
                </a:srgbClr>
              </a:gs>
            </a:gsLst>
            <a:lin ang="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EA76908-F599-B45B-1967-6E6FBE081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196174" y="483074"/>
            <a:ext cx="4601915" cy="3612909"/>
          </a:xfrm>
          <a:prstGeom prst="rect">
            <a:avLst/>
          </a:prstGeom>
          <a:gradFill flip="none" rotWithShape="1">
            <a:gsLst>
              <a:gs pos="0">
                <a:srgbClr val="C0504D"/>
              </a:gs>
              <a:gs pos="51000">
                <a:srgbClr val="C0504D">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76A515B-0946-FF52-4DF2-A3C54F554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5588" y="6259321"/>
            <a:ext cx="10732114" cy="4054487"/>
          </a:xfrm>
          <a:prstGeom prst="rect">
            <a:avLst/>
          </a:prstGeom>
          <a:gradFill flip="none" rotWithShape="1">
            <a:gsLst>
              <a:gs pos="0">
                <a:srgbClr val="4BACC6"/>
              </a:gs>
              <a:gs pos="52000">
                <a:srgbClr val="C0504D">
                  <a:alpha val="0"/>
                </a:srgbClr>
              </a:gs>
            </a:gsLst>
            <a:lin ang="4200000" scaled="0"/>
            <a:tileRect/>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itle 3">
            <a:extLst>
              <a:ext uri="{FF2B5EF4-FFF2-40B4-BE49-F238E27FC236}">
                <a16:creationId xmlns:a16="http://schemas.microsoft.com/office/drawing/2014/main" id="{56EF0A84-4EF4-C5D1-B735-14C321BEB8F7}"/>
              </a:ext>
            </a:extLst>
          </p:cNvPr>
          <p:cNvSpPr txBox="1">
            <a:spLocks/>
          </p:cNvSpPr>
          <p:nvPr/>
        </p:nvSpPr>
        <p:spPr>
          <a:xfrm>
            <a:off x="228600" y="215456"/>
            <a:ext cx="17907000" cy="110008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ysClr val="window" lastClr="FFFFFF"/>
                </a:solidFill>
                <a:effectLst/>
                <a:uLnTx/>
                <a:uFillTx/>
                <a:latin typeface="Agrandir Wide Medium" panose="020B0604020202020204" charset="0"/>
                <a:ea typeface="+mj-ea"/>
                <a:cs typeface="+mj-cs"/>
              </a:rPr>
              <a:t>Example calculations</a:t>
            </a:r>
            <a:endParaRPr kumimoji="0" lang="en-US" sz="5400" b="1" i="0" u="none" strike="noStrike" kern="1200" cap="none" spc="0" normalizeH="0" baseline="0" noProof="0" dirty="0">
              <a:ln>
                <a:noFill/>
              </a:ln>
              <a:solidFill>
                <a:sysClr val="window" lastClr="FFFFFF"/>
              </a:solidFill>
              <a:effectLst/>
              <a:uLnTx/>
              <a:uFillTx/>
              <a:latin typeface="Agrandir Wide Medium" panose="020B0604020202020204" charset="0"/>
              <a:ea typeface="+mj-ea"/>
              <a:cs typeface="+mj-cs"/>
            </a:endParaRPr>
          </a:p>
        </p:txBody>
      </p:sp>
      <p:sp>
        <p:nvSpPr>
          <p:cNvPr id="8" name="Rectangle: Rounded Corners 7">
            <a:extLst>
              <a:ext uri="{FF2B5EF4-FFF2-40B4-BE49-F238E27FC236}">
                <a16:creationId xmlns:a16="http://schemas.microsoft.com/office/drawing/2014/main" id="{32DC0775-1AD2-77AE-2FD9-A06616D270C2}"/>
              </a:ext>
            </a:extLst>
          </p:cNvPr>
          <p:cNvSpPr/>
          <p:nvPr/>
        </p:nvSpPr>
        <p:spPr>
          <a:xfrm>
            <a:off x="381000" y="6591299"/>
            <a:ext cx="5542211" cy="2880000"/>
          </a:xfrm>
          <a:prstGeom prst="roundRect">
            <a:avLst/>
          </a:prstGeom>
          <a:solidFill>
            <a:sysClr val="window" lastClr="FFFFFF"/>
          </a:solidFill>
          <a:ln w="25400" cap="flat" cmpd="sng" algn="ctr">
            <a:solidFill>
              <a:srgbClr val="4F81BD">
                <a:shade val="15000"/>
              </a:srgbClr>
            </a:solidFill>
            <a:prstDash val="solid"/>
          </a:ln>
          <a:effectLst/>
        </p:spPr>
        <p:txBody>
          <a:bodyPr vert="horz" lIns="91440" tIns="45720" rIns="91440" bIns="45720" rtlCol="0" anchor="ctr">
            <a:norm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30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The effects of pressure, meter location and number of connections</a:t>
            </a:r>
          </a:p>
        </p:txBody>
      </p:sp>
      <p:sp>
        <p:nvSpPr>
          <p:cNvPr id="9" name="Rectangle 8">
            <a:extLst>
              <a:ext uri="{FF2B5EF4-FFF2-40B4-BE49-F238E27FC236}">
                <a16:creationId xmlns:a16="http://schemas.microsoft.com/office/drawing/2014/main" id="{FF408898-574E-3D63-DCE7-48BA1EC5F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10104" y="-11428"/>
            <a:ext cx="1493481" cy="10377169"/>
          </a:xfrm>
          <a:prstGeom prst="rect">
            <a:avLst/>
          </a:prstGeom>
          <a:gradFill flip="none" rotWithShape="1">
            <a:gsLst>
              <a:gs pos="0">
                <a:srgbClr val="4BACC6">
                  <a:alpha val="68000"/>
                </a:srgbClr>
              </a:gs>
              <a:gs pos="37000">
                <a:srgbClr val="4BACC6">
                  <a:alpha val="0"/>
                </a:srgbClr>
              </a:gs>
            </a:gsLst>
            <a:lin ang="102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60A2BD83-AE55-E5DE-0213-1654CE3E197D}"/>
              </a:ext>
            </a:extLst>
          </p:cNvPr>
          <p:cNvSpPr/>
          <p:nvPr/>
        </p:nvSpPr>
        <p:spPr>
          <a:xfrm>
            <a:off x="12208764" y="6456923"/>
            <a:ext cx="5544000" cy="2880000"/>
          </a:xfrm>
          <a:prstGeom prst="roundRect">
            <a:avLst/>
          </a:prstGeom>
          <a:solidFill>
            <a:sysClr val="window" lastClr="FFFFFF"/>
          </a:solidFill>
          <a:ln w="28575" cap="flat" cmpd="sng" algn="ctr">
            <a:solidFill>
              <a:srgbClr val="125B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What if I don’t have an accurate measurement for Average Pressure?</a:t>
            </a:r>
          </a:p>
        </p:txBody>
      </p:sp>
      <p:sp>
        <p:nvSpPr>
          <p:cNvPr id="11" name="Footer Placeholder 12">
            <a:extLst>
              <a:ext uri="{FF2B5EF4-FFF2-40B4-BE49-F238E27FC236}">
                <a16:creationId xmlns:a16="http://schemas.microsoft.com/office/drawing/2014/main" id="{5C2D9AA1-8CC3-B714-ED1C-C5A9049DB651}"/>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black">
                    <a:tint val="75000"/>
                  </a:prstClr>
                </a:solidFill>
                <a:latin typeface="Calibri"/>
              </a:rPr>
              <a:t>Water Loss Research and Analysis Ltd 2025</a:t>
            </a:r>
            <a:endParaRPr lang="en-US">
              <a:solidFill>
                <a:prstClr val="black">
                  <a:tint val="75000"/>
                </a:prstClr>
              </a:solidFill>
              <a:latin typeface="Calibri"/>
            </a:endParaRPr>
          </a:p>
        </p:txBody>
      </p:sp>
      <p:sp>
        <p:nvSpPr>
          <p:cNvPr id="12" name="Slide Number Placeholder 13">
            <a:extLst>
              <a:ext uri="{FF2B5EF4-FFF2-40B4-BE49-F238E27FC236}">
                <a16:creationId xmlns:a16="http://schemas.microsoft.com/office/drawing/2014/main" id="{118A5F49-1CA5-F45D-DE3F-8E35A689395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416460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6A91-EE23-478D-8B29-C1151D43EDE6}"/>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F26FBA44-D93A-99B3-E6F9-4C6C3B04FEC9}"/>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AC23E9E-2E86-EAF1-58E6-AD97AB4F0B5C}"/>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A786469E-B167-ACA4-6148-5B7778899361}"/>
              </a:ext>
            </a:extLst>
          </p:cNvPr>
          <p:cNvSpPr txBox="1"/>
          <p:nvPr/>
        </p:nvSpPr>
        <p:spPr>
          <a:xfrm>
            <a:off x="525331" y="531523"/>
            <a:ext cx="17237338"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Let’s get translating</a:t>
            </a:r>
            <a:endParaRPr lang="en-US" sz="4800" b="1" dirty="0">
              <a:solidFill>
                <a:srgbClr val="FF0000"/>
              </a:solidFill>
              <a:latin typeface="Agrandir Wide Medium"/>
              <a:ea typeface="Agrandir Wide Medium"/>
              <a:cs typeface="Agrandir Wide Medium"/>
              <a:sym typeface="Agrandir Wide Medium"/>
            </a:endParaRPr>
          </a:p>
        </p:txBody>
      </p:sp>
      <p:graphicFrame>
        <p:nvGraphicFramePr>
          <p:cNvPr id="4" name="Table 3">
            <a:extLst>
              <a:ext uri="{FF2B5EF4-FFF2-40B4-BE49-F238E27FC236}">
                <a16:creationId xmlns:a16="http://schemas.microsoft.com/office/drawing/2014/main" id="{E21B90CD-DA66-A7B0-4B9A-12EE5DDDD769}"/>
              </a:ext>
            </a:extLst>
          </p:cNvPr>
          <p:cNvGraphicFramePr>
            <a:graphicFrameLocks noGrp="1"/>
          </p:cNvGraphicFramePr>
          <p:nvPr>
            <p:extLst>
              <p:ext uri="{D42A27DB-BD31-4B8C-83A1-F6EECF244321}">
                <p14:modId xmlns:p14="http://schemas.microsoft.com/office/powerpoint/2010/main" val="1856511300"/>
              </p:ext>
            </p:extLst>
          </p:nvPr>
        </p:nvGraphicFramePr>
        <p:xfrm>
          <a:off x="10542654" y="5843327"/>
          <a:ext cx="7220015" cy="2947852"/>
        </p:xfrm>
        <a:graphic>
          <a:graphicData uri="http://schemas.openxmlformats.org/drawingml/2006/table">
            <a:tbl>
              <a:tblPr/>
              <a:tblGrid>
                <a:gridCol w="4724401">
                  <a:extLst>
                    <a:ext uri="{9D8B030D-6E8A-4147-A177-3AD203B41FA5}">
                      <a16:colId xmlns:a16="http://schemas.microsoft.com/office/drawing/2014/main" val="2408781554"/>
                    </a:ext>
                  </a:extLst>
                </a:gridCol>
                <a:gridCol w="2495614">
                  <a:extLst>
                    <a:ext uri="{9D8B030D-6E8A-4147-A177-3AD203B41FA5}">
                      <a16:colId xmlns:a16="http://schemas.microsoft.com/office/drawing/2014/main" val="3617550610"/>
                    </a:ext>
                  </a:extLst>
                </a:gridCol>
              </a:tblGrid>
              <a:tr h="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m3/day</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4678</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44130093"/>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litres/conn/day</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80.39</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355874569"/>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UARL in m3/km mains/day</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3.12</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10086924"/>
                  </a:ext>
                </a:extLst>
              </a:tr>
              <a:tr h="43420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ILI</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b">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4.1</a:t>
                      </a:r>
                      <a:endParaRPr lang="en-GB" sz="3200" b="1" i="0" u="none" strike="noStrike" dirty="0">
                        <a:solidFill>
                          <a:srgbClr val="00B0F0"/>
                        </a:solidFill>
                        <a:effectLst/>
                        <a:latin typeface="Agrandir Wide Medium" panose="020B0604020202020204" charset="0"/>
                      </a:endParaRPr>
                    </a:p>
                  </a:txBody>
                  <a:tcPr marL="5443" marR="5443" marT="5443" marB="0" anchor="b">
                    <a:lnL w="28575"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210116941"/>
                  </a:ext>
                </a:extLst>
              </a:tr>
            </a:tbl>
          </a:graphicData>
        </a:graphic>
      </p:graphicFrame>
      <p:grpSp>
        <p:nvGrpSpPr>
          <p:cNvPr id="5" name="Group 29">
            <a:extLst>
              <a:ext uri="{FF2B5EF4-FFF2-40B4-BE49-F238E27FC236}">
                <a16:creationId xmlns:a16="http://schemas.microsoft.com/office/drawing/2014/main" id="{D0C53289-C6E1-E987-72E9-645EE198A76C}"/>
              </a:ext>
            </a:extLst>
          </p:cNvPr>
          <p:cNvGrpSpPr/>
          <p:nvPr/>
        </p:nvGrpSpPr>
        <p:grpSpPr>
          <a:xfrm flipH="1">
            <a:off x="5887193" y="2441965"/>
            <a:ext cx="1858155" cy="591173"/>
            <a:chOff x="1065212" y="2600694"/>
            <a:chExt cx="3886347" cy="1229066"/>
          </a:xfrm>
        </p:grpSpPr>
        <p:sp>
          <p:nvSpPr>
            <p:cNvPr id="6" name="Oval 5">
              <a:extLst>
                <a:ext uri="{FF2B5EF4-FFF2-40B4-BE49-F238E27FC236}">
                  <a16:creationId xmlns:a16="http://schemas.microsoft.com/office/drawing/2014/main" id="{2BA851A4-C45B-9786-D9A9-46CDD6B8951D}"/>
                </a:ext>
              </a:extLst>
            </p:cNvPr>
            <p:cNvSpPr/>
            <p:nvPr/>
          </p:nvSpPr>
          <p:spPr>
            <a:xfrm rot="16200000" flipH="1" flipV="1">
              <a:off x="2825682" y="3055133"/>
              <a:ext cx="312233" cy="1111852"/>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nvGrpSpPr>
            <p:cNvPr id="7" name="Group 27">
              <a:extLst>
                <a:ext uri="{FF2B5EF4-FFF2-40B4-BE49-F238E27FC236}">
                  <a16:creationId xmlns:a16="http://schemas.microsoft.com/office/drawing/2014/main" id="{C48E0863-53F2-F9C6-442E-27D205F67E1B}"/>
                </a:ext>
              </a:extLst>
            </p:cNvPr>
            <p:cNvGrpSpPr/>
            <p:nvPr/>
          </p:nvGrpSpPr>
          <p:grpSpPr>
            <a:xfrm>
              <a:off x="1065212" y="2600694"/>
              <a:ext cx="3886347" cy="1229066"/>
              <a:chOff x="1065212" y="2600694"/>
              <a:chExt cx="3886347" cy="1229066"/>
            </a:xfrm>
          </p:grpSpPr>
          <p:sp>
            <p:nvSpPr>
              <p:cNvPr id="8" name="Can 12">
                <a:extLst>
                  <a:ext uri="{FF2B5EF4-FFF2-40B4-BE49-F238E27FC236}">
                    <a16:creationId xmlns:a16="http://schemas.microsoft.com/office/drawing/2014/main" id="{C5B9C4B7-E74B-9190-4AE7-F6740422499B}"/>
                  </a:ext>
                </a:extLst>
              </p:cNvPr>
              <p:cNvSpPr/>
              <p:nvPr/>
            </p:nvSpPr>
            <p:spPr>
              <a:xfrm rot="16200000">
                <a:off x="3689602" y="2566353"/>
                <a:ext cx="1213127" cy="1310786"/>
              </a:xfrm>
              <a:prstGeom prst="can">
                <a:avLst/>
              </a:prstGeom>
              <a:gradFill>
                <a:gsLst>
                  <a:gs pos="9000">
                    <a:sysClr val="window" lastClr="FFFFFF">
                      <a:lumMod val="85000"/>
                      <a:shade val="30000"/>
                      <a:satMod val="115000"/>
                    </a:sysClr>
                  </a:gs>
                  <a:gs pos="42000">
                    <a:sysClr val="window" lastClr="FFFFFF">
                      <a:lumMod val="75000"/>
                    </a:sysClr>
                  </a:gs>
                  <a:gs pos="100000">
                    <a:sysClr val="window" lastClr="FFFFFF">
                      <a:lumMod val="75000"/>
                    </a:sys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9" name="Can 5">
                <a:extLst>
                  <a:ext uri="{FF2B5EF4-FFF2-40B4-BE49-F238E27FC236}">
                    <a16:creationId xmlns:a16="http://schemas.microsoft.com/office/drawing/2014/main" id="{710459DB-69B8-8A01-FA78-7DBAF6A61F51}"/>
                  </a:ext>
                </a:extLst>
              </p:cNvPr>
              <p:cNvSpPr/>
              <p:nvPr/>
            </p:nvSpPr>
            <p:spPr>
              <a:xfrm rot="16200000">
                <a:off x="2381483" y="2270340"/>
                <a:ext cx="1101258" cy="1905000"/>
              </a:xfrm>
              <a:prstGeom prst="can">
                <a:avLst/>
              </a:prstGeom>
              <a:gradFill>
                <a:gsLst>
                  <a:gs pos="9000">
                    <a:sysClr val="window" lastClr="FFFFFF">
                      <a:lumMod val="85000"/>
                      <a:shade val="30000"/>
                      <a:satMod val="115000"/>
                    </a:sysClr>
                  </a:gs>
                  <a:gs pos="42000">
                    <a:sysClr val="window" lastClr="FFFFFF">
                      <a:lumMod val="75000"/>
                    </a:sysClr>
                  </a:gs>
                  <a:gs pos="100000">
                    <a:sysClr val="window" lastClr="FFFFFF">
                      <a:lumMod val="75000"/>
                    </a:sys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10" name="Oval 9">
                <a:extLst>
                  <a:ext uri="{FF2B5EF4-FFF2-40B4-BE49-F238E27FC236}">
                    <a16:creationId xmlns:a16="http://schemas.microsoft.com/office/drawing/2014/main" id="{32453ED2-AA79-A49F-5BF7-EE81A2832D33}"/>
                  </a:ext>
                </a:extLst>
              </p:cNvPr>
              <p:cNvSpPr/>
              <p:nvPr/>
            </p:nvSpPr>
            <p:spPr>
              <a:xfrm>
                <a:off x="1990626" y="2718762"/>
                <a:ext cx="279764" cy="996233"/>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nvGrpSpPr>
              <p:cNvPr id="11" name="Group 20">
                <a:extLst>
                  <a:ext uri="{FF2B5EF4-FFF2-40B4-BE49-F238E27FC236}">
                    <a16:creationId xmlns:a16="http://schemas.microsoft.com/office/drawing/2014/main" id="{B037E0C8-2AAE-5A62-E3F6-64666F1B0601}"/>
                  </a:ext>
                </a:extLst>
              </p:cNvPr>
              <p:cNvGrpSpPr/>
              <p:nvPr/>
            </p:nvGrpSpPr>
            <p:grpSpPr>
              <a:xfrm>
                <a:off x="1065212" y="2600694"/>
                <a:ext cx="1275653" cy="1229066"/>
                <a:chOff x="3808412" y="3429000"/>
                <a:chExt cx="1143000" cy="1101258"/>
              </a:xfrm>
            </p:grpSpPr>
            <p:sp>
              <p:nvSpPr>
                <p:cNvPr id="12" name="Can 15">
                  <a:extLst>
                    <a:ext uri="{FF2B5EF4-FFF2-40B4-BE49-F238E27FC236}">
                      <a16:creationId xmlns:a16="http://schemas.microsoft.com/office/drawing/2014/main" id="{5C3E5D37-F2C6-C2D8-5D8E-699A395F5BA3}"/>
                    </a:ext>
                  </a:extLst>
                </p:cNvPr>
                <p:cNvSpPr/>
                <p:nvPr/>
              </p:nvSpPr>
              <p:spPr>
                <a:xfrm rot="16200000">
                  <a:off x="3829283" y="3408129"/>
                  <a:ext cx="1101258" cy="1143000"/>
                </a:xfrm>
                <a:prstGeom prst="can">
                  <a:avLst/>
                </a:prstGeom>
                <a:gradFill>
                  <a:gsLst>
                    <a:gs pos="9000">
                      <a:srgbClr val="1F497D"/>
                    </a:gs>
                    <a:gs pos="42000">
                      <a:srgbClr val="1F497D">
                        <a:lumMod val="60000"/>
                        <a:lumOff val="40000"/>
                      </a:srgbClr>
                    </a:gs>
                    <a:gs pos="100000">
                      <a:srgbClr val="1F497D">
                        <a:lumMod val="60000"/>
                        <a:lumOff val="40000"/>
                      </a:srgbClr>
                    </a:gs>
                    <a:gs pos="77000">
                      <a:sysClr val="window" lastClr="FFFFFF"/>
                    </a:gs>
                  </a:gsLst>
                  <a:lin ang="0" scaled="1"/>
                </a:gradFill>
                <a:ln w="25400" cap="flat" cmpd="sng" algn="ctr">
                  <a:noFill/>
                  <a:prstDash val="solid"/>
                </a:ln>
                <a:effectLst/>
                <a:scene3d>
                  <a:camera prst="orthographicFront"/>
                  <a:lightRig rig="balanced" dir="t">
                    <a:rot lat="0" lon="0" rev="0"/>
                  </a:lightRig>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sp>
              <p:nvSpPr>
                <p:cNvPr id="13" name="Oval 12">
                  <a:extLst>
                    <a:ext uri="{FF2B5EF4-FFF2-40B4-BE49-F238E27FC236}">
                      <a16:creationId xmlns:a16="http://schemas.microsoft.com/office/drawing/2014/main" id="{9440BE85-A72D-5770-65C4-18AA29E1648E}"/>
                    </a:ext>
                  </a:extLst>
                </p:cNvPr>
                <p:cNvSpPr/>
                <p:nvPr/>
              </p:nvSpPr>
              <p:spPr>
                <a:xfrm>
                  <a:off x="3819426" y="3475551"/>
                  <a:ext cx="279764" cy="996233"/>
                </a:xfrm>
                <a:prstGeom prst="ellipse">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grandir Wide Medium" panose="020B0604020202020204" charset="0"/>
                    <a:ea typeface="+mn-ea"/>
                    <a:cs typeface="+mn-cs"/>
                  </a:endParaRPr>
                </a:p>
              </p:txBody>
            </p:sp>
          </p:grpSp>
        </p:grpSp>
      </p:grpSp>
      <p:sp>
        <p:nvSpPr>
          <p:cNvPr id="14" name="Rectangle 1">
            <a:extLst>
              <a:ext uri="{FF2B5EF4-FFF2-40B4-BE49-F238E27FC236}">
                <a16:creationId xmlns:a16="http://schemas.microsoft.com/office/drawing/2014/main" id="{05F021B8-CEF4-1A10-CD59-0EE0AE5D78AF}"/>
              </a:ext>
            </a:extLst>
          </p:cNvPr>
          <p:cNvSpPr/>
          <p:nvPr/>
        </p:nvSpPr>
        <p:spPr>
          <a:xfrm>
            <a:off x="973990" y="1858177"/>
            <a:ext cx="817428" cy="1360689"/>
          </a:xfrm>
          <a:custGeom>
            <a:avLst/>
            <a:gdLst>
              <a:gd name="connsiteX0" fmla="*/ 763600 w 1512761"/>
              <a:gd name="connsiteY0" fmla="*/ 0 h 2417735"/>
              <a:gd name="connsiteX1" fmla="*/ 1512758 w 1512761"/>
              <a:gd name="connsiteY1" fmla="*/ 1668264 h 2417735"/>
              <a:gd name="connsiteX2" fmla="*/ 771220 w 1512761"/>
              <a:gd name="connsiteY2" fmla="*/ 2417735 h 2417735"/>
              <a:gd name="connsiteX3" fmla="*/ 3 w 1512761"/>
              <a:gd name="connsiteY3" fmla="*/ 1668264 h 2417735"/>
              <a:gd name="connsiteX4" fmla="*/ 763600 w 1512761"/>
              <a:gd name="connsiteY4" fmla="*/ 0 h 2417735"/>
              <a:gd name="connsiteX0" fmla="*/ 748384 w 1512814"/>
              <a:gd name="connsiteY0" fmla="*/ 0 h 2387255"/>
              <a:gd name="connsiteX1" fmla="*/ 1512782 w 1512814"/>
              <a:gd name="connsiteY1" fmla="*/ 1637784 h 2387255"/>
              <a:gd name="connsiteX2" fmla="*/ 771244 w 1512814"/>
              <a:gd name="connsiteY2" fmla="*/ 2387255 h 2387255"/>
              <a:gd name="connsiteX3" fmla="*/ 27 w 1512814"/>
              <a:gd name="connsiteY3" fmla="*/ 1637784 h 2387255"/>
              <a:gd name="connsiteX4" fmla="*/ 748384 w 1512814"/>
              <a:gd name="connsiteY4" fmla="*/ 0 h 238725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1 w 1512762"/>
              <a:gd name="connsiteY0" fmla="*/ 0 h 2394875"/>
              <a:gd name="connsiteX1" fmla="*/ 1512759 w 1512762"/>
              <a:gd name="connsiteY1" fmla="*/ 1645404 h 2394875"/>
              <a:gd name="connsiteX2" fmla="*/ 771221 w 1512762"/>
              <a:gd name="connsiteY2" fmla="*/ 2394875 h 2394875"/>
              <a:gd name="connsiteX3" fmla="*/ 4 w 1512762"/>
              <a:gd name="connsiteY3" fmla="*/ 1645404 h 2394875"/>
              <a:gd name="connsiteX4" fmla="*/ 763601 w 1512762"/>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61"/>
              <a:gd name="connsiteY0" fmla="*/ 0 h 2394875"/>
              <a:gd name="connsiteX1" fmla="*/ 1512758 w 1512761"/>
              <a:gd name="connsiteY1" fmla="*/ 1645404 h 2394875"/>
              <a:gd name="connsiteX2" fmla="*/ 771220 w 1512761"/>
              <a:gd name="connsiteY2" fmla="*/ 2394875 h 2394875"/>
              <a:gd name="connsiteX3" fmla="*/ 3 w 1512761"/>
              <a:gd name="connsiteY3" fmla="*/ 1645404 h 2394875"/>
              <a:gd name="connsiteX4" fmla="*/ 763600 w 1512761"/>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 name="connsiteX0" fmla="*/ 763600 w 1512759"/>
              <a:gd name="connsiteY0" fmla="*/ 0 h 2394875"/>
              <a:gd name="connsiteX1" fmla="*/ 1512758 w 1512759"/>
              <a:gd name="connsiteY1" fmla="*/ 1645404 h 2394875"/>
              <a:gd name="connsiteX2" fmla="*/ 771220 w 1512759"/>
              <a:gd name="connsiteY2" fmla="*/ 2394875 h 2394875"/>
              <a:gd name="connsiteX3" fmla="*/ 3 w 1512759"/>
              <a:gd name="connsiteY3" fmla="*/ 1645404 h 2394875"/>
              <a:gd name="connsiteX4" fmla="*/ 763600 w 1512759"/>
              <a:gd name="connsiteY4" fmla="*/ 0 h 239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759" h="2394875">
                <a:moveTo>
                  <a:pt x="763600" y="0"/>
                </a:moveTo>
                <a:cubicBezTo>
                  <a:pt x="938472" y="798007"/>
                  <a:pt x="1511488" y="1031374"/>
                  <a:pt x="1512758" y="1645404"/>
                </a:cubicBezTo>
                <a:cubicBezTo>
                  <a:pt x="1513584" y="2044551"/>
                  <a:pt x="1186484" y="2394875"/>
                  <a:pt x="771220" y="2394875"/>
                </a:cubicBezTo>
                <a:cubicBezTo>
                  <a:pt x="355957" y="2394875"/>
                  <a:pt x="847" y="2044551"/>
                  <a:pt x="3" y="1645404"/>
                </a:cubicBezTo>
                <a:cubicBezTo>
                  <a:pt x="-1267" y="1045090"/>
                  <a:pt x="573804" y="791510"/>
                  <a:pt x="763600" y="0"/>
                </a:cubicBezTo>
                <a:close/>
              </a:path>
            </a:pathLst>
          </a:custGeom>
          <a:gradFill flip="none" rotWithShape="1">
            <a:gsLst>
              <a:gs pos="0">
                <a:srgbClr val="00B0F0">
                  <a:lumMod val="100000"/>
                </a:srgbClr>
              </a:gs>
              <a:gs pos="50000">
                <a:srgbClr val="4FD1FF"/>
              </a:gs>
              <a:gs pos="100000">
                <a:srgbClr val="00B0F0">
                  <a:lumMod val="100000"/>
                </a:srgbClr>
              </a:gs>
            </a:gsLst>
            <a:lin ang="16200000" scaled="1"/>
            <a:tileRect/>
          </a:gradFill>
          <a:ln w="25400" cap="flat" cmpd="sng" algn="ctr">
            <a:noFill/>
            <a:prstDash val="solid"/>
          </a:ln>
          <a:effectLst/>
          <a:scene3d>
            <a:camera prst="orthographicFront">
              <a:rot lat="0" lon="0" rev="0"/>
            </a:camera>
            <a:lightRig rig="chilly" dir="t">
              <a:rot lat="0" lon="0" rev="7680000"/>
            </a:lightRig>
          </a:scene3d>
          <a:sp3d prstMaterial="plastic">
            <a:bevelT w="1016000" h="889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grandir Wide Medium" panose="020B0604020202020204" charset="0"/>
              <a:ea typeface="+mn-ea"/>
              <a:cs typeface="+mn-cs"/>
            </a:endParaRPr>
          </a:p>
        </p:txBody>
      </p:sp>
      <p:pic>
        <p:nvPicPr>
          <p:cNvPr id="15" name="Picture 14">
            <a:extLst>
              <a:ext uri="{FF2B5EF4-FFF2-40B4-BE49-F238E27FC236}">
                <a16:creationId xmlns:a16="http://schemas.microsoft.com/office/drawing/2014/main" id="{8D23466C-6E5B-A79C-B105-FD59E88163A7}"/>
              </a:ext>
            </a:extLst>
          </p:cNvPr>
          <p:cNvPicPr>
            <a:picLocks noChangeAspect="1"/>
          </p:cNvPicPr>
          <p:nvPr/>
        </p:nvPicPr>
        <p:blipFill>
          <a:blip r:embed="rId5"/>
          <a:stretch>
            <a:fillRect/>
          </a:stretch>
        </p:blipFill>
        <p:spPr>
          <a:xfrm>
            <a:off x="3581400" y="1660122"/>
            <a:ext cx="997167" cy="1545725"/>
          </a:xfrm>
          <a:prstGeom prst="rect">
            <a:avLst/>
          </a:prstGeom>
        </p:spPr>
      </p:pic>
      <p:sp>
        <p:nvSpPr>
          <p:cNvPr id="16" name="TextBox 15">
            <a:extLst>
              <a:ext uri="{FF2B5EF4-FFF2-40B4-BE49-F238E27FC236}">
                <a16:creationId xmlns:a16="http://schemas.microsoft.com/office/drawing/2014/main" id="{94084C71-6435-99C6-CCA9-356D11F030F5}"/>
              </a:ext>
            </a:extLst>
          </p:cNvPr>
          <p:cNvSpPr txBox="1"/>
          <p:nvPr/>
        </p:nvSpPr>
        <p:spPr>
          <a:xfrm>
            <a:off x="423108" y="3559864"/>
            <a:ext cx="1890206" cy="923330"/>
          </a:xfrm>
          <a:prstGeom prst="rect">
            <a:avLst/>
          </a:prstGeom>
          <a:noFill/>
          <a:ln w="19050">
            <a:solidFill>
              <a:srgbClr val="002060"/>
            </a:solidFill>
          </a:ln>
        </p:spPr>
        <p:txBody>
          <a:bodyPr wrap="square" rtlCol="0">
            <a:spAutoFit/>
          </a:bodyPr>
          <a:lstStyle/>
          <a:p>
            <a:pPr algn="ctr"/>
            <a:r>
              <a:rPr lang="en-GB" b="1" dirty="0">
                <a:solidFill>
                  <a:prstClr val="black"/>
                </a:solidFill>
                <a:latin typeface="Agrandir Wide Medium" panose="020B0604020202020204" charset="0"/>
              </a:rPr>
              <a:t>CARL =   </a:t>
            </a:r>
            <a:r>
              <a:rPr lang="en-GB" b="1" dirty="0">
                <a:solidFill>
                  <a:srgbClr val="00B0F0"/>
                </a:solidFill>
                <a:latin typeface="Agrandir Wide Medium" panose="020B0604020202020204" charset="0"/>
              </a:rPr>
              <a:t>19170 m3/day</a:t>
            </a:r>
          </a:p>
        </p:txBody>
      </p:sp>
      <p:sp>
        <p:nvSpPr>
          <p:cNvPr id="17" name="TextBox 16">
            <a:extLst>
              <a:ext uri="{FF2B5EF4-FFF2-40B4-BE49-F238E27FC236}">
                <a16:creationId xmlns:a16="http://schemas.microsoft.com/office/drawing/2014/main" id="{EF97355B-5781-E727-10DF-050FD41509D3}"/>
              </a:ext>
            </a:extLst>
          </p:cNvPr>
          <p:cNvSpPr txBox="1"/>
          <p:nvPr/>
        </p:nvSpPr>
        <p:spPr>
          <a:xfrm>
            <a:off x="3014852" y="3421364"/>
            <a:ext cx="2298020" cy="1200329"/>
          </a:xfrm>
          <a:prstGeom prst="rect">
            <a:avLst/>
          </a:prstGeom>
          <a:noFill/>
          <a:ln w="19050">
            <a:solidFill>
              <a:srgbClr val="002060"/>
            </a:solidFill>
          </a:ln>
        </p:spPr>
        <p:txBody>
          <a:bodyPr wrap="square" rtlCol="0">
            <a:spAutoFit/>
          </a:bodyPr>
          <a:lstStyle/>
          <a:p>
            <a:pPr algn="ctr"/>
            <a:r>
              <a:rPr lang="en-GB" b="1" dirty="0">
                <a:solidFill>
                  <a:prstClr val="black"/>
                </a:solidFill>
                <a:latin typeface="Agrandir Wide Medium" panose="020B0604020202020204" charset="0"/>
              </a:rPr>
              <a:t>Number of service connections* = </a:t>
            </a:r>
            <a:r>
              <a:rPr lang="en-GB" b="1" dirty="0">
                <a:solidFill>
                  <a:srgbClr val="00B0F0"/>
                </a:solidFill>
                <a:latin typeface="Agrandir Wide Medium" panose="020B0604020202020204" charset="0"/>
              </a:rPr>
              <a:t>58192 </a:t>
            </a:r>
          </a:p>
        </p:txBody>
      </p:sp>
      <p:sp>
        <p:nvSpPr>
          <p:cNvPr id="18" name="TextBox 17">
            <a:extLst>
              <a:ext uri="{FF2B5EF4-FFF2-40B4-BE49-F238E27FC236}">
                <a16:creationId xmlns:a16="http://schemas.microsoft.com/office/drawing/2014/main" id="{DFAE2F33-7B70-EA45-1426-0C58DD4B0DEA}"/>
              </a:ext>
            </a:extLst>
          </p:cNvPr>
          <p:cNvSpPr txBox="1"/>
          <p:nvPr/>
        </p:nvSpPr>
        <p:spPr>
          <a:xfrm>
            <a:off x="6014411" y="3524366"/>
            <a:ext cx="1629141" cy="923330"/>
          </a:xfrm>
          <a:prstGeom prst="rect">
            <a:avLst/>
          </a:prstGeom>
          <a:noFill/>
          <a:ln w="19050">
            <a:solidFill>
              <a:srgbClr val="002060"/>
            </a:solidFill>
          </a:ln>
        </p:spPr>
        <p:txBody>
          <a:bodyPr wrap="square" rtlCol="0">
            <a:spAutoFit/>
          </a:bodyPr>
          <a:lstStyle/>
          <a:p>
            <a:pPr algn="ctr"/>
            <a:r>
              <a:rPr lang="en-GB" b="1" dirty="0">
                <a:solidFill>
                  <a:prstClr val="black"/>
                </a:solidFill>
                <a:latin typeface="Agrandir Wide Medium" panose="020B0604020202020204" charset="0"/>
              </a:rPr>
              <a:t>Mains Length =    </a:t>
            </a:r>
            <a:r>
              <a:rPr lang="en-GB" b="1" dirty="0">
                <a:solidFill>
                  <a:srgbClr val="00B0F0"/>
                </a:solidFill>
                <a:latin typeface="Agrandir Wide Medium" panose="020B0604020202020204" charset="0"/>
              </a:rPr>
              <a:t>1498</a:t>
            </a:r>
            <a:r>
              <a:rPr lang="en-GB" b="1" dirty="0">
                <a:solidFill>
                  <a:srgbClr val="FF0000"/>
                </a:solidFill>
                <a:latin typeface="Agrandir Wide Medium" panose="020B0604020202020204" charset="0"/>
              </a:rPr>
              <a:t> </a:t>
            </a:r>
            <a:r>
              <a:rPr lang="en-GB" b="1" dirty="0">
                <a:solidFill>
                  <a:srgbClr val="00B0F0"/>
                </a:solidFill>
                <a:latin typeface="Agrandir Wide Medium" panose="020B0604020202020204" charset="0"/>
              </a:rPr>
              <a:t>km</a:t>
            </a:r>
          </a:p>
        </p:txBody>
      </p:sp>
      <p:sp>
        <p:nvSpPr>
          <p:cNvPr id="19" name="Equals 18">
            <a:extLst>
              <a:ext uri="{FF2B5EF4-FFF2-40B4-BE49-F238E27FC236}">
                <a16:creationId xmlns:a16="http://schemas.microsoft.com/office/drawing/2014/main" id="{2A59E746-21DE-26F5-3AF0-3214028D6D50}"/>
              </a:ext>
            </a:extLst>
          </p:cNvPr>
          <p:cNvSpPr/>
          <p:nvPr/>
        </p:nvSpPr>
        <p:spPr>
          <a:xfrm>
            <a:off x="8617286" y="2740687"/>
            <a:ext cx="1925368" cy="1136480"/>
          </a:xfrm>
          <a:prstGeom prst="mathEqual">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grandir Wide Medium" panose="020B0604020202020204" charset="0"/>
              <a:ea typeface="+mn-ea"/>
              <a:cs typeface="+mn-cs"/>
            </a:endParaRPr>
          </a:p>
        </p:txBody>
      </p:sp>
      <p:graphicFrame>
        <p:nvGraphicFramePr>
          <p:cNvPr id="20" name="Table 19">
            <a:extLst>
              <a:ext uri="{FF2B5EF4-FFF2-40B4-BE49-F238E27FC236}">
                <a16:creationId xmlns:a16="http://schemas.microsoft.com/office/drawing/2014/main" id="{D83DE162-617B-2948-8447-C3AEA571052B}"/>
              </a:ext>
            </a:extLst>
          </p:cNvPr>
          <p:cNvGraphicFramePr>
            <a:graphicFrameLocks noGrp="1"/>
          </p:cNvGraphicFramePr>
          <p:nvPr>
            <p:extLst>
              <p:ext uri="{D42A27DB-BD31-4B8C-83A1-F6EECF244321}">
                <p14:modId xmlns:p14="http://schemas.microsoft.com/office/powerpoint/2010/main" val="1185337536"/>
              </p:ext>
            </p:extLst>
          </p:nvPr>
        </p:nvGraphicFramePr>
        <p:xfrm>
          <a:off x="11571116" y="2084284"/>
          <a:ext cx="5718579" cy="2449286"/>
        </p:xfrm>
        <a:graphic>
          <a:graphicData uri="http://schemas.openxmlformats.org/drawingml/2006/table">
            <a:tbl>
              <a:tblPr/>
              <a:tblGrid>
                <a:gridCol w="4160728">
                  <a:extLst>
                    <a:ext uri="{9D8B030D-6E8A-4147-A177-3AD203B41FA5}">
                      <a16:colId xmlns:a16="http://schemas.microsoft.com/office/drawing/2014/main" val="469454780"/>
                    </a:ext>
                  </a:extLst>
                </a:gridCol>
                <a:gridCol w="1557851">
                  <a:extLst>
                    <a:ext uri="{9D8B030D-6E8A-4147-A177-3AD203B41FA5}">
                      <a16:colId xmlns:a16="http://schemas.microsoft.com/office/drawing/2014/main" val="1475413815"/>
                    </a:ext>
                  </a:extLst>
                </a:gridCol>
              </a:tblGrid>
              <a:tr h="581847">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Real Losses Litres/conn/day</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rgbClr val="00B0F0"/>
                          </a:solidFill>
                          <a:effectLst/>
                          <a:latin typeface="Agrandir Wide Medium" panose="020B0604020202020204" charset="0"/>
                        </a:rPr>
                        <a:t>329.4</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74662431"/>
                  </a:ext>
                </a:extLst>
              </a:tr>
              <a:tr h="963878">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3200" b="1" u="none" strike="noStrike" dirty="0">
                          <a:solidFill>
                            <a:schemeClr val="bg2">
                              <a:lumMod val="10000"/>
                            </a:schemeClr>
                          </a:solidFill>
                          <a:effectLst/>
                          <a:latin typeface="Agrandir Wide Medium" panose="020B0604020202020204" charset="0"/>
                        </a:rPr>
                        <a:t>Real Losses m3/km mains/day</a:t>
                      </a:r>
                      <a:endParaRPr lang="en-GB" sz="3200" b="1" i="0" u="none" strike="noStrike" dirty="0">
                        <a:solidFill>
                          <a:schemeClr val="bg2">
                            <a:lumMod val="10000"/>
                          </a:schemeClr>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3200" b="1" u="none" strike="noStrike" dirty="0">
                          <a:solidFill>
                            <a:srgbClr val="00B0F0"/>
                          </a:solidFill>
                          <a:effectLst/>
                          <a:latin typeface="Agrandir Wide Medium" panose="020B0604020202020204" charset="0"/>
                        </a:rPr>
                        <a:t>12.80</a:t>
                      </a:r>
                      <a:endParaRPr lang="en-GB" sz="3200" b="1" i="0" u="none" strike="noStrike" dirty="0">
                        <a:solidFill>
                          <a:srgbClr val="00B0F0"/>
                        </a:solidFill>
                        <a:effectLst/>
                        <a:latin typeface="Agrandir Wide Medium" panose="020B0604020202020204" charset="0"/>
                      </a:endParaRPr>
                    </a:p>
                  </a:txBody>
                  <a:tcPr marL="5443" marR="5443" marT="5443" marB="0" anchor="ctr">
                    <a:lnL w="381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74566961"/>
                  </a:ext>
                </a:extLst>
              </a:tr>
            </a:tbl>
          </a:graphicData>
        </a:graphic>
      </p:graphicFrame>
      <p:sp>
        <p:nvSpPr>
          <p:cNvPr id="21" name="TextBox 20">
            <a:extLst>
              <a:ext uri="{FF2B5EF4-FFF2-40B4-BE49-F238E27FC236}">
                <a16:creationId xmlns:a16="http://schemas.microsoft.com/office/drawing/2014/main" id="{F66B5B87-7BC7-7848-37B7-7CF1154A11A5}"/>
              </a:ext>
            </a:extLst>
          </p:cNvPr>
          <p:cNvSpPr txBox="1"/>
          <p:nvPr/>
        </p:nvSpPr>
        <p:spPr>
          <a:xfrm>
            <a:off x="3581400" y="9750044"/>
            <a:ext cx="5562600" cy="369332"/>
          </a:xfrm>
          <a:prstGeom prst="rect">
            <a:avLst/>
          </a:prstGeom>
          <a:noFill/>
        </p:spPr>
        <p:txBody>
          <a:bodyPr wrap="square" rtlCol="0">
            <a:spAutoFit/>
          </a:bodyPr>
          <a:lstStyle/>
          <a:p>
            <a:r>
              <a:rPr lang="en-GB" dirty="0">
                <a:solidFill>
                  <a:prstClr val="black"/>
                </a:solidFill>
                <a:latin typeface="Calibri"/>
              </a:rPr>
              <a:t>* Physical connections from mains to property line</a:t>
            </a:r>
          </a:p>
        </p:txBody>
      </p:sp>
      <p:sp>
        <p:nvSpPr>
          <p:cNvPr id="22" name="Plus Sign 21">
            <a:extLst>
              <a:ext uri="{FF2B5EF4-FFF2-40B4-BE49-F238E27FC236}">
                <a16:creationId xmlns:a16="http://schemas.microsoft.com/office/drawing/2014/main" id="{9BC2C01C-595D-6CEF-E8F9-6DCBF7A4BB81}"/>
              </a:ext>
            </a:extLst>
          </p:cNvPr>
          <p:cNvSpPr/>
          <p:nvPr/>
        </p:nvSpPr>
        <p:spPr>
          <a:xfrm>
            <a:off x="8991940" y="4600993"/>
            <a:ext cx="1176060" cy="1085013"/>
          </a:xfrm>
          <a:prstGeom prst="mathPlus">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74E4C8F-125E-B32B-68F6-C94218A1FC53}"/>
              </a:ext>
            </a:extLst>
          </p:cNvPr>
          <p:cNvSpPr txBox="1"/>
          <p:nvPr/>
        </p:nvSpPr>
        <p:spPr>
          <a:xfrm>
            <a:off x="525331" y="6698470"/>
            <a:ext cx="1998764" cy="1200329"/>
          </a:xfrm>
          <a:prstGeom prst="rect">
            <a:avLst/>
          </a:prstGeom>
          <a:noFill/>
          <a:ln w="28575">
            <a:solidFill>
              <a:srgbClr val="002060"/>
            </a:solidFill>
          </a:ln>
        </p:spPr>
        <p:txBody>
          <a:bodyPr wrap="square" rtlCol="0">
            <a:spAutoFit/>
          </a:bodyPr>
          <a:lstStyle/>
          <a:p>
            <a:pPr algn="ctr"/>
            <a:r>
              <a:rPr lang="en-GB" sz="2400" b="1" dirty="0">
                <a:solidFill>
                  <a:prstClr val="black"/>
                </a:solidFill>
                <a:latin typeface="Agrandir Wide Medium" panose="020B0604020202020204" charset="0"/>
              </a:rPr>
              <a:t>Average Pressure =   </a:t>
            </a:r>
            <a:r>
              <a:rPr lang="en-GB" sz="2400" b="1" dirty="0">
                <a:solidFill>
                  <a:srgbClr val="00B0F0"/>
                </a:solidFill>
                <a:latin typeface="Agrandir Wide Medium" panose="020B0604020202020204" charset="0"/>
              </a:rPr>
              <a:t>52.6m</a:t>
            </a:r>
          </a:p>
        </p:txBody>
      </p:sp>
      <p:sp>
        <p:nvSpPr>
          <p:cNvPr id="24" name="TextBox 23">
            <a:extLst>
              <a:ext uri="{FF2B5EF4-FFF2-40B4-BE49-F238E27FC236}">
                <a16:creationId xmlns:a16="http://schemas.microsoft.com/office/drawing/2014/main" id="{DFDAE3F7-28CC-399A-B192-B9C1C9216214}"/>
              </a:ext>
            </a:extLst>
          </p:cNvPr>
          <p:cNvSpPr txBox="1"/>
          <p:nvPr/>
        </p:nvSpPr>
        <p:spPr>
          <a:xfrm>
            <a:off x="2819141" y="6347757"/>
            <a:ext cx="4146650" cy="1938992"/>
          </a:xfrm>
          <a:prstGeom prst="rect">
            <a:avLst/>
          </a:prstGeom>
          <a:noFill/>
          <a:ln w="28575">
            <a:solidFill>
              <a:srgbClr val="002060"/>
            </a:solidFill>
          </a:ln>
        </p:spPr>
        <p:txBody>
          <a:bodyPr wrap="square" rtlCol="0">
            <a:spAutoFit/>
          </a:bodyPr>
          <a:lstStyle/>
          <a:p>
            <a:pPr algn="ctr"/>
            <a:r>
              <a:rPr lang="en-GB" sz="2400" b="1" dirty="0">
                <a:solidFill>
                  <a:prstClr val="black"/>
                </a:solidFill>
                <a:latin typeface="Agrandir Wide Medium" panose="020B0604020202020204" charset="0"/>
              </a:rPr>
              <a:t>Average length underground service conns from property line to meter =   </a:t>
            </a:r>
            <a:r>
              <a:rPr lang="en-GB" sz="2400" b="1" dirty="0">
                <a:solidFill>
                  <a:srgbClr val="00B0F0"/>
                </a:solidFill>
                <a:latin typeface="Agrandir Wide Medium" panose="020B0604020202020204" charset="0"/>
              </a:rPr>
              <a:t>10.6m/conn</a:t>
            </a:r>
          </a:p>
        </p:txBody>
      </p:sp>
      <p:sp>
        <p:nvSpPr>
          <p:cNvPr id="25" name="Equals 24">
            <a:extLst>
              <a:ext uri="{FF2B5EF4-FFF2-40B4-BE49-F238E27FC236}">
                <a16:creationId xmlns:a16="http://schemas.microsoft.com/office/drawing/2014/main" id="{23D6B72C-D917-4D43-2E9F-EA75D8BF339A}"/>
              </a:ext>
            </a:extLst>
          </p:cNvPr>
          <p:cNvSpPr/>
          <p:nvPr/>
        </p:nvSpPr>
        <p:spPr>
          <a:xfrm>
            <a:off x="8617286" y="6749013"/>
            <a:ext cx="1925368" cy="1136480"/>
          </a:xfrm>
          <a:prstGeom prst="mathEqual">
            <a:avLst/>
          </a:prstGeom>
          <a:solidFill>
            <a:srgbClr val="4F81BD">
              <a:lumMod val="40000"/>
              <a:lumOff val="60000"/>
            </a:srgbClr>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grandir Wide Medium" panose="020B0604020202020204" charset="0"/>
              <a:ea typeface="+mn-ea"/>
              <a:cs typeface="+mn-cs"/>
            </a:endParaRPr>
          </a:p>
        </p:txBody>
      </p:sp>
    </p:spTree>
    <p:custDataLst>
      <p:tags r:id="rId1"/>
    </p:custDataLst>
    <p:extLst>
      <p:ext uri="{BB962C8B-B14F-4D97-AF65-F5344CB8AC3E}">
        <p14:creationId xmlns:p14="http://schemas.microsoft.com/office/powerpoint/2010/main" val="1421541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8474-D25E-E496-0307-AF1986A4C9DD}"/>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144BA610-4B66-4F5C-EC9E-D58796BA5728}"/>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096B1BDD-0285-311B-916F-A96D8CEC4B13}"/>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E44B8512-8BFD-A103-EE3D-C4784B8B33E4}"/>
              </a:ext>
            </a:extLst>
          </p:cNvPr>
          <p:cNvSpPr txBox="1"/>
          <p:nvPr/>
        </p:nvSpPr>
        <p:spPr>
          <a:xfrm>
            <a:off x="533399" y="419100"/>
            <a:ext cx="17297401"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influence of system pressure on KPIs</a:t>
            </a:r>
          </a:p>
        </p:txBody>
      </p:sp>
      <p:graphicFrame>
        <p:nvGraphicFramePr>
          <p:cNvPr id="4" name="Table 3">
            <a:extLst>
              <a:ext uri="{FF2B5EF4-FFF2-40B4-BE49-F238E27FC236}">
                <a16:creationId xmlns:a16="http://schemas.microsoft.com/office/drawing/2014/main" id="{F77AA00D-2659-1596-C3F6-4927530C64D0}"/>
              </a:ext>
            </a:extLst>
          </p:cNvPr>
          <p:cNvGraphicFramePr>
            <a:graphicFrameLocks noGrp="1"/>
          </p:cNvGraphicFramePr>
          <p:nvPr>
            <p:extLst>
              <p:ext uri="{D42A27DB-BD31-4B8C-83A1-F6EECF244321}">
                <p14:modId xmlns:p14="http://schemas.microsoft.com/office/powerpoint/2010/main" val="2061794298"/>
              </p:ext>
            </p:extLst>
          </p:nvPr>
        </p:nvGraphicFramePr>
        <p:xfrm>
          <a:off x="533399" y="1443489"/>
          <a:ext cx="16987040" cy="2961311"/>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56449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US" sz="2000" b="1" i="0" u="none" strike="noStrike" dirty="0">
                          <a:solidFill>
                            <a:srgbClr val="000000"/>
                          </a:solidFill>
                          <a:effectLst/>
                          <a:latin typeface="Agrandir Wide Medium" panose="020B0604020202020204" charset="0"/>
                        </a:rPr>
                        <a:t>PHYSICAL CONTEXT INFORMATION</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SYSTEM 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Mains Length (km)</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Number of service connections (Nc)</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58192</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58192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rgbClr val="000000"/>
                          </a:solidFill>
                          <a:effectLst/>
                          <a:latin typeface="Agrandir Wide Medium" panose="020B0604020202020204" charset="0"/>
                        </a:rPr>
                        <a:t>Current Annual Real Losses  CARL in m3/day</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Average length of underground service from edge of street to meter (m/conn)</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10.6</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10.6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47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Average Pressure in metres</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FF0000"/>
                          </a:solidFill>
                          <a:effectLst/>
                          <a:latin typeface="Agrandir Wide Medium" panose="020B0604020202020204" charset="0"/>
                        </a:rPr>
                        <a:t>52.6</a:t>
                      </a:r>
                      <a:endParaRPr lang="en-GB" sz="2000" b="1" i="0" u="none" strike="noStrike" dirty="0">
                        <a:solidFill>
                          <a:srgbClr val="FF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FF0000"/>
                          </a:solidFill>
                          <a:effectLst/>
                          <a:latin typeface="Agrandir Wide Medium" panose="020B0604020202020204" charset="0"/>
                        </a:rPr>
                        <a:t>30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3C6137AC-94FB-6923-6862-8A553CEFBB57}"/>
              </a:ext>
            </a:extLst>
          </p:cNvPr>
          <p:cNvSpPr/>
          <p:nvPr/>
        </p:nvSpPr>
        <p:spPr>
          <a:xfrm>
            <a:off x="15468599" y="2028798"/>
            <a:ext cx="2071179" cy="2367702"/>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BFDA2875-D2B1-27D9-2B0C-75931376CC0F}"/>
              </a:ext>
            </a:extLst>
          </p:cNvPr>
          <p:cNvGraphicFramePr>
            <a:graphicFrameLocks noGrp="1"/>
          </p:cNvGraphicFramePr>
          <p:nvPr>
            <p:extLst>
              <p:ext uri="{D42A27DB-BD31-4B8C-83A1-F6EECF244321}">
                <p14:modId xmlns:p14="http://schemas.microsoft.com/office/powerpoint/2010/main" val="3357534084"/>
              </p:ext>
            </p:extLst>
          </p:nvPr>
        </p:nvGraphicFramePr>
        <p:xfrm>
          <a:off x="533399" y="4678372"/>
          <a:ext cx="17078738" cy="1627733"/>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US" sz="2400" b="1" i="0" u="none" strike="noStrike" dirty="0">
                          <a:solidFill>
                            <a:srgbClr val="125B50"/>
                          </a:solidFill>
                          <a:effectLst/>
                          <a:latin typeface="Agrandir Wide Medium" panose="020B0604020202020204" charset="0"/>
                        </a:rPr>
                        <a:t>REAL LOSSES KPIs</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US" sz="2400" b="1" i="0" u="none" strike="noStrike" dirty="0">
                          <a:solidFill>
                            <a:srgbClr val="125B50"/>
                          </a:solidFill>
                          <a:effectLst/>
                          <a:latin typeface="Agrandir Wide Medium" panose="020B0604020202020204" charset="0"/>
                        </a:rPr>
                        <a:t>Comparison</a:t>
                      </a: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65963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Litres/conn/day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lvl="1" algn="l" fontAlgn="b">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6DCB1160-BFC1-48C9-BF50-624418C8D169}"/>
              </a:ext>
            </a:extLst>
          </p:cNvPr>
          <p:cNvGraphicFramePr>
            <a:graphicFrameLocks noGrp="1"/>
          </p:cNvGraphicFramePr>
          <p:nvPr>
            <p:extLst>
              <p:ext uri="{D42A27DB-BD31-4B8C-83A1-F6EECF244321}">
                <p14:modId xmlns:p14="http://schemas.microsoft.com/office/powerpoint/2010/main" val="4074064248"/>
              </p:ext>
            </p:extLst>
          </p:nvPr>
        </p:nvGraphicFramePr>
        <p:xfrm>
          <a:off x="533399" y="68961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litres/conn/day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45.85</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8" name="Table 7">
            <a:extLst>
              <a:ext uri="{FF2B5EF4-FFF2-40B4-BE49-F238E27FC236}">
                <a16:creationId xmlns:a16="http://schemas.microsoft.com/office/drawing/2014/main" id="{6F81095E-5274-E3B7-3A85-33A35657AE42}"/>
              </a:ext>
            </a:extLst>
          </p:cNvPr>
          <p:cNvGraphicFramePr>
            <a:graphicFrameLocks noGrp="1"/>
          </p:cNvGraphicFramePr>
          <p:nvPr>
            <p:extLst>
              <p:ext uri="{D42A27DB-BD31-4B8C-83A1-F6EECF244321}">
                <p14:modId xmlns:p14="http://schemas.microsoft.com/office/powerpoint/2010/main" val="1232135503"/>
              </p:ext>
            </p:extLst>
          </p:nvPr>
        </p:nvGraphicFramePr>
        <p:xfrm>
          <a:off x="533400" y="75057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1.78</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9" name="Table 8">
            <a:extLst>
              <a:ext uri="{FF2B5EF4-FFF2-40B4-BE49-F238E27FC236}">
                <a16:creationId xmlns:a16="http://schemas.microsoft.com/office/drawing/2014/main" id="{EE2209A6-8669-3799-6505-980B16EA177A}"/>
              </a:ext>
            </a:extLst>
          </p:cNvPr>
          <p:cNvGraphicFramePr>
            <a:graphicFrameLocks noGrp="1"/>
          </p:cNvGraphicFramePr>
          <p:nvPr>
            <p:extLst>
              <p:ext uri="{D42A27DB-BD31-4B8C-83A1-F6EECF244321}">
                <p14:modId xmlns:p14="http://schemas.microsoft.com/office/powerpoint/2010/main" val="2546102725"/>
              </p:ext>
            </p:extLst>
          </p:nvPr>
        </p:nvGraphicFramePr>
        <p:xfrm>
          <a:off x="526914" y="8115300"/>
          <a:ext cx="17078738" cy="736963"/>
        </p:xfrm>
        <a:graphic>
          <a:graphicData uri="http://schemas.openxmlformats.org/drawingml/2006/table">
            <a:tbl>
              <a:tblPr/>
              <a:tblGrid>
                <a:gridCol w="5721486">
                  <a:extLst>
                    <a:ext uri="{9D8B030D-6E8A-4147-A177-3AD203B41FA5}">
                      <a16:colId xmlns:a16="http://schemas.microsoft.com/office/drawing/2014/main" val="2408781554"/>
                    </a:ext>
                  </a:extLst>
                </a:gridCol>
                <a:gridCol w="4118252">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Infrastructure Leakage Index 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 (Band C1)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7.2 (Band C2)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0" name="Arrow: Down 9">
            <a:extLst>
              <a:ext uri="{FF2B5EF4-FFF2-40B4-BE49-F238E27FC236}">
                <a16:creationId xmlns:a16="http://schemas.microsoft.com/office/drawing/2014/main" id="{0537400E-A384-700F-DDE6-369207B3AD48}"/>
              </a:ext>
            </a:extLst>
          </p:cNvPr>
          <p:cNvSpPr/>
          <p:nvPr/>
        </p:nvSpPr>
        <p:spPr>
          <a:xfrm>
            <a:off x="15659100" y="69723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14FBE851-E963-E5B7-1B9B-FA8BE110EE4C}"/>
              </a:ext>
            </a:extLst>
          </p:cNvPr>
          <p:cNvSpPr/>
          <p:nvPr/>
        </p:nvSpPr>
        <p:spPr>
          <a:xfrm>
            <a:off x="15675926" y="7606937"/>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B0890555-C642-7310-80B0-7433587BB3B5}"/>
              </a:ext>
            </a:extLst>
          </p:cNvPr>
          <p:cNvSpPr/>
          <p:nvPr/>
        </p:nvSpPr>
        <p:spPr>
          <a:xfrm rot="10800000">
            <a:off x="15638426" y="8267699"/>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Slide Number Placeholder 28">
            <a:extLst>
              <a:ext uri="{FF2B5EF4-FFF2-40B4-BE49-F238E27FC236}">
                <a16:creationId xmlns:a16="http://schemas.microsoft.com/office/drawing/2014/main" id="{084B078E-1856-2660-F699-D7784E4135B6}"/>
              </a:ext>
            </a:extLst>
          </p:cNvPr>
          <p:cNvSpPr txBox="1">
            <a:spLocks/>
          </p:cNvSpPr>
          <p:nvPr/>
        </p:nvSpPr>
        <p:spPr>
          <a:xfrm>
            <a:off x="15849600" y="95572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graphicFrame>
        <p:nvGraphicFramePr>
          <p:cNvPr id="15" name="Table 14">
            <a:extLst>
              <a:ext uri="{FF2B5EF4-FFF2-40B4-BE49-F238E27FC236}">
                <a16:creationId xmlns:a16="http://schemas.microsoft.com/office/drawing/2014/main" id="{52AEF7AE-3523-1573-3954-FC7987AC3E1B}"/>
              </a:ext>
            </a:extLst>
          </p:cNvPr>
          <p:cNvGraphicFramePr>
            <a:graphicFrameLocks noGrp="1"/>
          </p:cNvGraphicFramePr>
          <p:nvPr>
            <p:extLst>
              <p:ext uri="{D42A27DB-BD31-4B8C-83A1-F6EECF244321}">
                <p14:modId xmlns:p14="http://schemas.microsoft.com/office/powerpoint/2010/main" val="520692185"/>
              </p:ext>
            </p:extLst>
          </p:nvPr>
        </p:nvGraphicFramePr>
        <p:xfrm>
          <a:off x="526914" y="6286500"/>
          <a:ext cx="17078738" cy="596900"/>
        </p:xfrm>
        <a:graphic>
          <a:graphicData uri="http://schemas.openxmlformats.org/drawingml/2006/table">
            <a:tbl>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sp>
        <p:nvSpPr>
          <p:cNvPr id="16" name="Arrow: Down 15">
            <a:extLst>
              <a:ext uri="{FF2B5EF4-FFF2-40B4-BE49-F238E27FC236}">
                <a16:creationId xmlns:a16="http://schemas.microsoft.com/office/drawing/2014/main" id="{D1EDE15D-4F40-3AC9-C084-9E704BC7D37E}"/>
              </a:ext>
            </a:extLst>
          </p:cNvPr>
          <p:cNvSpPr/>
          <p:nvPr/>
        </p:nvSpPr>
        <p:spPr>
          <a:xfrm>
            <a:off x="15659100" y="63627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866233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EB73-9754-6707-935F-237EE939FC75}"/>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7E3E917D-C722-433B-FA93-C6E5525AC889}"/>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19FF70AA-7888-2C4E-E184-D89ED91A5D0F}"/>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FDC01E39-57B5-ACE4-07EE-0925F4C48532}"/>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influence of meter location on KPIs</a:t>
            </a:r>
          </a:p>
        </p:txBody>
      </p:sp>
      <p:graphicFrame>
        <p:nvGraphicFramePr>
          <p:cNvPr id="4" name="Table 3">
            <a:extLst>
              <a:ext uri="{FF2B5EF4-FFF2-40B4-BE49-F238E27FC236}">
                <a16:creationId xmlns:a16="http://schemas.microsoft.com/office/drawing/2014/main" id="{13AA974A-06AB-41F3-726F-3EB61989E865}"/>
              </a:ext>
            </a:extLst>
          </p:cNvPr>
          <p:cNvGraphicFramePr>
            <a:graphicFrameLocks noGrp="1"/>
          </p:cNvGraphicFramePr>
          <p:nvPr>
            <p:extLst>
              <p:ext uri="{D42A27DB-BD31-4B8C-83A1-F6EECF244321}">
                <p14:modId xmlns:p14="http://schemas.microsoft.com/office/powerpoint/2010/main" val="1871709034"/>
              </p:ext>
            </p:extLst>
          </p:nvPr>
        </p:nvGraphicFramePr>
        <p:xfrm>
          <a:off x="533399" y="2019300"/>
          <a:ext cx="16987040" cy="2376002"/>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452922">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l" fontAlgn="b">
                        <a:buNone/>
                      </a:pP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SYSTEM 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chemeClr val="bg2">
                              <a:lumMod val="10000"/>
                            </a:schemeClr>
                          </a:solidFill>
                          <a:effectLst/>
                          <a:latin typeface="Agrandir Wide Medium" panose="020B0604020202020204" charset="0"/>
                        </a:rPr>
                        <a:t>Mains Length (km)</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1498</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chemeClr val="bg2">
                              <a:lumMod val="10000"/>
                            </a:schemeClr>
                          </a:solidFill>
                          <a:effectLst/>
                          <a:latin typeface="Agrandir Wide Medium" panose="020B0604020202020204" charset="0"/>
                        </a:rPr>
                        <a:t>Number of service connections (Nc)</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58192</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58192</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chemeClr val="bg2">
                              <a:lumMod val="10000"/>
                            </a:schemeClr>
                          </a:solidFill>
                          <a:effectLst/>
                          <a:latin typeface="Agrandir Wide Medium" panose="020B0604020202020204" charset="0"/>
                        </a:rPr>
                        <a:t>CARL in m3/day</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chemeClr val="bg2">
                              <a:lumMod val="10000"/>
                            </a:schemeClr>
                          </a:solidFill>
                          <a:effectLst/>
                          <a:latin typeface="Agrandir Wide Medium" panose="020B0604020202020204" charset="0"/>
                        </a:rPr>
                        <a:t>Average length of underground service from edge of street to meter (m/conn)</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B0F0"/>
                          </a:solidFill>
                          <a:effectLst/>
                          <a:latin typeface="Agrandir Wide Medium" panose="020B0604020202020204" charset="0"/>
                        </a:rPr>
                        <a:t>10.6</a:t>
                      </a:r>
                      <a:endParaRPr lang="en-GB" sz="20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B0F0"/>
                          </a:solidFill>
                          <a:effectLst/>
                          <a:latin typeface="Agrandir Wide Medium" panose="020B0604020202020204" charset="0"/>
                        </a:rPr>
                        <a:t>0.00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chemeClr val="bg2">
                              <a:lumMod val="10000"/>
                            </a:schemeClr>
                          </a:solidFill>
                          <a:effectLst/>
                          <a:latin typeface="Agrandir Wide Medium" panose="020B0604020202020204" charset="0"/>
                        </a:rPr>
                        <a:t>Average Pressure in metres</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52.6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52.6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4400335C-10B0-544F-6425-0A1DEB71057D}"/>
              </a:ext>
            </a:extLst>
          </p:cNvPr>
          <p:cNvSpPr/>
          <p:nvPr/>
        </p:nvSpPr>
        <p:spPr>
          <a:xfrm>
            <a:off x="15468598" y="2019300"/>
            <a:ext cx="2071179" cy="2367702"/>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36E265AE-445F-9497-C033-CB27967E0EFE}"/>
              </a:ext>
            </a:extLst>
          </p:cNvPr>
          <p:cNvGraphicFramePr>
            <a:graphicFrameLocks noGrp="1"/>
          </p:cNvGraphicFramePr>
          <p:nvPr>
            <p:extLst>
              <p:ext uri="{D42A27DB-BD31-4B8C-83A1-F6EECF244321}">
                <p14:modId xmlns:p14="http://schemas.microsoft.com/office/powerpoint/2010/main" val="1173854447"/>
              </p:ext>
            </p:extLst>
          </p:nvPr>
        </p:nvGraphicFramePr>
        <p:xfrm>
          <a:off x="533399" y="4725170"/>
          <a:ext cx="17078738" cy="17907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REAL LOSSES KPIS</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Comparison</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Litres/conn/day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chemeClr val="bg2">
                              <a:lumMod val="10000"/>
                            </a:schemeClr>
                          </a:solidFill>
                          <a:effectLst/>
                          <a:latin typeface="Agrandir Wide Medium" panose="020B0604020202020204" charset="0"/>
                        </a:rPr>
                        <a:t>329.4</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B02BB818-D923-BD41-6B51-3534972D0ABB}"/>
              </a:ext>
            </a:extLst>
          </p:cNvPr>
          <p:cNvGraphicFramePr>
            <a:graphicFrameLocks noGrp="1"/>
          </p:cNvGraphicFramePr>
          <p:nvPr>
            <p:extLst>
              <p:ext uri="{D42A27DB-BD31-4B8C-83A1-F6EECF244321}">
                <p14:modId xmlns:p14="http://schemas.microsoft.com/office/powerpoint/2010/main" val="2400587087"/>
              </p:ext>
            </p:extLst>
          </p:nvPr>
        </p:nvGraphicFramePr>
        <p:xfrm>
          <a:off x="526914" y="6515100"/>
          <a:ext cx="17078738" cy="596900"/>
        </p:xfrm>
        <a:graphic>
          <a:graphicData uri="http://schemas.openxmlformats.org/drawingml/2006/table">
            <a:tbl>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3867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graphicFrame>
        <p:nvGraphicFramePr>
          <p:cNvPr id="8" name="Table 7">
            <a:extLst>
              <a:ext uri="{FF2B5EF4-FFF2-40B4-BE49-F238E27FC236}">
                <a16:creationId xmlns:a16="http://schemas.microsoft.com/office/drawing/2014/main" id="{93321E4A-D186-EAED-3C27-11043F3F5F05}"/>
              </a:ext>
            </a:extLst>
          </p:cNvPr>
          <p:cNvGraphicFramePr>
            <a:graphicFrameLocks noGrp="1"/>
          </p:cNvGraphicFramePr>
          <p:nvPr>
            <p:extLst>
              <p:ext uri="{D42A27DB-BD31-4B8C-83A1-F6EECF244321}">
                <p14:modId xmlns:p14="http://schemas.microsoft.com/office/powerpoint/2010/main" val="525482843"/>
              </p:ext>
            </p:extLst>
          </p:nvPr>
        </p:nvGraphicFramePr>
        <p:xfrm>
          <a:off x="533399" y="71247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i="0" u="none" strike="noStrike" dirty="0">
                          <a:solidFill>
                            <a:schemeClr val="bg2">
                              <a:lumMod val="10000"/>
                            </a:schemeClr>
                          </a:solidFill>
                          <a:effectLst/>
                          <a:latin typeface="Agrandir Wide Medium" panose="020B0604020202020204" charset="0"/>
                        </a:rPr>
                        <a:t>UARL in litres/conn/day</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80.39</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66.45</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9" name="Table 8">
            <a:extLst>
              <a:ext uri="{FF2B5EF4-FFF2-40B4-BE49-F238E27FC236}">
                <a16:creationId xmlns:a16="http://schemas.microsoft.com/office/drawing/2014/main" id="{17529DE9-A31B-187B-A2AE-90ACFFDCB3C4}"/>
              </a:ext>
            </a:extLst>
          </p:cNvPr>
          <p:cNvGraphicFramePr>
            <a:graphicFrameLocks noGrp="1"/>
          </p:cNvGraphicFramePr>
          <p:nvPr>
            <p:extLst>
              <p:ext uri="{D42A27DB-BD31-4B8C-83A1-F6EECF244321}">
                <p14:modId xmlns:p14="http://schemas.microsoft.com/office/powerpoint/2010/main" val="3129085489"/>
              </p:ext>
            </p:extLst>
          </p:nvPr>
        </p:nvGraphicFramePr>
        <p:xfrm>
          <a:off x="526914" y="77343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2.58</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10" name="Table 9">
            <a:extLst>
              <a:ext uri="{FF2B5EF4-FFF2-40B4-BE49-F238E27FC236}">
                <a16:creationId xmlns:a16="http://schemas.microsoft.com/office/drawing/2014/main" id="{C970670F-E8A6-3D7B-C613-17760C58CB3F}"/>
              </a:ext>
            </a:extLst>
          </p:cNvPr>
          <p:cNvGraphicFramePr>
            <a:graphicFrameLocks noGrp="1"/>
          </p:cNvGraphicFramePr>
          <p:nvPr>
            <p:extLst>
              <p:ext uri="{D42A27DB-BD31-4B8C-83A1-F6EECF244321}">
                <p14:modId xmlns:p14="http://schemas.microsoft.com/office/powerpoint/2010/main" val="932320916"/>
              </p:ext>
            </p:extLst>
          </p:nvPr>
        </p:nvGraphicFramePr>
        <p:xfrm>
          <a:off x="526914" y="83439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400" b="1" i="0" u="none" strike="noStrike" dirty="0">
                          <a:solidFill>
                            <a:srgbClr val="FF0000"/>
                          </a:solidFill>
                          <a:effectLst/>
                          <a:latin typeface="Agrandir Wide Medium" panose="020B0604020202020204" charset="0"/>
                        </a:rPr>
                        <a:t>5.0</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1" name="Arrow: Down 10">
            <a:extLst>
              <a:ext uri="{FF2B5EF4-FFF2-40B4-BE49-F238E27FC236}">
                <a16:creationId xmlns:a16="http://schemas.microsoft.com/office/drawing/2014/main" id="{E24C5FA9-B6D1-5391-1FBE-084832DAE5DA}"/>
              </a:ext>
            </a:extLst>
          </p:cNvPr>
          <p:cNvSpPr/>
          <p:nvPr/>
        </p:nvSpPr>
        <p:spPr>
          <a:xfrm>
            <a:off x="15659100" y="66675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D5DB19B1-2690-7D56-7037-9600F647153F}"/>
              </a:ext>
            </a:extLst>
          </p:cNvPr>
          <p:cNvSpPr/>
          <p:nvPr/>
        </p:nvSpPr>
        <p:spPr>
          <a:xfrm>
            <a:off x="15659100" y="72771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E6657EFC-2FF1-1A30-867E-5548155F0B48}"/>
              </a:ext>
            </a:extLst>
          </p:cNvPr>
          <p:cNvSpPr/>
          <p:nvPr/>
        </p:nvSpPr>
        <p:spPr>
          <a:xfrm>
            <a:off x="15665988" y="78867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A8F16921-6229-0849-08BF-5E5320297677}"/>
              </a:ext>
            </a:extLst>
          </p:cNvPr>
          <p:cNvSpPr/>
          <p:nvPr/>
        </p:nvSpPr>
        <p:spPr>
          <a:xfrm rot="10800000">
            <a:off x="15665988" y="8420099"/>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99089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B375-8D49-83DE-2562-4F65D84C9AE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CEF65021-814F-2209-B0BE-3CEA7E0FE6DE}"/>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47E95D2B-9F25-12F1-E7F7-D9991B5E429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1E949F32-025C-8618-B396-8590B667F85B}"/>
              </a:ext>
            </a:extLst>
          </p:cNvPr>
          <p:cNvSpPr txBox="1"/>
          <p:nvPr/>
        </p:nvSpPr>
        <p:spPr>
          <a:xfrm>
            <a:off x="157368" y="521690"/>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influence of service connections on KPIs</a:t>
            </a:r>
          </a:p>
        </p:txBody>
      </p:sp>
      <p:graphicFrame>
        <p:nvGraphicFramePr>
          <p:cNvPr id="4" name="Table 3">
            <a:extLst>
              <a:ext uri="{FF2B5EF4-FFF2-40B4-BE49-F238E27FC236}">
                <a16:creationId xmlns:a16="http://schemas.microsoft.com/office/drawing/2014/main" id="{F245CA9D-123B-20DC-55C5-C915FD55EE8A}"/>
              </a:ext>
            </a:extLst>
          </p:cNvPr>
          <p:cNvGraphicFramePr>
            <a:graphicFrameLocks noGrp="1"/>
          </p:cNvGraphicFramePr>
          <p:nvPr>
            <p:extLst>
              <p:ext uri="{D42A27DB-BD31-4B8C-83A1-F6EECF244321}">
                <p14:modId xmlns:p14="http://schemas.microsoft.com/office/powerpoint/2010/main" val="4095359405"/>
              </p:ext>
            </p:extLst>
          </p:nvPr>
        </p:nvGraphicFramePr>
        <p:xfrm>
          <a:off x="533399" y="2019300"/>
          <a:ext cx="16987040" cy="2538123"/>
        </p:xfrm>
        <a:graphic>
          <a:graphicData uri="http://schemas.openxmlformats.org/drawingml/2006/table">
            <a:tbl>
              <a:tblPr/>
              <a:tblGrid>
                <a:gridCol w="12803040">
                  <a:extLst>
                    <a:ext uri="{9D8B030D-6E8A-4147-A177-3AD203B41FA5}">
                      <a16:colId xmlns:a16="http://schemas.microsoft.com/office/drawing/2014/main" val="3900375607"/>
                    </a:ext>
                  </a:extLst>
                </a:gridCol>
                <a:gridCol w="2092000">
                  <a:extLst>
                    <a:ext uri="{9D8B030D-6E8A-4147-A177-3AD203B41FA5}">
                      <a16:colId xmlns:a16="http://schemas.microsoft.com/office/drawing/2014/main" val="2480043340"/>
                    </a:ext>
                  </a:extLst>
                </a:gridCol>
                <a:gridCol w="2092000">
                  <a:extLst>
                    <a:ext uri="{9D8B030D-6E8A-4147-A177-3AD203B41FA5}">
                      <a16:colId xmlns:a16="http://schemas.microsoft.com/office/drawing/2014/main" val="2471192660"/>
                    </a:ext>
                  </a:extLst>
                </a:gridCol>
              </a:tblGrid>
              <a:tr h="452922">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l" fontAlgn="b">
                        <a:buNone/>
                      </a:pP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SYSTEM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dirty="0">
                          <a:solidFill>
                            <a:schemeClr val="bg2">
                              <a:lumMod val="10000"/>
                            </a:schemeClr>
                          </a:solidFill>
                          <a:latin typeface="Agrandir Wide Medium" panose="020B0604020202020204" charset="0"/>
                        </a:rPr>
                        <a:t>SYSTEM 1 - corrected</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Mains Length (km)</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0000"/>
                          </a:solidFill>
                          <a:effectLst/>
                          <a:latin typeface="Agrandir Wide Medium" panose="020B0604020202020204" charset="0"/>
                        </a:rPr>
                        <a:t>1498</a:t>
                      </a:r>
                      <a:endParaRPr lang="en-GB" sz="20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0000"/>
                          </a:solidFill>
                          <a:effectLst/>
                          <a:latin typeface="Agrandir Wide Medium" panose="020B0604020202020204" charset="0"/>
                        </a:rPr>
                        <a:t>1498</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Number of service connections (Nc)</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rgbClr val="00B0F0"/>
                          </a:solidFill>
                          <a:effectLst/>
                          <a:latin typeface="Agrandir Wide Medium" panose="020B0604020202020204" charset="0"/>
                        </a:rPr>
                        <a:t>58192</a:t>
                      </a:r>
                      <a:endParaRPr lang="en-GB" sz="20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rgbClr val="00B0F0"/>
                          </a:solidFill>
                          <a:effectLst/>
                          <a:latin typeface="Agrandir Wide Medium" panose="020B0604020202020204" charset="0"/>
                        </a:rPr>
                        <a:t>37824</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2000" b="1" u="none" strike="noStrike" dirty="0">
                          <a:solidFill>
                            <a:srgbClr val="000000"/>
                          </a:solidFill>
                          <a:effectLst/>
                          <a:latin typeface="Agrandir Wide Medium" panose="020B0604020202020204" charset="0"/>
                        </a:rPr>
                        <a:t>CARL in m3/day</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Average length of underground service from edge of street to meter (m/conn)</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10.6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10.6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84616">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2000" b="1" u="none" strike="noStrike" dirty="0">
                          <a:solidFill>
                            <a:srgbClr val="000000"/>
                          </a:solidFill>
                          <a:effectLst/>
                          <a:latin typeface="Agrandir Wide Medium" panose="020B0604020202020204" charset="0"/>
                        </a:rPr>
                        <a:t>Average Pressure in metres</a:t>
                      </a:r>
                      <a:endParaRPr lang="en-GB" sz="20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u="none" strike="noStrike" dirty="0">
                          <a:solidFill>
                            <a:schemeClr val="bg2">
                              <a:lumMod val="10000"/>
                            </a:schemeClr>
                          </a:solidFill>
                          <a:effectLst/>
                          <a:latin typeface="Agrandir Wide Medium" panose="020B0604020202020204" charset="0"/>
                        </a:rPr>
                        <a:t>52.6</a:t>
                      </a:r>
                      <a:endParaRPr lang="en-GB" sz="20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2000" b="1" i="0" u="none" strike="noStrike" dirty="0">
                          <a:solidFill>
                            <a:schemeClr val="bg2">
                              <a:lumMod val="10000"/>
                            </a:schemeClr>
                          </a:solidFill>
                          <a:effectLst/>
                          <a:latin typeface="Agrandir Wide Medium" panose="020B0604020202020204" charset="0"/>
                        </a:rPr>
                        <a:t>52.6</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2B04CA00-EFBE-D150-9A4E-F100EED1F212}"/>
              </a:ext>
            </a:extLst>
          </p:cNvPr>
          <p:cNvSpPr/>
          <p:nvPr/>
        </p:nvSpPr>
        <p:spPr>
          <a:xfrm>
            <a:off x="15461710" y="2001423"/>
            <a:ext cx="2071179" cy="2556000"/>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0D6D7C4A-7EC8-9EE2-B9E6-1F84BCDF7DEF}"/>
              </a:ext>
            </a:extLst>
          </p:cNvPr>
          <p:cNvGraphicFramePr>
            <a:graphicFrameLocks noGrp="1"/>
          </p:cNvGraphicFramePr>
          <p:nvPr>
            <p:extLst>
              <p:ext uri="{D42A27DB-BD31-4B8C-83A1-F6EECF244321}">
                <p14:modId xmlns:p14="http://schemas.microsoft.com/office/powerpoint/2010/main" val="452513271"/>
              </p:ext>
            </p:extLst>
          </p:nvPr>
        </p:nvGraphicFramePr>
        <p:xfrm>
          <a:off x="533399" y="4725170"/>
          <a:ext cx="17078738" cy="17907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REAL LOSSES KPIS</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1</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chemeClr val="bg2">
                              <a:lumMod val="10000"/>
                            </a:schemeClr>
                          </a:solidFill>
                          <a:effectLst/>
                          <a:latin typeface="Agrandir Wide Medium" panose="020B0604020202020204" charset="0"/>
                        </a:rPr>
                        <a:t>SYSTEM 1 - corrected</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CAB0"/>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125B50"/>
                          </a:solidFill>
                          <a:effectLst/>
                          <a:latin typeface="Agrandir Wide Medium" panose="020B0604020202020204" charset="0"/>
                        </a:rPr>
                        <a:t>Comparison</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96169453"/>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Litres/conn/day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329.4</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506.8</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125B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2976262"/>
                  </a:ext>
                </a:extLst>
              </a:tr>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Real Losses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u="none" strike="noStrike" dirty="0">
                          <a:solidFill>
                            <a:schemeClr val="bg2">
                              <a:lumMod val="10000"/>
                            </a:schemeClr>
                          </a:solidFill>
                          <a:effectLst/>
                          <a:latin typeface="Agrandir Wide Medium" panose="020B0604020202020204" charset="0"/>
                        </a:rPr>
                        <a:t>12.80</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ctr">
                        <a:buNone/>
                      </a:pPr>
                      <a:r>
                        <a:rPr lang="en-GB" sz="2400" b="1" i="0" u="none" strike="noStrike" dirty="0">
                          <a:solidFill>
                            <a:srgbClr val="125B50"/>
                          </a:solidFill>
                          <a:effectLst/>
                          <a:latin typeface="Agrandir Wide Medium" panose="020B0604020202020204" charset="0"/>
                        </a:rPr>
                        <a:t>NO CHANGE</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568331"/>
                  </a:ext>
                </a:extLst>
              </a:tr>
            </a:tbl>
          </a:graphicData>
        </a:graphic>
      </p:graphicFrame>
      <p:graphicFrame>
        <p:nvGraphicFramePr>
          <p:cNvPr id="7" name="Table 6">
            <a:extLst>
              <a:ext uri="{FF2B5EF4-FFF2-40B4-BE49-F238E27FC236}">
                <a16:creationId xmlns:a16="http://schemas.microsoft.com/office/drawing/2014/main" id="{B6EFEE6D-F5C1-5463-069A-2A4DAB80A408}"/>
              </a:ext>
            </a:extLst>
          </p:cNvPr>
          <p:cNvGraphicFramePr>
            <a:graphicFrameLocks noGrp="1"/>
          </p:cNvGraphicFramePr>
          <p:nvPr>
            <p:extLst>
              <p:ext uri="{D42A27DB-BD31-4B8C-83A1-F6EECF244321}">
                <p14:modId xmlns:p14="http://schemas.microsoft.com/office/powerpoint/2010/main" val="330048719"/>
              </p:ext>
            </p:extLst>
          </p:nvPr>
        </p:nvGraphicFramePr>
        <p:xfrm>
          <a:off x="526914" y="6515100"/>
          <a:ext cx="17078738" cy="596900"/>
        </p:xfrm>
        <a:graphic>
          <a:graphicData uri="http://schemas.openxmlformats.org/drawingml/2006/table">
            <a:tbl>
              <a:tblPr/>
              <a:tblGrid>
                <a:gridCol w="5734748">
                  <a:extLst>
                    <a:ext uri="{9D8B030D-6E8A-4147-A177-3AD203B41FA5}">
                      <a16:colId xmlns:a16="http://schemas.microsoft.com/office/drawing/2014/main" val="3110352133"/>
                    </a:ext>
                  </a:extLst>
                </a:gridCol>
                <a:gridCol w="4104990">
                  <a:extLst>
                    <a:ext uri="{9D8B030D-6E8A-4147-A177-3AD203B41FA5}">
                      <a16:colId xmlns:a16="http://schemas.microsoft.com/office/drawing/2014/main" val="1868010407"/>
                    </a:ext>
                  </a:extLst>
                </a:gridCol>
                <a:gridCol w="4191000">
                  <a:extLst>
                    <a:ext uri="{9D8B030D-6E8A-4147-A177-3AD203B41FA5}">
                      <a16:colId xmlns:a16="http://schemas.microsoft.com/office/drawing/2014/main" val="2978488726"/>
                    </a:ext>
                  </a:extLst>
                </a:gridCol>
                <a:gridCol w="3048000">
                  <a:extLst>
                    <a:ext uri="{9D8B030D-6E8A-4147-A177-3AD203B41FA5}">
                      <a16:colId xmlns:a16="http://schemas.microsoft.com/office/drawing/2014/main" val="1493897028"/>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a:t>
                      </a:r>
                      <a:r>
                        <a:rPr lang="en-GB" sz="2400" b="1" u="none" strike="noStrike" baseline="30000" dirty="0">
                          <a:solidFill>
                            <a:schemeClr val="bg2">
                              <a:lumMod val="10000"/>
                            </a:schemeClr>
                          </a:solidFill>
                          <a:effectLst/>
                          <a:latin typeface="Agrandir Wide Medium" panose="020B0604020202020204" charset="0"/>
                        </a:rPr>
                        <a:t>3</a:t>
                      </a:r>
                      <a:r>
                        <a:rPr lang="en-GB" sz="2400" b="1" u="none" strike="noStrike" dirty="0">
                          <a:solidFill>
                            <a:schemeClr val="bg2">
                              <a:lumMod val="10000"/>
                            </a:schemeClr>
                          </a:solidFill>
                          <a:effectLst/>
                          <a:latin typeface="Agrandir Wide Medium" panose="020B0604020202020204" charset="0"/>
                        </a:rPr>
                        <a:t>/day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4678</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3537</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00527796"/>
                  </a:ext>
                </a:extLst>
              </a:tr>
            </a:tbl>
          </a:graphicData>
        </a:graphic>
      </p:graphicFrame>
      <p:graphicFrame>
        <p:nvGraphicFramePr>
          <p:cNvPr id="8" name="Table 7">
            <a:extLst>
              <a:ext uri="{FF2B5EF4-FFF2-40B4-BE49-F238E27FC236}">
                <a16:creationId xmlns:a16="http://schemas.microsoft.com/office/drawing/2014/main" id="{F4F9CC69-C77A-E686-886A-F324859AAA11}"/>
              </a:ext>
            </a:extLst>
          </p:cNvPr>
          <p:cNvGraphicFramePr>
            <a:graphicFrameLocks noGrp="1"/>
          </p:cNvGraphicFramePr>
          <p:nvPr>
            <p:extLst>
              <p:ext uri="{D42A27DB-BD31-4B8C-83A1-F6EECF244321}">
                <p14:modId xmlns:p14="http://schemas.microsoft.com/office/powerpoint/2010/main" val="2787043198"/>
              </p:ext>
            </p:extLst>
          </p:nvPr>
        </p:nvGraphicFramePr>
        <p:xfrm>
          <a:off x="533399" y="71247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litres/conn/day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80.39</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93.52</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55874569"/>
                  </a:ext>
                </a:extLst>
              </a:tr>
            </a:tbl>
          </a:graphicData>
        </a:graphic>
      </p:graphicFrame>
      <p:graphicFrame>
        <p:nvGraphicFramePr>
          <p:cNvPr id="9" name="Table 8">
            <a:extLst>
              <a:ext uri="{FF2B5EF4-FFF2-40B4-BE49-F238E27FC236}">
                <a16:creationId xmlns:a16="http://schemas.microsoft.com/office/drawing/2014/main" id="{5A021202-4E2F-DBCA-D305-A965F0A8B737}"/>
              </a:ext>
            </a:extLst>
          </p:cNvPr>
          <p:cNvGraphicFramePr>
            <a:graphicFrameLocks noGrp="1"/>
          </p:cNvGraphicFramePr>
          <p:nvPr>
            <p:extLst>
              <p:ext uri="{D42A27DB-BD31-4B8C-83A1-F6EECF244321}">
                <p14:modId xmlns:p14="http://schemas.microsoft.com/office/powerpoint/2010/main" val="1534818883"/>
              </p:ext>
            </p:extLst>
          </p:nvPr>
        </p:nvGraphicFramePr>
        <p:xfrm>
          <a:off x="526914" y="77343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UARL in m3/km mains/day</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00B050"/>
                          </a:solidFill>
                          <a:effectLst/>
                          <a:latin typeface="Agrandir Wide Medium" panose="020B0604020202020204" charset="0"/>
                        </a:rPr>
                        <a:t>3.12</a:t>
                      </a:r>
                      <a:endParaRPr lang="en-GB" sz="2400" b="1" i="0" u="none" strike="noStrike" dirty="0">
                        <a:solidFill>
                          <a:srgbClr val="00B05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00B050"/>
                          </a:solidFill>
                          <a:effectLst/>
                          <a:latin typeface="Agrandir Wide Medium" panose="020B0604020202020204" charset="0"/>
                        </a:rPr>
                        <a:t>2.36</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00B0F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10086924"/>
                  </a:ext>
                </a:extLst>
              </a:tr>
            </a:tbl>
          </a:graphicData>
        </a:graphic>
      </p:graphicFrame>
      <p:graphicFrame>
        <p:nvGraphicFramePr>
          <p:cNvPr id="10" name="Table 9">
            <a:extLst>
              <a:ext uri="{FF2B5EF4-FFF2-40B4-BE49-F238E27FC236}">
                <a16:creationId xmlns:a16="http://schemas.microsoft.com/office/drawing/2014/main" id="{CB248F4A-1F4B-143E-C1C0-34573D79CAE5}"/>
              </a:ext>
            </a:extLst>
          </p:cNvPr>
          <p:cNvGraphicFramePr>
            <a:graphicFrameLocks noGrp="1"/>
          </p:cNvGraphicFramePr>
          <p:nvPr>
            <p:extLst>
              <p:ext uri="{D42A27DB-BD31-4B8C-83A1-F6EECF244321}">
                <p14:modId xmlns:p14="http://schemas.microsoft.com/office/powerpoint/2010/main" val="3473776911"/>
              </p:ext>
            </p:extLst>
          </p:nvPr>
        </p:nvGraphicFramePr>
        <p:xfrm>
          <a:off x="526914" y="8343900"/>
          <a:ext cx="17078738" cy="596900"/>
        </p:xfrm>
        <a:graphic>
          <a:graphicData uri="http://schemas.openxmlformats.org/drawingml/2006/table">
            <a:tbl>
              <a:tblPr/>
              <a:tblGrid>
                <a:gridCol w="5734748">
                  <a:extLst>
                    <a:ext uri="{9D8B030D-6E8A-4147-A177-3AD203B41FA5}">
                      <a16:colId xmlns:a16="http://schemas.microsoft.com/office/drawing/2014/main" val="2408781554"/>
                    </a:ext>
                  </a:extLst>
                </a:gridCol>
                <a:gridCol w="4104990">
                  <a:extLst>
                    <a:ext uri="{9D8B030D-6E8A-4147-A177-3AD203B41FA5}">
                      <a16:colId xmlns:a16="http://schemas.microsoft.com/office/drawing/2014/main" val="3617550610"/>
                    </a:ext>
                  </a:extLst>
                </a:gridCol>
                <a:gridCol w="4191000">
                  <a:extLst>
                    <a:ext uri="{9D8B030D-6E8A-4147-A177-3AD203B41FA5}">
                      <a16:colId xmlns:a16="http://schemas.microsoft.com/office/drawing/2014/main" val="1227434066"/>
                    </a:ext>
                  </a:extLst>
                </a:gridCol>
                <a:gridCol w="3048000">
                  <a:extLst>
                    <a:ext uri="{9D8B030D-6E8A-4147-A177-3AD203B41FA5}">
                      <a16:colId xmlns:a16="http://schemas.microsoft.com/office/drawing/2014/main" val="2560406540"/>
                    </a:ext>
                  </a:extLst>
                </a:gridCol>
              </a:tblGrid>
              <a:tr h="596900">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l" fontAlgn="b">
                        <a:buNone/>
                      </a:pPr>
                      <a:r>
                        <a:rPr lang="en-GB" sz="2400" b="1" u="none" strike="noStrike" dirty="0">
                          <a:solidFill>
                            <a:schemeClr val="bg2">
                              <a:lumMod val="10000"/>
                            </a:schemeClr>
                          </a:solidFill>
                          <a:effectLst/>
                          <a:latin typeface="Agrandir Wide Medium" panose="020B0604020202020204" charset="0"/>
                        </a:rPr>
                        <a:t>ILI</a:t>
                      </a:r>
                      <a:endParaRPr lang="en-GB" sz="2400" b="1" i="0" u="none" strike="noStrike" dirty="0">
                        <a:solidFill>
                          <a:schemeClr val="bg2">
                            <a:lumMod val="10000"/>
                          </a:schemeClr>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u="none" strike="noStrike" dirty="0">
                          <a:solidFill>
                            <a:srgbClr val="FF0000"/>
                          </a:solidFill>
                          <a:effectLst/>
                          <a:latin typeface="Agrandir Wide Medium" panose="020B0604020202020204" charset="0"/>
                        </a:rPr>
                        <a:t>4.1</a:t>
                      </a: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ctr" fontAlgn="b">
                        <a:buNone/>
                      </a:pPr>
                      <a:r>
                        <a:rPr lang="en-GB" sz="2400" b="1" i="0" u="none" strike="noStrike" dirty="0">
                          <a:solidFill>
                            <a:srgbClr val="FF0000"/>
                          </a:solidFill>
                          <a:effectLst/>
                          <a:latin typeface="Agrandir Wide Medium" panose="020B0604020202020204" charset="0"/>
                        </a:rPr>
                        <a:t>5.4</a:t>
                      </a: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dk1"/>
                          </a:solidFill>
                          <a:uFillTx/>
                          <a:latin typeface="Calibri"/>
                          <a:sym typeface="Helvetica Neue"/>
                        </a:defRPr>
                      </a:lvl9pPr>
                    </a:lstStyle>
                    <a:p>
                      <a:pPr algn="r" fontAlgn="b">
                        <a:buNone/>
                      </a:pPr>
                      <a:endParaRPr lang="en-GB" sz="2400" b="1" i="0" u="none" strike="noStrike" dirty="0">
                        <a:solidFill>
                          <a:srgbClr val="FF0000"/>
                        </a:solidFill>
                        <a:effectLst/>
                        <a:latin typeface="Agrandir Wide Medium" panose="020B0604020202020204" charset="0"/>
                      </a:endParaRPr>
                    </a:p>
                  </a:txBody>
                  <a:tcPr marL="5443" marR="5443" marT="5443" marB="0"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10116941"/>
                  </a:ext>
                </a:extLst>
              </a:tr>
            </a:tbl>
          </a:graphicData>
        </a:graphic>
      </p:graphicFrame>
      <p:sp>
        <p:nvSpPr>
          <p:cNvPr id="11" name="Arrow: Down 10">
            <a:extLst>
              <a:ext uri="{FF2B5EF4-FFF2-40B4-BE49-F238E27FC236}">
                <a16:creationId xmlns:a16="http://schemas.microsoft.com/office/drawing/2014/main" id="{C1950838-3C33-4BC0-7525-78A05C1105EA}"/>
              </a:ext>
            </a:extLst>
          </p:cNvPr>
          <p:cNvSpPr/>
          <p:nvPr/>
        </p:nvSpPr>
        <p:spPr>
          <a:xfrm>
            <a:off x="15659100" y="65913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56DED8D5-C6CD-50AD-F382-9CF117339537}"/>
              </a:ext>
            </a:extLst>
          </p:cNvPr>
          <p:cNvSpPr/>
          <p:nvPr/>
        </p:nvSpPr>
        <p:spPr>
          <a:xfrm>
            <a:off x="15665988" y="7810500"/>
            <a:ext cx="838200" cy="381000"/>
          </a:xfrm>
          <a:prstGeom prst="downArrow">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4EA24AF4-41AF-3119-C4D1-2A6BA6B0E6AC}"/>
              </a:ext>
            </a:extLst>
          </p:cNvPr>
          <p:cNvSpPr/>
          <p:nvPr/>
        </p:nvSpPr>
        <p:spPr>
          <a:xfrm rot="10800000">
            <a:off x="15638426" y="8420100"/>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E08ED491-1763-D657-C106-1573A2077DA5}"/>
              </a:ext>
            </a:extLst>
          </p:cNvPr>
          <p:cNvSpPr/>
          <p:nvPr/>
        </p:nvSpPr>
        <p:spPr>
          <a:xfrm rot="10800000">
            <a:off x="15665988" y="7199280"/>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Arrow: Down 14">
            <a:extLst>
              <a:ext uri="{FF2B5EF4-FFF2-40B4-BE49-F238E27FC236}">
                <a16:creationId xmlns:a16="http://schemas.microsoft.com/office/drawing/2014/main" id="{CDD02F3B-692A-A94F-56DE-6587CD9F93C4}"/>
              </a:ext>
            </a:extLst>
          </p:cNvPr>
          <p:cNvSpPr/>
          <p:nvPr/>
        </p:nvSpPr>
        <p:spPr>
          <a:xfrm rot="10800000">
            <a:off x="15638425" y="5420988"/>
            <a:ext cx="838200" cy="381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31247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B42C-1E79-758E-0976-82CEBE996F55}"/>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9D52C304-9A26-22DE-B5FE-B52943C1DD3E}"/>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F134367-BA1D-99BE-2523-6F8CA94859A9}"/>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575DC90C-2B83-F6F6-935F-16EFDD232B4D}"/>
              </a:ext>
            </a:extLst>
          </p:cNvPr>
          <p:cNvSpPr txBox="1"/>
          <p:nvPr/>
        </p:nvSpPr>
        <p:spPr>
          <a:xfrm>
            <a:off x="228600" y="360853"/>
            <a:ext cx="17830799" cy="809773"/>
          </a:xfrm>
          <a:prstGeom prst="rect">
            <a:avLst/>
          </a:prstGeom>
        </p:spPr>
        <p:txBody>
          <a:bodyPr wrap="square" lIns="0" tIns="0" rIns="0" bIns="0" rtlCol="0" anchor="t">
            <a:spAutoFit/>
          </a:bodyPr>
          <a:lstStyle/>
          <a:p>
            <a:pPr>
              <a:lnSpc>
                <a:spcPts val="6719"/>
              </a:lnSpc>
            </a:pPr>
            <a:r>
              <a:rPr lang="en-US" sz="4800" b="1" dirty="0">
                <a:solidFill>
                  <a:srgbClr val="125B50"/>
                </a:solidFill>
                <a:latin typeface="Agrandir Wide Medium"/>
                <a:ea typeface="Agrandir Wide Medium"/>
                <a:cs typeface="Agrandir Wide Medium"/>
                <a:sym typeface="Agrandir Wide Medium"/>
              </a:rPr>
              <a:t>What if I can only estimate a range of pressure?</a:t>
            </a:r>
          </a:p>
        </p:txBody>
      </p:sp>
      <p:graphicFrame>
        <p:nvGraphicFramePr>
          <p:cNvPr id="4" name="Table 3">
            <a:extLst>
              <a:ext uri="{FF2B5EF4-FFF2-40B4-BE49-F238E27FC236}">
                <a16:creationId xmlns:a16="http://schemas.microsoft.com/office/drawing/2014/main" id="{15AC6D37-D63B-E104-ACE1-B06020003C96}"/>
              </a:ext>
            </a:extLst>
          </p:cNvPr>
          <p:cNvGraphicFramePr>
            <a:graphicFrameLocks noGrp="1"/>
          </p:cNvGraphicFramePr>
          <p:nvPr>
            <p:extLst>
              <p:ext uri="{D42A27DB-BD31-4B8C-83A1-F6EECF244321}">
                <p14:modId xmlns:p14="http://schemas.microsoft.com/office/powerpoint/2010/main" val="1487486782"/>
              </p:ext>
            </p:extLst>
          </p:nvPr>
        </p:nvGraphicFramePr>
        <p:xfrm>
          <a:off x="533399" y="1381057"/>
          <a:ext cx="17221201" cy="1961558"/>
        </p:xfrm>
        <a:graphic>
          <a:graphicData uri="http://schemas.openxmlformats.org/drawingml/2006/table">
            <a:tbl>
              <a:tblPr/>
              <a:tblGrid>
                <a:gridCol w="14802493">
                  <a:extLst>
                    <a:ext uri="{9D8B030D-6E8A-4147-A177-3AD203B41FA5}">
                      <a16:colId xmlns:a16="http://schemas.microsoft.com/office/drawing/2014/main" val="3900375607"/>
                    </a:ext>
                  </a:extLst>
                </a:gridCol>
                <a:gridCol w="2418708">
                  <a:extLst>
                    <a:ext uri="{9D8B030D-6E8A-4147-A177-3AD203B41FA5}">
                      <a16:colId xmlns:a16="http://schemas.microsoft.com/office/drawing/2014/main" val="2480043340"/>
                    </a:ext>
                  </a:extLst>
                </a:gridCol>
              </a:tblGrid>
              <a:tr h="349363">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l" fontAlgn="b">
                        <a:buNone/>
                      </a:pPr>
                      <a:endParaRPr lang="en-GB" sz="1600" b="1" i="0" u="none" strike="noStrike" dirty="0">
                        <a:solidFill>
                          <a:srgbClr val="000000"/>
                        </a:solidFill>
                        <a:effectLst/>
                        <a:latin typeface="Agrandir Wide Medium" panose="020B0604020202020204" charset="0"/>
                      </a:endParaRPr>
                    </a:p>
                  </a:txBody>
                  <a:tcPr marL="5443" marR="5443" marT="5443"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i="0" u="none" strike="noStrike" dirty="0">
                          <a:solidFill>
                            <a:srgbClr val="000000"/>
                          </a:solidFill>
                          <a:effectLst/>
                          <a:latin typeface="Agrandir Wide Medium" panose="020B0604020202020204" charset="0"/>
                        </a:rPr>
                        <a:t>SYSTEM 1</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6CAB0"/>
                    </a:solidFill>
                  </a:tcPr>
                </a:tc>
                <a:extLst>
                  <a:ext uri="{0D108BD9-81ED-4DB2-BD59-A6C34878D82A}">
                    <a16:rowId xmlns:a16="http://schemas.microsoft.com/office/drawing/2014/main" val="2094944326"/>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1600" b="1" u="none" strike="noStrike" dirty="0">
                          <a:solidFill>
                            <a:srgbClr val="000000"/>
                          </a:solidFill>
                          <a:effectLst/>
                          <a:latin typeface="Agrandir Wide Medium" panose="020B0604020202020204" charset="0"/>
                        </a:rPr>
                        <a:t>Mains Length (km)</a:t>
                      </a:r>
                      <a:endParaRPr lang="en-GB" sz="16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u="none" strike="noStrike" dirty="0">
                          <a:solidFill>
                            <a:srgbClr val="000000"/>
                          </a:solidFill>
                          <a:effectLst/>
                          <a:latin typeface="Agrandir Wide Medium" panose="020B0604020202020204" charset="0"/>
                        </a:rPr>
                        <a:t>1498</a:t>
                      </a:r>
                      <a:endParaRPr lang="en-GB" sz="16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8082523"/>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1600" b="1" u="none" strike="noStrike" dirty="0">
                          <a:solidFill>
                            <a:srgbClr val="000000"/>
                          </a:solidFill>
                          <a:effectLst/>
                          <a:latin typeface="Agrandir Wide Medium" panose="020B0604020202020204" charset="0"/>
                        </a:rPr>
                        <a:t>Number of service connections (Nc)</a:t>
                      </a:r>
                      <a:endParaRPr lang="en-GB" sz="16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u="none" strike="noStrike" dirty="0">
                          <a:solidFill>
                            <a:schemeClr val="bg2">
                              <a:lumMod val="10000"/>
                            </a:schemeClr>
                          </a:solidFill>
                          <a:effectLst/>
                          <a:latin typeface="Agrandir Wide Medium" panose="020B0604020202020204" charset="0"/>
                        </a:rPr>
                        <a:t>58192</a:t>
                      </a:r>
                      <a:endParaRPr lang="en-GB" sz="16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5870667"/>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rgbClr val="000000"/>
                          </a:solidFill>
                          <a:effectLst/>
                          <a:latin typeface="Agrandir Wide Medium" panose="020B0604020202020204" charset="0"/>
                        </a:rPr>
                        <a:t>CARL in m3/day</a:t>
                      </a:r>
                      <a:endParaRPr lang="en-GB" sz="16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i="0" u="none" strike="noStrike" dirty="0">
                          <a:solidFill>
                            <a:schemeClr val="bg2">
                              <a:lumMod val="10000"/>
                            </a:schemeClr>
                          </a:solidFill>
                          <a:effectLst/>
                          <a:latin typeface="Agrandir Wide Medium" panose="020B0604020202020204" charset="0"/>
                        </a:rPr>
                        <a:t>19170</a:t>
                      </a: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0206734"/>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1600" b="1" u="none" strike="noStrike" dirty="0">
                          <a:solidFill>
                            <a:srgbClr val="000000"/>
                          </a:solidFill>
                          <a:effectLst/>
                          <a:latin typeface="Agrandir Wide Medium" panose="020B0604020202020204" charset="0"/>
                        </a:rPr>
                        <a:t>Average length of underground service from edge of street to meter (m/conn)</a:t>
                      </a:r>
                      <a:endParaRPr lang="en-GB" sz="1600" b="1" i="0" u="none" strike="noStrike" dirty="0">
                        <a:solidFill>
                          <a:srgbClr val="00000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u="none" strike="noStrike" dirty="0">
                          <a:solidFill>
                            <a:schemeClr val="bg2">
                              <a:lumMod val="10000"/>
                            </a:schemeClr>
                          </a:solidFill>
                          <a:effectLst/>
                          <a:latin typeface="Agrandir Wide Medium" panose="020B0604020202020204" charset="0"/>
                        </a:rPr>
                        <a:t>10.6</a:t>
                      </a:r>
                      <a:endParaRPr lang="en-GB" sz="1600" b="1" i="0" u="none" strike="noStrike" dirty="0">
                        <a:solidFill>
                          <a:schemeClr val="bg2">
                            <a:lumMod val="10000"/>
                          </a:schemeClr>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1446355"/>
                  </a:ext>
                </a:extLst>
              </a:tr>
              <a:tr h="322439">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lvl="1" algn="l" fontAlgn="b">
                        <a:buNone/>
                      </a:pPr>
                      <a:r>
                        <a:rPr lang="en-GB" sz="1600" b="1" u="none" strike="noStrike" dirty="0">
                          <a:solidFill>
                            <a:srgbClr val="00B0F0"/>
                          </a:solidFill>
                          <a:effectLst/>
                          <a:latin typeface="Agrandir Wide Medium" panose="020B0604020202020204" charset="0"/>
                        </a:rPr>
                        <a:t>Average Pressure in metres - estimated</a:t>
                      </a:r>
                      <a:endParaRPr lang="en-GB" sz="16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marR="0" indent="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1pPr>
                      <a:lvl2pPr marL="0" marR="0" indent="3429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2pPr>
                      <a:lvl3pPr marL="0" marR="0" indent="6858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3pPr>
                      <a:lvl4pPr marL="0" marR="0" indent="10287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4pPr>
                      <a:lvl5pPr marL="0" marR="0" indent="13716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5pPr>
                      <a:lvl6pPr marL="0" marR="0" indent="17145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6pPr>
                      <a:lvl7pPr marL="0" marR="0" indent="20574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7pPr>
                      <a:lvl8pPr marL="0" marR="0" indent="24003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8pPr>
                      <a:lvl9pPr marL="0" marR="0" indent="2743200" algn="ctr" defTabSz="43815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Calibri"/>
                          <a:sym typeface="Helvetica Neue"/>
                        </a:defRPr>
                      </a:lvl9pPr>
                    </a:lstStyle>
                    <a:p>
                      <a:pPr algn="ctr" fontAlgn="b">
                        <a:buNone/>
                      </a:pPr>
                      <a:r>
                        <a:rPr lang="en-GB" sz="1600" b="1" u="none" strike="noStrike" dirty="0">
                          <a:solidFill>
                            <a:srgbClr val="00B0F0"/>
                          </a:solidFill>
                          <a:effectLst/>
                          <a:latin typeface="Agrandir Wide Medium" panose="020B0604020202020204" charset="0"/>
                        </a:rPr>
                        <a:t>35-50m</a:t>
                      </a:r>
                      <a:endParaRPr lang="en-GB" sz="1600" b="1" i="0" u="none" strike="noStrike" dirty="0">
                        <a:solidFill>
                          <a:srgbClr val="00B0F0"/>
                        </a:solidFill>
                        <a:effectLst/>
                        <a:latin typeface="Agrandir Wide Medium" panose="020B0604020202020204" charset="0"/>
                      </a:endParaRPr>
                    </a:p>
                  </a:txBody>
                  <a:tcPr marL="5443" marR="5443" marT="5443"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0705978"/>
                  </a:ext>
                </a:extLst>
              </a:tr>
            </a:tbl>
          </a:graphicData>
        </a:graphic>
      </p:graphicFrame>
      <p:sp>
        <p:nvSpPr>
          <p:cNvPr id="5" name="Rectangle 4">
            <a:extLst>
              <a:ext uri="{FF2B5EF4-FFF2-40B4-BE49-F238E27FC236}">
                <a16:creationId xmlns:a16="http://schemas.microsoft.com/office/drawing/2014/main" id="{4E8B9448-3DA3-33CD-BA79-98A592EC64B0}"/>
              </a:ext>
            </a:extLst>
          </p:cNvPr>
          <p:cNvSpPr/>
          <p:nvPr/>
        </p:nvSpPr>
        <p:spPr>
          <a:xfrm>
            <a:off x="15316200" y="1381057"/>
            <a:ext cx="2438400" cy="1961558"/>
          </a:xfrm>
          <a:prstGeom prst="rect">
            <a:avLst/>
          </a:prstGeom>
          <a:noFill/>
          <a:ln w="571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F4175A5-66BC-CA71-60E1-4A918077171E}"/>
              </a:ext>
            </a:extLst>
          </p:cNvPr>
          <p:cNvPicPr>
            <a:picLocks noChangeAspect="1"/>
          </p:cNvPicPr>
          <p:nvPr/>
        </p:nvPicPr>
        <p:blipFill>
          <a:blip r:embed="rId5"/>
          <a:stretch>
            <a:fillRect/>
          </a:stretch>
        </p:blipFill>
        <p:spPr>
          <a:xfrm>
            <a:off x="533399" y="3664300"/>
            <a:ext cx="12614136" cy="5970865"/>
          </a:xfrm>
          <a:prstGeom prst="rect">
            <a:avLst/>
          </a:prstGeom>
          <a:ln w="19050">
            <a:solidFill>
              <a:sysClr val="windowText" lastClr="000000"/>
            </a:solidFill>
          </a:ln>
        </p:spPr>
      </p:pic>
      <p:sp>
        <p:nvSpPr>
          <p:cNvPr id="7" name="Slide Number Placeholder 34">
            <a:extLst>
              <a:ext uri="{FF2B5EF4-FFF2-40B4-BE49-F238E27FC236}">
                <a16:creationId xmlns:a16="http://schemas.microsoft.com/office/drawing/2014/main" id="{0BCBA965-B079-1E9A-67B9-A167CBF90D33}"/>
              </a:ext>
            </a:extLst>
          </p:cNvPr>
          <p:cNvSpPr txBox="1">
            <a:spLocks/>
          </p:cNvSpPr>
          <p:nvPr/>
        </p:nvSpPr>
        <p:spPr>
          <a:xfrm>
            <a:off x="15849600" y="95572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1E539792-8BD1-2B98-EBB3-9338069DB40C}"/>
              </a:ext>
            </a:extLst>
          </p:cNvPr>
          <p:cNvSpPr txBox="1"/>
          <p:nvPr/>
        </p:nvSpPr>
        <p:spPr>
          <a:xfrm>
            <a:off x="8610600" y="4710740"/>
            <a:ext cx="2590800" cy="1938992"/>
          </a:xfrm>
          <a:prstGeom prst="rect">
            <a:avLst/>
          </a:prstGeom>
          <a:solidFill>
            <a:sysClr val="window" lastClr="FFFFFF"/>
          </a:solidFill>
          <a:ln>
            <a:solidFill>
              <a:srgbClr val="125B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25B50"/>
                </a:solidFill>
                <a:effectLst/>
                <a:uLnTx/>
                <a:uFillTx/>
                <a:latin typeface="Agrandir Wide Medium" panose="020B0604020202020204" charset="0"/>
              </a:rPr>
              <a:t>ILI estimated between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25B50"/>
                </a:solidFill>
                <a:effectLst/>
                <a:uLnTx/>
                <a:uFillTx/>
                <a:latin typeface="Agrandir Wide Medium" panose="020B0604020202020204" charset="0"/>
              </a:rPr>
              <a:t>4.3-6.2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25B50"/>
                </a:solidFill>
                <a:effectLst/>
                <a:uLnTx/>
                <a:uFillTx/>
                <a:latin typeface="Agrandir Wide Medium" panose="020B0604020202020204" charset="0"/>
              </a:rPr>
              <a:t>(ILI Bands C1/C2)</a:t>
            </a:r>
          </a:p>
        </p:txBody>
      </p:sp>
      <p:sp>
        <p:nvSpPr>
          <p:cNvPr id="9" name="TextBox 8">
            <a:extLst>
              <a:ext uri="{FF2B5EF4-FFF2-40B4-BE49-F238E27FC236}">
                <a16:creationId xmlns:a16="http://schemas.microsoft.com/office/drawing/2014/main" id="{33B742C9-CA48-FBD9-B0AF-FD59D3D09653}"/>
              </a:ext>
            </a:extLst>
          </p:cNvPr>
          <p:cNvSpPr txBox="1"/>
          <p:nvPr/>
        </p:nvSpPr>
        <p:spPr>
          <a:xfrm>
            <a:off x="13284200" y="3664300"/>
            <a:ext cx="4470400" cy="5970865"/>
          </a:xfrm>
          <a:prstGeom prst="rect">
            <a:avLst/>
          </a:prstGeom>
          <a:noFill/>
          <a:ln w="38100">
            <a:solidFill>
              <a:srgbClr val="FF0000"/>
            </a:solidFill>
          </a:ln>
        </p:spPr>
        <p:txBody>
          <a:bodyPr wrap="square" rtlCol="0">
            <a:spAutoFit/>
          </a:bodyPr>
          <a:lstStyle/>
          <a:p>
            <a:pPr algn="ctr"/>
            <a:r>
              <a:rPr lang="en-GB" sz="2800" b="1" dirty="0">
                <a:solidFill>
                  <a:srgbClr val="FF0000"/>
                </a:solidFill>
                <a:latin typeface="Agrandir Wide Medium" panose="020B0604020202020204" charset="0"/>
              </a:rPr>
              <a:t>Don’t use this graph to estimate the average pressure required to achieve a specific ILI – </a:t>
            </a:r>
          </a:p>
          <a:p>
            <a:pPr algn="ctr"/>
            <a:endParaRPr lang="en-GB" sz="2800" b="1" dirty="0">
              <a:solidFill>
                <a:srgbClr val="FF0000"/>
              </a:solidFill>
              <a:latin typeface="Agrandir Wide Medium" panose="020B0604020202020204" charset="0"/>
            </a:endParaRPr>
          </a:p>
          <a:p>
            <a:pPr marL="457200" indent="-457200" algn="ctr">
              <a:buFont typeface="Arial" panose="020B0604020202020204" pitchFamily="34" charset="0"/>
              <a:buChar char="•"/>
            </a:pPr>
            <a:r>
              <a:rPr lang="en-GB" sz="2800" b="1" dirty="0">
                <a:solidFill>
                  <a:srgbClr val="FF0000"/>
                </a:solidFill>
                <a:latin typeface="Agrandir Wide Medium" panose="020B0604020202020204" charset="0"/>
              </a:rPr>
              <a:t>It </a:t>
            </a:r>
            <a:r>
              <a:rPr lang="en-GB" sz="2800" b="1" u="sng" dirty="0">
                <a:solidFill>
                  <a:srgbClr val="FF0000"/>
                </a:solidFill>
                <a:latin typeface="Agrandir Wide Medium" panose="020B0604020202020204" charset="0"/>
              </a:rPr>
              <a:t>does not show </a:t>
            </a:r>
            <a:r>
              <a:rPr lang="en-GB" sz="2800" b="1" dirty="0">
                <a:solidFill>
                  <a:srgbClr val="FF0000"/>
                </a:solidFill>
                <a:latin typeface="Agrandir Wide Medium" panose="020B0604020202020204" charset="0"/>
              </a:rPr>
              <a:t>the effect of reducing or increasing pressure on CARL, </a:t>
            </a:r>
            <a:r>
              <a:rPr lang="en-GB" sz="2800" b="1" u="sng" dirty="0">
                <a:solidFill>
                  <a:srgbClr val="FF0000"/>
                </a:solidFill>
                <a:latin typeface="Agrandir Wide Medium" panose="020B0604020202020204" charset="0"/>
              </a:rPr>
              <a:t>only on UARL</a:t>
            </a:r>
          </a:p>
          <a:p>
            <a:pPr algn="ctr"/>
            <a:r>
              <a:rPr lang="en-GB" dirty="0">
                <a:solidFill>
                  <a:prstClr val="black"/>
                </a:solidFill>
                <a:latin typeface="Calibri"/>
              </a:rPr>
              <a:t>	</a:t>
            </a:r>
          </a:p>
        </p:txBody>
      </p:sp>
      <p:sp>
        <p:nvSpPr>
          <p:cNvPr id="10" name="Arrow: Down 9">
            <a:extLst>
              <a:ext uri="{FF2B5EF4-FFF2-40B4-BE49-F238E27FC236}">
                <a16:creationId xmlns:a16="http://schemas.microsoft.com/office/drawing/2014/main" id="{91513C84-B337-FCAC-D59D-5E067B4190DC}"/>
              </a:ext>
            </a:extLst>
          </p:cNvPr>
          <p:cNvSpPr/>
          <p:nvPr/>
        </p:nvSpPr>
        <p:spPr>
          <a:xfrm>
            <a:off x="4809000" y="7320900"/>
            <a:ext cx="144000" cy="1404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B936AE3D-0C90-5ECD-3731-9E6AB9153947}"/>
              </a:ext>
            </a:extLst>
          </p:cNvPr>
          <p:cNvSpPr/>
          <p:nvPr/>
        </p:nvSpPr>
        <p:spPr>
          <a:xfrm>
            <a:off x="6019800" y="7778100"/>
            <a:ext cx="152400" cy="936000"/>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854487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0C7D-F95F-939E-8487-32968DB856A3}"/>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DE12855B-6C76-48C2-6479-8B332FB678F8}"/>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TextBox 1">
            <a:extLst>
              <a:ext uri="{FF2B5EF4-FFF2-40B4-BE49-F238E27FC236}">
                <a16:creationId xmlns:a16="http://schemas.microsoft.com/office/drawing/2014/main" id="{6DCE2448-CAA6-F44A-C23A-3EA0438D4CCD}"/>
              </a:ext>
            </a:extLst>
          </p:cNvPr>
          <p:cNvSpPr txBox="1"/>
          <p:nvPr/>
        </p:nvSpPr>
        <p:spPr>
          <a:xfrm>
            <a:off x="1295400" y="419100"/>
            <a:ext cx="16154400" cy="830997"/>
          </a:xfrm>
          <a:prstGeom prst="rect">
            <a:avLst/>
          </a:prstGeom>
          <a:noFill/>
        </p:spPr>
        <p:txBody>
          <a:bodyPr wrap="square" rtlCol="0">
            <a:spAutoFit/>
          </a:bodyPr>
          <a:lstStyle/>
          <a:p>
            <a:pPr algn="ctr"/>
            <a:r>
              <a:rPr lang="en-GB" sz="4800" dirty="0">
                <a:solidFill>
                  <a:srgbClr val="125B50"/>
                </a:solidFill>
                <a:latin typeface="Agrandir Wide Medium" panose="020B0604020202020204" charset="0"/>
              </a:rPr>
              <a:t>Summary</a:t>
            </a:r>
          </a:p>
        </p:txBody>
      </p:sp>
      <p:sp>
        <p:nvSpPr>
          <p:cNvPr id="3" name="TextBox 2">
            <a:extLst>
              <a:ext uri="{FF2B5EF4-FFF2-40B4-BE49-F238E27FC236}">
                <a16:creationId xmlns:a16="http://schemas.microsoft.com/office/drawing/2014/main" id="{392D3121-FC79-75CE-4CAE-24137CEA1C87}"/>
              </a:ext>
            </a:extLst>
          </p:cNvPr>
          <p:cNvSpPr txBox="1"/>
          <p:nvPr/>
        </p:nvSpPr>
        <p:spPr>
          <a:xfrm>
            <a:off x="609600" y="1562100"/>
            <a:ext cx="17145000" cy="7909858"/>
          </a:xfrm>
          <a:prstGeom prst="rect">
            <a:avLst/>
          </a:prstGeom>
          <a:noFill/>
        </p:spPr>
        <p:txBody>
          <a:bodyPr wrap="square" rtlCol="0">
            <a:spAutoFit/>
          </a:bodyPr>
          <a:lstStyle/>
          <a:p>
            <a:pPr marL="457200" indent="-457200">
              <a:buFont typeface="Wingdings" panose="05000000000000000000" pitchFamily="2" charset="2"/>
              <a:buChar char="ü"/>
            </a:pPr>
            <a:r>
              <a:rPr lang="en-GB" sz="3200" dirty="0">
                <a:solidFill>
                  <a:prstClr val="black"/>
                </a:solidFill>
                <a:latin typeface="Agrandir Wide Medium" panose="020B0604020202020204" charset="0"/>
              </a:rPr>
              <a:t>Think about the choice of Real Losses KPI and make sure it is fit for purpose</a:t>
            </a:r>
          </a:p>
          <a:p>
            <a:pPr marL="914400" lvl="1" indent="-457200">
              <a:buFont typeface="Wingdings" panose="05000000000000000000" pitchFamily="2" charset="2"/>
              <a:buChar char="ü"/>
            </a:pPr>
            <a:r>
              <a:rPr lang="en-GB" sz="3200" b="1" dirty="0">
                <a:solidFill>
                  <a:srgbClr val="FF0000"/>
                </a:solidFill>
                <a:latin typeface="Agrandir Wide Medium" panose="020B0604020202020204" charset="0"/>
              </a:rPr>
              <a:t>Please don’t use %s of anything!</a:t>
            </a:r>
          </a:p>
          <a:p>
            <a:pPr marL="914400" lvl="1" indent="-457200">
              <a:buFont typeface="Wingdings" panose="05000000000000000000" pitchFamily="2" charset="2"/>
              <a:buChar char="ü"/>
            </a:pP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en-GB" sz="3200" dirty="0">
                <a:solidFill>
                  <a:prstClr val="black"/>
                </a:solidFill>
                <a:latin typeface="Agrandir Wide Medium" panose="020B0604020202020204" charset="0"/>
              </a:rPr>
              <a:t>Consider all the other variables that influence Real Losses and use them to provide context to your interpretation</a:t>
            </a:r>
          </a:p>
          <a:p>
            <a:pPr marL="457200" indent="-457200">
              <a:buFont typeface="Wingdings" panose="05000000000000000000" pitchFamily="2" charset="2"/>
              <a:buChar char="ü"/>
            </a:pP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en-GB" sz="3200" dirty="0">
                <a:solidFill>
                  <a:prstClr val="black"/>
                </a:solidFill>
                <a:latin typeface="Agrandir Wide Medium" panose="020B0604020202020204" charset="0"/>
              </a:rPr>
              <a:t>Deploy careful quality control of the inputs to your KPIs</a:t>
            </a:r>
          </a:p>
          <a:p>
            <a:pPr marL="914400" lvl="1" indent="-457200">
              <a:buFont typeface="Wingdings" panose="05000000000000000000" pitchFamily="2" charset="2"/>
              <a:buChar char="ü"/>
            </a:pPr>
            <a:r>
              <a:rPr lang="en-GB" sz="3200" dirty="0">
                <a:solidFill>
                  <a:prstClr val="black"/>
                </a:solidFill>
                <a:latin typeface="Agrandir Wide Medium" panose="020B0604020202020204" charset="0"/>
              </a:rPr>
              <a:t>Number of Physical Service Connections from the mains</a:t>
            </a:r>
          </a:p>
          <a:p>
            <a:pPr marL="1371600" lvl="2" indent="-457200">
              <a:buFont typeface="Wingdings" panose="05000000000000000000" pitchFamily="2" charset="2"/>
              <a:buChar char="ü"/>
            </a:pPr>
            <a:r>
              <a:rPr lang="en-GB" sz="3200" dirty="0">
                <a:solidFill>
                  <a:srgbClr val="FF0000"/>
                </a:solidFill>
                <a:latin typeface="Agrandir Wide Medium" panose="020B0604020202020204" charset="0"/>
              </a:rPr>
              <a:t>Not administrative or billed connections</a:t>
            </a:r>
          </a:p>
          <a:p>
            <a:pPr marL="914400" lvl="1" indent="-457200">
              <a:buFont typeface="Wingdings" panose="05000000000000000000" pitchFamily="2" charset="2"/>
              <a:buChar char="ü"/>
            </a:pPr>
            <a:r>
              <a:rPr lang="en-GB" sz="3200" dirty="0">
                <a:solidFill>
                  <a:prstClr val="black"/>
                </a:solidFill>
                <a:latin typeface="Agrandir Wide Medium" panose="020B0604020202020204" charset="0"/>
              </a:rPr>
              <a:t>Measure Average Zone Pressure to understand your Real Losses</a:t>
            </a:r>
          </a:p>
          <a:p>
            <a:pPr marL="1371600" lvl="2" indent="-457200">
              <a:buFont typeface="Wingdings" panose="05000000000000000000" pitchFamily="2" charset="2"/>
              <a:buChar char="ü"/>
            </a:pPr>
            <a:r>
              <a:rPr lang="en-GB" sz="3200" u="sng" dirty="0">
                <a:solidFill>
                  <a:srgbClr val="125B50"/>
                </a:solidFill>
                <a:latin typeface="Agrandir Wide Medium" panose="020B0604020202020204" charset="0"/>
              </a:rPr>
              <a:t>But you can still gain insights if you have an estimated range</a:t>
            </a:r>
          </a:p>
          <a:p>
            <a:pPr marL="914400" lvl="1" indent="-457200">
              <a:buFont typeface="Wingdings" panose="05000000000000000000" pitchFamily="2" charset="2"/>
              <a:buChar char="ü"/>
            </a:pPr>
            <a:endParaRPr lang="en-GB" sz="3200" dirty="0">
              <a:solidFill>
                <a:prstClr val="black"/>
              </a:solidFill>
              <a:latin typeface="Agrandir Wide Medium" panose="020B0604020202020204" charset="0"/>
            </a:endParaRPr>
          </a:p>
          <a:p>
            <a:pPr marL="457200" indent="-457200">
              <a:buFont typeface="Wingdings" panose="05000000000000000000" pitchFamily="2" charset="2"/>
              <a:buChar char="ü"/>
            </a:pPr>
            <a:r>
              <a:rPr lang="en-GB" sz="3200" dirty="0">
                <a:solidFill>
                  <a:prstClr val="black"/>
                </a:solidFill>
                <a:latin typeface="Agrandir Wide Medium" panose="020B0604020202020204" charset="0"/>
              </a:rPr>
              <a:t>Use the “Rosetta Stone” approach to quickly translate your chosen Real Losses KPI into multiple other KPIs</a:t>
            </a:r>
            <a:endParaRPr lang="en-GB" sz="2800" dirty="0">
              <a:solidFill>
                <a:prstClr val="black"/>
              </a:solidFill>
              <a:latin typeface="Agrandir Wide Medium" panose="020B0604020202020204" charset="0"/>
            </a:endParaRPr>
          </a:p>
          <a:p>
            <a:pPr marL="457200" indent="-457200">
              <a:buFont typeface="Wingdings" panose="05000000000000000000" pitchFamily="2" charset="2"/>
              <a:buChar char="ü"/>
            </a:pPr>
            <a:endParaRPr lang="en-GB" sz="2800" dirty="0">
              <a:solidFill>
                <a:prstClr val="black"/>
              </a:solidFill>
              <a:latin typeface="Agrandir Wide Medium" panose="020B0604020202020204" charset="0"/>
            </a:endParaRPr>
          </a:p>
        </p:txBody>
      </p:sp>
    </p:spTree>
    <p:custDataLst>
      <p:tags r:id="rId1"/>
    </p:custDataLst>
    <p:extLst>
      <p:ext uri="{BB962C8B-B14F-4D97-AF65-F5344CB8AC3E}">
        <p14:creationId xmlns:p14="http://schemas.microsoft.com/office/powerpoint/2010/main" val="201978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587B-4742-8FA5-7EBE-0F6F744A5C7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E28AEBF2-1C70-F214-3CEF-FD6C068B72C5}"/>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TextBox 1">
            <a:extLst>
              <a:ext uri="{FF2B5EF4-FFF2-40B4-BE49-F238E27FC236}">
                <a16:creationId xmlns:a16="http://schemas.microsoft.com/office/drawing/2014/main" id="{B0DD56AE-8D34-5215-68EA-B8AF88613D0B}"/>
              </a:ext>
            </a:extLst>
          </p:cNvPr>
          <p:cNvSpPr txBox="1"/>
          <p:nvPr/>
        </p:nvSpPr>
        <p:spPr>
          <a:xfrm>
            <a:off x="1295400" y="419100"/>
            <a:ext cx="16154400" cy="830997"/>
          </a:xfrm>
          <a:prstGeom prst="rect">
            <a:avLst/>
          </a:prstGeom>
          <a:noFill/>
        </p:spPr>
        <p:txBody>
          <a:bodyPr wrap="square" rtlCol="0">
            <a:spAutoFit/>
          </a:bodyPr>
          <a:lstStyle/>
          <a:p>
            <a:pPr algn="ctr"/>
            <a:r>
              <a:rPr lang="en-GB" sz="4800" dirty="0">
                <a:solidFill>
                  <a:srgbClr val="125B50"/>
                </a:solidFill>
                <a:latin typeface="Agrandir Wide Medium" panose="020B0604020202020204" charset="0"/>
              </a:rPr>
              <a:t>Thank You!</a:t>
            </a:r>
          </a:p>
        </p:txBody>
      </p:sp>
      <p:sp>
        <p:nvSpPr>
          <p:cNvPr id="3" name="TextBox 2">
            <a:extLst>
              <a:ext uri="{FF2B5EF4-FFF2-40B4-BE49-F238E27FC236}">
                <a16:creationId xmlns:a16="http://schemas.microsoft.com/office/drawing/2014/main" id="{4D7C953E-E2A8-9F90-7099-8E09883B5DCF}"/>
              </a:ext>
            </a:extLst>
          </p:cNvPr>
          <p:cNvSpPr txBox="1"/>
          <p:nvPr/>
        </p:nvSpPr>
        <p:spPr>
          <a:xfrm>
            <a:off x="609600" y="1562100"/>
            <a:ext cx="17145000" cy="8463855"/>
          </a:xfrm>
          <a:prstGeom prst="rect">
            <a:avLst/>
          </a:prstGeom>
          <a:noFill/>
        </p:spPr>
        <p:txBody>
          <a:bodyPr wrap="square" rtlCol="0">
            <a:spAutoFit/>
          </a:bodyPr>
          <a:lstStyle/>
          <a:p>
            <a:pPr marL="457200" indent="-457200">
              <a:buFont typeface="Wingdings" panose="05000000000000000000" pitchFamily="2" charset="2"/>
              <a:buChar char="ü"/>
            </a:pPr>
            <a:r>
              <a:rPr lang="en-GB" sz="3200" dirty="0">
                <a:solidFill>
                  <a:schemeClr val="bg2">
                    <a:lumMod val="10000"/>
                  </a:schemeClr>
                </a:solidFill>
                <a:latin typeface="Agrandir Wide Medium" panose="020B0604020202020204" charset="0"/>
              </a:rPr>
              <a:t>The software to estimate ILI will be available later this year– check </a:t>
            </a:r>
            <a:r>
              <a:rPr lang="en-GB" sz="3200" dirty="0">
                <a:solidFill>
                  <a:schemeClr val="bg2">
                    <a:lumMod val="10000"/>
                  </a:schemeClr>
                </a:solidFill>
                <a:latin typeface="Agrandir Wide Medium" panose="020B0604020202020204" charset="0"/>
                <a:hlinkClick r:id="rId5"/>
              </a:rPr>
              <a:t>www.wlranda.com</a:t>
            </a:r>
            <a:r>
              <a:rPr lang="en-GB" sz="3200" dirty="0">
                <a:solidFill>
                  <a:schemeClr val="bg2">
                    <a:lumMod val="10000"/>
                  </a:schemeClr>
                </a:solidFill>
                <a:latin typeface="Agrandir Wide Medium" panose="020B0604020202020204" charset="0"/>
              </a:rPr>
              <a:t> for updates on release</a:t>
            </a:r>
          </a:p>
          <a:p>
            <a:pPr marL="914400" lvl="1" indent="-457200">
              <a:buFont typeface="Wingdings" panose="05000000000000000000" pitchFamily="2" charset="2"/>
              <a:buChar char="ü"/>
            </a:pPr>
            <a:endParaRPr lang="en-GB" sz="3200" dirty="0">
              <a:latin typeface="Agrandir Wide Medium" panose="020B0604020202020204" charset="0"/>
            </a:endParaRPr>
          </a:p>
          <a:p>
            <a:pPr marL="457200" indent="-457200">
              <a:buFont typeface="Wingdings" panose="05000000000000000000" pitchFamily="2" charset="2"/>
              <a:buChar char="ü"/>
            </a:pPr>
            <a:r>
              <a:rPr lang="en-GB" sz="3200" dirty="0">
                <a:solidFill>
                  <a:schemeClr val="bg2">
                    <a:lumMod val="10000"/>
                  </a:schemeClr>
                </a:solidFill>
                <a:latin typeface="Agrandir Wide Medium" panose="020B0604020202020204" charset="0"/>
              </a:rPr>
              <a:t>The </a:t>
            </a:r>
            <a:r>
              <a:rPr lang="en-GB" sz="3200" dirty="0" err="1">
                <a:solidFill>
                  <a:schemeClr val="bg2">
                    <a:lumMod val="10000"/>
                  </a:schemeClr>
                </a:solidFill>
                <a:latin typeface="Agrandir Wide Medium" panose="020B0604020202020204" charset="0"/>
              </a:rPr>
              <a:t>Leakssuite</a:t>
            </a:r>
            <a:r>
              <a:rPr lang="en-GB" sz="3200" dirty="0">
                <a:solidFill>
                  <a:schemeClr val="bg2">
                    <a:lumMod val="10000"/>
                  </a:schemeClr>
                </a:solidFill>
                <a:latin typeface="Agrandir Wide Medium" panose="020B0604020202020204" charset="0"/>
              </a:rPr>
              <a:t> Library – </a:t>
            </a:r>
            <a:r>
              <a:rPr lang="en-GB" sz="3200" dirty="0">
                <a:latin typeface="Agrandir Wide Medium" panose="020B0604020202020204" charset="0"/>
                <a:hlinkClick r:id="rId6"/>
              </a:rPr>
              <a:t>www.leakssuitelibrary.com</a:t>
            </a:r>
            <a:r>
              <a:rPr lang="en-GB" sz="3200" dirty="0">
                <a:latin typeface="Agrandir Wide Medium" panose="020B0604020202020204" charset="0"/>
              </a:rPr>
              <a:t> </a:t>
            </a:r>
            <a:r>
              <a:rPr lang="en-GB" sz="3200" dirty="0">
                <a:solidFill>
                  <a:schemeClr val="bg2">
                    <a:lumMod val="10000"/>
                  </a:schemeClr>
                </a:solidFill>
                <a:latin typeface="Agrandir Wide Medium" panose="020B0604020202020204" charset="0"/>
              </a:rPr>
              <a:t>has a number of articles on KPIs</a:t>
            </a:r>
          </a:p>
          <a:p>
            <a:pPr marL="914400" lvl="1" indent="-457200">
              <a:buFont typeface="Wingdings" panose="05000000000000000000" pitchFamily="2" charset="2"/>
              <a:buChar char="ü"/>
            </a:pPr>
            <a:r>
              <a:rPr lang="en-GB" sz="3200" dirty="0">
                <a:latin typeface="Agrandir Wide Medium" panose="020B0604020202020204" charset="0"/>
                <a:hlinkClick r:id="rId7"/>
              </a:rPr>
              <a:t>KPIs Fit for Purpose | </a:t>
            </a:r>
            <a:r>
              <a:rPr lang="en-GB" sz="3200" dirty="0" err="1">
                <a:latin typeface="Agrandir Wide Medium" panose="020B0604020202020204" charset="0"/>
                <a:hlinkClick r:id="rId7"/>
              </a:rPr>
              <a:t>LEAKSSuite</a:t>
            </a:r>
            <a:r>
              <a:rPr lang="en-GB" sz="3200" dirty="0">
                <a:latin typeface="Agrandir Wide Medium" panose="020B0604020202020204" charset="0"/>
                <a:hlinkClick r:id="rId7"/>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8"/>
              </a:rPr>
              <a:t>Global ILIs | </a:t>
            </a:r>
            <a:r>
              <a:rPr lang="en-GB" sz="3200" dirty="0" err="1">
                <a:latin typeface="Agrandir Wide Medium" panose="020B0604020202020204" charset="0"/>
                <a:hlinkClick r:id="rId8"/>
              </a:rPr>
              <a:t>LEAKSSuite</a:t>
            </a:r>
            <a:r>
              <a:rPr lang="en-GB" sz="3200" dirty="0">
                <a:latin typeface="Agrandir Wide Medium" panose="020B0604020202020204" charset="0"/>
                <a:hlinkClick r:id="rId8"/>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9"/>
              </a:rPr>
              <a:t>UARL and ILI | </a:t>
            </a:r>
            <a:r>
              <a:rPr lang="en-GB" sz="3200" dirty="0" err="1">
                <a:latin typeface="Agrandir Wide Medium" panose="020B0604020202020204" charset="0"/>
                <a:hlinkClick r:id="rId9"/>
              </a:rPr>
              <a:t>LEAKSSuite</a:t>
            </a:r>
            <a:r>
              <a:rPr lang="en-GB" sz="3200" dirty="0">
                <a:latin typeface="Agrandir Wide Medium" panose="020B0604020202020204" charset="0"/>
                <a:hlinkClick r:id="rId9"/>
              </a:rPr>
              <a:t> Library</a:t>
            </a:r>
            <a:endParaRPr lang="en-GB" sz="3200" dirty="0">
              <a:latin typeface="Agrandir Wide Medium" panose="020B0604020202020204" charset="0"/>
            </a:endParaRPr>
          </a:p>
          <a:p>
            <a:pPr marL="914400" lvl="1" indent="-457200">
              <a:buFont typeface="Wingdings" panose="05000000000000000000" pitchFamily="2" charset="2"/>
              <a:buChar char="ü"/>
            </a:pPr>
            <a:r>
              <a:rPr lang="en-GB" sz="3200" dirty="0">
                <a:latin typeface="Agrandir Wide Medium" panose="020B0604020202020204" charset="0"/>
                <a:hlinkClick r:id="rId10"/>
              </a:rPr>
              <a:t>Low ILIs and Small Systems | </a:t>
            </a:r>
            <a:r>
              <a:rPr lang="en-GB" sz="3200" dirty="0" err="1">
                <a:latin typeface="Agrandir Wide Medium" panose="020B0604020202020204" charset="0"/>
                <a:hlinkClick r:id="rId10"/>
              </a:rPr>
              <a:t>LEAKSSuite</a:t>
            </a:r>
            <a:r>
              <a:rPr lang="en-GB" sz="3200" dirty="0">
                <a:latin typeface="Agrandir Wide Medium" panose="020B0604020202020204" charset="0"/>
                <a:hlinkClick r:id="rId10"/>
              </a:rPr>
              <a:t> Library</a:t>
            </a:r>
            <a:endParaRPr lang="en-GB" sz="3200" dirty="0">
              <a:latin typeface="Agrandir Wide Medium" panose="020B0604020202020204" charset="0"/>
            </a:endParaRPr>
          </a:p>
          <a:p>
            <a:pPr marL="914400" lvl="1" indent="-457200">
              <a:buFont typeface="Wingdings" panose="05000000000000000000" pitchFamily="2" charset="2"/>
              <a:buChar char="ü"/>
            </a:pPr>
            <a:endParaRPr lang="en-GB" sz="3200" dirty="0">
              <a:latin typeface="Agrandir Wide Medium" panose="020B0604020202020204" charset="0"/>
            </a:endParaRPr>
          </a:p>
          <a:p>
            <a:pPr algn="ctr"/>
            <a:r>
              <a:rPr lang="en-GB" sz="3200" dirty="0">
                <a:solidFill>
                  <a:schemeClr val="bg2">
                    <a:lumMod val="10000"/>
                  </a:schemeClr>
                </a:solidFill>
                <a:latin typeface="Agrandir Wide Medium" panose="020B0604020202020204" charset="0"/>
              </a:rPr>
              <a:t>Email me</a:t>
            </a:r>
            <a:r>
              <a:rPr lang="en-GB" sz="3200" dirty="0">
                <a:latin typeface="Agrandir Wide Medium" panose="020B0604020202020204" charset="0"/>
              </a:rPr>
              <a:t> </a:t>
            </a:r>
            <a:r>
              <a:rPr lang="en-GB" sz="3200" dirty="0">
                <a:latin typeface="Agrandir Wide Medium" panose="020B0604020202020204" charset="0"/>
                <a:hlinkClick r:id="rId11"/>
              </a:rPr>
              <a:t>Katesdavies@wlranda.com</a:t>
            </a:r>
            <a:r>
              <a:rPr lang="en-GB" sz="3200" dirty="0">
                <a:latin typeface="Agrandir Wide Medium" panose="020B0604020202020204" charset="0"/>
              </a:rPr>
              <a:t> </a:t>
            </a:r>
            <a:r>
              <a:rPr lang="en-GB" sz="3200" dirty="0">
                <a:solidFill>
                  <a:schemeClr val="bg2">
                    <a:lumMod val="10000"/>
                  </a:schemeClr>
                </a:solidFill>
                <a:latin typeface="Agrandir Wide Medium" panose="020B0604020202020204" charset="0"/>
              </a:rPr>
              <a:t>if you have any questions!</a:t>
            </a:r>
          </a:p>
          <a:p>
            <a:pPr algn="ctr"/>
            <a:r>
              <a:rPr lang="en-GB" sz="3200" dirty="0">
                <a:solidFill>
                  <a:schemeClr val="bg2">
                    <a:lumMod val="10000"/>
                  </a:schemeClr>
                </a:solidFill>
                <a:latin typeface="Agrandir Wide Medium" panose="020B0604020202020204" charset="0"/>
              </a:rPr>
              <a:t>Connect with me on LinkedIn</a:t>
            </a: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a:p>
            <a:pPr marL="457200" indent="-457200">
              <a:buFont typeface="Wingdings" panose="05000000000000000000" pitchFamily="2" charset="2"/>
              <a:buChar char="ü"/>
            </a:pPr>
            <a:endParaRPr lang="en-GB" sz="3200" dirty="0">
              <a:solidFill>
                <a:schemeClr val="bg2">
                  <a:lumMod val="10000"/>
                </a:schemeClr>
              </a:solidFill>
              <a:latin typeface="Agrandir Wide Medium" panose="020B0604020202020204" charset="0"/>
            </a:endParaRPr>
          </a:p>
        </p:txBody>
      </p:sp>
      <p:pic>
        <p:nvPicPr>
          <p:cNvPr id="5" name="Picture 4">
            <a:extLst>
              <a:ext uri="{FF2B5EF4-FFF2-40B4-BE49-F238E27FC236}">
                <a16:creationId xmlns:a16="http://schemas.microsoft.com/office/drawing/2014/main" id="{40591DA9-91AA-E54D-73C2-1504E28EFA71}"/>
              </a:ext>
            </a:extLst>
          </p:cNvPr>
          <p:cNvPicPr>
            <a:picLocks noChangeAspect="1"/>
          </p:cNvPicPr>
          <p:nvPr/>
        </p:nvPicPr>
        <p:blipFill>
          <a:blip r:embed="rId12"/>
          <a:stretch>
            <a:fillRect/>
          </a:stretch>
        </p:blipFill>
        <p:spPr>
          <a:xfrm>
            <a:off x="8145051" y="7681715"/>
            <a:ext cx="2074097" cy="2086370"/>
          </a:xfrm>
          <a:prstGeom prst="rect">
            <a:avLst/>
          </a:prstGeom>
        </p:spPr>
      </p:pic>
    </p:spTree>
    <p:custDataLst>
      <p:tags r:id="rId1"/>
    </p:custDataLst>
    <p:extLst>
      <p:ext uri="{BB962C8B-B14F-4D97-AF65-F5344CB8AC3E}">
        <p14:creationId xmlns:p14="http://schemas.microsoft.com/office/powerpoint/2010/main" val="2837896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lide TOUR 20262.jpg" descr="slide TOUR 20262.jpg"/>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254B9ABB-510B-9EA5-7A96-DBDC8E03DD7E}"/>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25F955B2-29F0-8065-ADC3-DEE19AE92158}"/>
              </a:ext>
            </a:extLst>
          </p:cNvPr>
          <p:cNvSpPr txBox="1"/>
          <p:nvPr/>
        </p:nvSpPr>
        <p:spPr>
          <a:xfrm>
            <a:off x="76200" y="360853"/>
            <a:ext cx="17830799" cy="768415"/>
          </a:xfrm>
          <a:prstGeom prst="rect">
            <a:avLst/>
          </a:prstGeom>
        </p:spPr>
        <p:txBody>
          <a:bodyPr wrap="square" lIns="0" tIns="0" rIns="0" bIns="0" rtlCol="0" anchor="t">
            <a:spAutoFit/>
          </a:bodyPr>
          <a:lstStyle/>
          <a:p>
            <a:pPr algn="ctr">
              <a:lnSpc>
                <a:spcPts val="6719"/>
              </a:lnSpc>
            </a:pPr>
            <a:r>
              <a:rPr lang="en-US" sz="3200" b="1" dirty="0">
                <a:solidFill>
                  <a:srgbClr val="125B50"/>
                </a:solidFill>
                <a:latin typeface="Agrandir Wide Medium"/>
                <a:ea typeface="Agrandir Wide Medium"/>
                <a:cs typeface="Agrandir Wide Medium"/>
                <a:sym typeface="Agrandir Wide Medium"/>
              </a:rPr>
              <a:t>What’s the Rosetta Stone and what does it have to do with KPIs?</a:t>
            </a:r>
          </a:p>
        </p:txBody>
      </p:sp>
      <p:pic>
        <p:nvPicPr>
          <p:cNvPr id="4" name="Picture 3">
            <a:extLst>
              <a:ext uri="{FF2B5EF4-FFF2-40B4-BE49-F238E27FC236}">
                <a16:creationId xmlns:a16="http://schemas.microsoft.com/office/drawing/2014/main" id="{CE717314-DA99-B2CC-7E29-36CA26440FC8}"/>
              </a:ext>
            </a:extLst>
          </p:cNvPr>
          <p:cNvPicPr>
            <a:picLocks noChangeAspect="1"/>
          </p:cNvPicPr>
          <p:nvPr/>
        </p:nvPicPr>
        <p:blipFill>
          <a:blip r:embed="rId5"/>
          <a:srcRect l="4018" t="4251" r="5388" b="6863"/>
          <a:stretch>
            <a:fillRect/>
          </a:stretch>
        </p:blipFill>
        <p:spPr>
          <a:xfrm>
            <a:off x="457200" y="3162300"/>
            <a:ext cx="4404342" cy="4266864"/>
          </a:xfrm>
          <a:prstGeom prst="rect">
            <a:avLst/>
          </a:prstGeom>
        </p:spPr>
      </p:pic>
      <p:sp>
        <p:nvSpPr>
          <p:cNvPr id="5" name="TextBox 4">
            <a:extLst>
              <a:ext uri="{FF2B5EF4-FFF2-40B4-BE49-F238E27FC236}">
                <a16:creationId xmlns:a16="http://schemas.microsoft.com/office/drawing/2014/main" id="{4BD60401-07C4-53F1-C38E-88891DB904A3}"/>
              </a:ext>
            </a:extLst>
          </p:cNvPr>
          <p:cNvSpPr txBox="1"/>
          <p:nvPr/>
        </p:nvSpPr>
        <p:spPr>
          <a:xfrm>
            <a:off x="5318742" y="2233355"/>
            <a:ext cx="12512058" cy="5262979"/>
          </a:xfrm>
          <a:prstGeom prst="rect">
            <a:avLst/>
          </a:prstGeom>
          <a:noFill/>
        </p:spPr>
        <p:txBody>
          <a:bodyPr wrap="square">
            <a:spAutoFit/>
          </a:bodyPr>
          <a:lstStyle/>
          <a:p>
            <a:endParaRPr lang="en-GB" sz="2800" b="1" dirty="0">
              <a:solidFill>
                <a:schemeClr val="bg2">
                  <a:lumMod val="10000"/>
                </a:schemeClr>
              </a:solidFill>
              <a:latin typeface="Agrandir Wide Medium" panose="020B0604020202020204" charset="0"/>
            </a:endParaRPr>
          </a:p>
          <a:p>
            <a:r>
              <a:rPr lang="en-GB" sz="2800" b="1" dirty="0">
                <a:solidFill>
                  <a:schemeClr val="bg2">
                    <a:lumMod val="10000"/>
                  </a:schemeClr>
                </a:solidFill>
                <a:latin typeface="Agrandir Wide Medium" panose="020B0604020202020204" charset="0"/>
              </a:rPr>
              <a:t>It contains the same information written in three scripts:</a:t>
            </a:r>
          </a:p>
          <a:p>
            <a:pPr marL="914400" lvl="1" indent="-457200">
              <a:buFont typeface="Arial" panose="020B0604020202020204" pitchFamily="34" charset="0"/>
              <a:buChar char="•"/>
            </a:pPr>
            <a:r>
              <a:rPr lang="en-GB" sz="2800" b="1" dirty="0">
                <a:solidFill>
                  <a:schemeClr val="bg2">
                    <a:lumMod val="10000"/>
                  </a:schemeClr>
                </a:solidFill>
                <a:latin typeface="Agrandir Wide Medium" panose="020B0604020202020204" charset="0"/>
              </a:rPr>
              <a:t>Hieroglyphics, Demotic and Ancient Greek </a:t>
            </a:r>
          </a:p>
          <a:p>
            <a:pPr lvl="1"/>
            <a:endParaRPr lang="en-GB" sz="2800" b="1" dirty="0">
              <a:solidFill>
                <a:schemeClr val="bg2">
                  <a:lumMod val="10000"/>
                </a:schemeClr>
              </a:solidFill>
              <a:latin typeface="Agrandir Wide Medium" panose="020B0604020202020204" charset="0"/>
            </a:endParaRPr>
          </a:p>
          <a:p>
            <a:r>
              <a:rPr lang="en-GB" sz="2800" b="1" dirty="0">
                <a:solidFill>
                  <a:schemeClr val="bg2">
                    <a:lumMod val="10000"/>
                  </a:schemeClr>
                </a:solidFill>
                <a:latin typeface="Agrandir Wide Medium" panose="020B0604020202020204" charset="0"/>
              </a:rPr>
              <a:t>When it was discovered, no one could read Egyptian hieroglyphs.</a:t>
            </a:r>
          </a:p>
          <a:p>
            <a:endParaRPr lang="en-GB" sz="2800" b="1" dirty="0">
              <a:solidFill>
                <a:schemeClr val="bg2">
                  <a:lumMod val="10000"/>
                </a:schemeClr>
              </a:solidFill>
              <a:latin typeface="Agrandir Wide Medium" panose="020B0604020202020204" charset="0"/>
            </a:endParaRPr>
          </a:p>
          <a:p>
            <a:r>
              <a:rPr lang="en-GB" sz="2800" b="1" dirty="0">
                <a:solidFill>
                  <a:schemeClr val="bg2">
                    <a:lumMod val="10000"/>
                  </a:schemeClr>
                </a:solidFill>
                <a:latin typeface="Agrandir Wide Medium" panose="020B0604020202020204" charset="0"/>
              </a:rPr>
              <a:t>But scholars could read Ancient Greek, so they used the Greek section to </a:t>
            </a:r>
            <a:r>
              <a:rPr lang="en-GB" sz="2800" b="1" dirty="0" err="1">
                <a:solidFill>
                  <a:schemeClr val="bg2">
                    <a:lumMod val="10000"/>
                  </a:schemeClr>
                </a:solidFill>
                <a:latin typeface="Agrandir Wide Medium" panose="020B0604020202020204" charset="0"/>
              </a:rPr>
              <a:t>decypher</a:t>
            </a:r>
            <a:r>
              <a:rPr lang="en-GB" sz="2800" b="1" dirty="0">
                <a:solidFill>
                  <a:schemeClr val="bg2">
                    <a:lumMod val="10000"/>
                  </a:schemeClr>
                </a:solidFill>
                <a:latin typeface="Agrandir Wide Medium" panose="020B0604020202020204" charset="0"/>
              </a:rPr>
              <a:t> the hieroglyphs.</a:t>
            </a:r>
          </a:p>
          <a:p>
            <a:endParaRPr lang="en-GB" sz="2800" b="1" dirty="0">
              <a:latin typeface="Agrandir Wide Medium" panose="020B0604020202020204" charset="0"/>
            </a:endParaRPr>
          </a:p>
          <a:p>
            <a:r>
              <a:rPr lang="en-GB" sz="2800" b="1" dirty="0">
                <a:solidFill>
                  <a:schemeClr val="bg2">
                    <a:lumMod val="10000"/>
                  </a:schemeClr>
                </a:solidFill>
                <a:latin typeface="Agrandir Wide Medium" panose="020B0604020202020204" charset="0"/>
              </a:rPr>
              <a:t>In our world of water loss, we face a similar challenge: different real losses KPIs speak different ‘languages.’ </a:t>
            </a:r>
          </a:p>
        </p:txBody>
      </p:sp>
      <p:sp>
        <p:nvSpPr>
          <p:cNvPr id="6" name="TextBox 5">
            <a:extLst>
              <a:ext uri="{FF2B5EF4-FFF2-40B4-BE49-F238E27FC236}">
                <a16:creationId xmlns:a16="http://schemas.microsoft.com/office/drawing/2014/main" id="{002B3CDB-59D6-1BD6-EC80-D763800CD24C}"/>
              </a:ext>
            </a:extLst>
          </p:cNvPr>
          <p:cNvSpPr txBox="1"/>
          <p:nvPr/>
        </p:nvSpPr>
        <p:spPr>
          <a:xfrm>
            <a:off x="457200" y="8191500"/>
            <a:ext cx="17373600"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3200" dirty="0">
                <a:solidFill>
                  <a:srgbClr val="0070C0"/>
                </a:solidFill>
                <a:latin typeface="Agrandir Wide Medium" panose="020B0604020202020204" charset="0"/>
              </a:rPr>
              <a:t>Let’s understand how real losses KPIs relate to each other, so we can translate between them and </a:t>
            </a:r>
            <a:r>
              <a:rPr lang="en-GB" sz="3200" u="sng" dirty="0">
                <a:solidFill>
                  <a:srgbClr val="0070C0"/>
                </a:solidFill>
                <a:latin typeface="Agrandir Wide Medium" panose="020B0604020202020204" charset="0"/>
              </a:rPr>
              <a:t>unlock deeper insights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lide TOUR 20262.jpg" descr="slide TOUR 20262.jpg"/>
          <p:cNvPicPr>
            <a:picLocks noGrp="1" noRot="1" noChangeAspect="1" noMove="1" noResize="1" noEditPoints="1" noAdjustHandles="1" noChangeArrowheads="1" noChangeShapeType="1" noCrop="1"/>
          </p:cNvPicPr>
          <p:nvPr/>
        </p:nvPicPr>
        <p:blipFill>
          <a:blip r:embed="rId6"/>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903EFF36-5878-68D4-92F3-86E9DE9255D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8">
            <a:extLst>
              <a:ext uri="{FF2B5EF4-FFF2-40B4-BE49-F238E27FC236}">
                <a16:creationId xmlns:a16="http://schemas.microsoft.com/office/drawing/2014/main" id="{42621844-1694-B560-507C-05B828D82CDB}"/>
              </a:ext>
            </a:extLst>
          </p:cNvPr>
          <p:cNvSpPr txBox="1"/>
          <p:nvPr/>
        </p:nvSpPr>
        <p:spPr>
          <a:xfrm>
            <a:off x="457200" y="2284900"/>
            <a:ext cx="5257800" cy="5105821"/>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Selecting a suitable Real (Physical) Losses KPI should be simple…</a:t>
            </a:r>
          </a:p>
        </p:txBody>
      </p:sp>
      <p:pic>
        <p:nvPicPr>
          <p:cNvPr id="4" name="Video 2">
            <a:hlinkClick r:id="" action="ppaction://media"/>
            <a:extLst>
              <a:ext uri="{FF2B5EF4-FFF2-40B4-BE49-F238E27FC236}">
                <a16:creationId xmlns:a16="http://schemas.microsoft.com/office/drawing/2014/main" id="{B60485CC-31FC-5D12-A9E6-99175F277783}"/>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6248400" y="1155742"/>
            <a:ext cx="10896600" cy="7364135"/>
          </a:xfrm>
          <a:prstGeom prst="rect">
            <a:avLst/>
          </a:prstGeom>
        </p:spPr>
      </p:pic>
      <p:sp>
        <p:nvSpPr>
          <p:cNvPr id="5" name="TextBox 4">
            <a:extLst>
              <a:ext uri="{FF2B5EF4-FFF2-40B4-BE49-F238E27FC236}">
                <a16:creationId xmlns:a16="http://schemas.microsoft.com/office/drawing/2014/main" id="{12C6091E-F38B-1E4C-727B-55139C01643B}"/>
              </a:ext>
            </a:extLst>
          </p:cNvPr>
          <p:cNvSpPr txBox="1"/>
          <p:nvPr/>
        </p:nvSpPr>
        <p:spPr>
          <a:xfrm>
            <a:off x="5715000" y="8967735"/>
            <a:ext cx="12344400" cy="707886"/>
          </a:xfrm>
          <a:prstGeom prst="rect">
            <a:avLst/>
          </a:prstGeom>
          <a:noFill/>
        </p:spPr>
        <p:txBody>
          <a:bodyPr wrap="square" rtlCol="0">
            <a:spAutoFit/>
          </a:bodyPr>
          <a:lstStyle/>
          <a:p>
            <a:r>
              <a:rPr lang="en-GB" sz="4000" dirty="0">
                <a:solidFill>
                  <a:prstClr val="black"/>
                </a:solidFill>
                <a:latin typeface="Agrandir Wide Medium" panose="020B0604020202020204" charset="0"/>
              </a:rPr>
              <a:t>…….but there are so many to choose from!</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95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mute="1">
                <p:cTn id="15" repeatCount="indefinite" fill="hold" display="0">
                  <p:stCondLst>
                    <p:cond delay="indefinite"/>
                  </p:stCondLst>
                </p:cTn>
                <p:tgtEl>
                  <p:spTgt spid="4"/>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BEE43-B80A-F458-48C1-4FB3FE260231}"/>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6D7E2A28-E306-0287-9912-00D5256B4C2A}"/>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B24FB2FD-8F40-4D83-0D00-8A7CEDA051FF}"/>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E1703D73-E3B5-BC87-081B-E4E0FA897110}"/>
              </a:ext>
            </a:extLst>
          </p:cNvPr>
          <p:cNvSpPr txBox="1"/>
          <p:nvPr/>
        </p:nvSpPr>
        <p:spPr>
          <a:xfrm>
            <a:off x="381000" y="600296"/>
            <a:ext cx="175259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Which of these popular KPIs do you use?</a:t>
            </a:r>
          </a:p>
        </p:txBody>
      </p:sp>
      <p:sp>
        <p:nvSpPr>
          <p:cNvPr id="4" name="Hexagon 3">
            <a:extLst>
              <a:ext uri="{FF2B5EF4-FFF2-40B4-BE49-F238E27FC236}">
                <a16:creationId xmlns:a16="http://schemas.microsoft.com/office/drawing/2014/main" id="{9235F776-DEF7-6B15-E165-761C5335B4EC}"/>
              </a:ext>
            </a:extLst>
          </p:cNvPr>
          <p:cNvSpPr/>
          <p:nvPr/>
        </p:nvSpPr>
        <p:spPr>
          <a:xfrm>
            <a:off x="3124200" y="4533901"/>
            <a:ext cx="3276600" cy="26126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Infra-</a:t>
            </a:r>
            <a:r>
              <a:rPr kumimoji="0" lang="en-GB" sz="2800" b="1" i="0" u="none" strike="noStrike" kern="0" cap="none" spc="0" normalizeH="0" baseline="0" noProof="0" dirty="0" err="1">
                <a:ln>
                  <a:noFill/>
                </a:ln>
                <a:solidFill>
                  <a:prstClr val="black"/>
                </a:solidFill>
                <a:effectLst/>
                <a:uLnTx/>
                <a:uFillTx/>
                <a:latin typeface="Agrandir Wide Medium" panose="020B0604020202020204" charset="0"/>
                <a:ea typeface="+mn-ea"/>
                <a:cs typeface="+mn-cs"/>
              </a:rPr>
              <a:t>structureLeakage</a:t>
            </a: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 Index (ILI) and UARL</a:t>
            </a:r>
          </a:p>
        </p:txBody>
      </p:sp>
      <p:sp>
        <p:nvSpPr>
          <p:cNvPr id="5" name="Hexagon 4">
            <a:extLst>
              <a:ext uri="{FF2B5EF4-FFF2-40B4-BE49-F238E27FC236}">
                <a16:creationId xmlns:a16="http://schemas.microsoft.com/office/drawing/2014/main" id="{1187DD2A-EB90-DEA1-E9D4-C4D2D6EE7D47}"/>
              </a:ext>
            </a:extLst>
          </p:cNvPr>
          <p:cNvSpPr/>
          <p:nvPr/>
        </p:nvSpPr>
        <p:spPr>
          <a:xfrm>
            <a:off x="936664" y="6039783"/>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 of System Input Volume</a:t>
            </a:r>
          </a:p>
        </p:txBody>
      </p:sp>
      <p:sp>
        <p:nvSpPr>
          <p:cNvPr id="6" name="Hexagon 5">
            <a:extLst>
              <a:ext uri="{FF2B5EF4-FFF2-40B4-BE49-F238E27FC236}">
                <a16:creationId xmlns:a16="http://schemas.microsoft.com/office/drawing/2014/main" id="{DB2500EF-CA55-5C1B-AA00-F922A86DE033}"/>
              </a:ext>
            </a:extLst>
          </p:cNvPr>
          <p:cNvSpPr/>
          <p:nvPr/>
        </p:nvSpPr>
        <p:spPr>
          <a:xfrm>
            <a:off x="936664" y="3553696"/>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Litres/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Billed Property/day</a:t>
            </a:r>
          </a:p>
        </p:txBody>
      </p:sp>
      <p:sp>
        <p:nvSpPr>
          <p:cNvPr id="7" name="Hexagon 6">
            <a:extLst>
              <a:ext uri="{FF2B5EF4-FFF2-40B4-BE49-F238E27FC236}">
                <a16:creationId xmlns:a16="http://schemas.microsoft.com/office/drawing/2014/main" id="{9EB74999-256A-8DC0-DE81-8AC9E758A6A6}"/>
              </a:ext>
            </a:extLst>
          </p:cNvPr>
          <p:cNvSpPr/>
          <p:nvPr/>
        </p:nvSpPr>
        <p:spPr>
          <a:xfrm>
            <a:off x="5893904" y="6040446"/>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m</a:t>
            </a:r>
            <a:r>
              <a:rPr kumimoji="0" lang="en-GB" sz="2800" b="1" i="0" u="none" strike="noStrike" kern="0" cap="none" spc="0" normalizeH="0" baseline="30000" noProof="0" dirty="0">
                <a:ln>
                  <a:noFill/>
                </a:ln>
                <a:solidFill>
                  <a:prstClr val="black"/>
                </a:solidFill>
                <a:effectLst/>
                <a:uLnTx/>
                <a:uFillTx/>
                <a:latin typeface="Agrandir Wide Medium" panose="020B0604020202020204" charset="0"/>
                <a:ea typeface="+mn-ea"/>
                <a:cs typeface="+mn-cs"/>
              </a:rPr>
              <a:t>3</a:t>
            </a: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Km of</a:t>
            </a:r>
            <a:r>
              <a:rPr kumimoji="0" lang="en-GB" sz="2800" b="1" i="0" u="none" strike="noStrike" kern="0" cap="none" spc="0" normalizeH="0" baseline="0" noProof="0" dirty="0">
                <a:ln>
                  <a:noFill/>
                </a:ln>
                <a:solidFill>
                  <a:srgbClr val="FF0000"/>
                </a:solidFill>
                <a:effectLst/>
                <a:uLnTx/>
                <a:uFillTx/>
                <a:latin typeface="Agrandir Wide Medium" panose="020B0604020202020204" charset="0"/>
                <a:ea typeface="+mn-ea"/>
                <a:cs typeface="+mn-cs"/>
              </a:rPr>
              <a:t> </a:t>
            </a: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mains/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day</a:t>
            </a:r>
          </a:p>
        </p:txBody>
      </p:sp>
      <p:sp>
        <p:nvSpPr>
          <p:cNvPr id="8" name="Hexagon 7">
            <a:extLst>
              <a:ext uri="{FF2B5EF4-FFF2-40B4-BE49-F238E27FC236}">
                <a16:creationId xmlns:a16="http://schemas.microsoft.com/office/drawing/2014/main" id="{99D5C083-A414-6FF1-8EED-2704E96E9484}"/>
              </a:ext>
            </a:extLst>
          </p:cNvPr>
          <p:cNvSpPr/>
          <p:nvPr/>
        </p:nvSpPr>
        <p:spPr>
          <a:xfrm>
            <a:off x="5974080" y="3553696"/>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Litres/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Physical service conn/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day</a:t>
            </a:r>
          </a:p>
        </p:txBody>
      </p:sp>
      <p:sp>
        <p:nvSpPr>
          <p:cNvPr id="9" name="Hexagon 8">
            <a:extLst>
              <a:ext uri="{FF2B5EF4-FFF2-40B4-BE49-F238E27FC236}">
                <a16:creationId xmlns:a16="http://schemas.microsoft.com/office/drawing/2014/main" id="{0AAFE187-18BA-37F0-0C0D-11D0668BEFB8}"/>
              </a:ext>
            </a:extLst>
          </p:cNvPr>
          <p:cNvSpPr/>
          <p:nvPr/>
        </p:nvSpPr>
        <p:spPr>
          <a:xfrm>
            <a:off x="3429000" y="7253277"/>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 of Water Supplied</a:t>
            </a:r>
          </a:p>
        </p:txBody>
      </p:sp>
      <p:sp>
        <p:nvSpPr>
          <p:cNvPr id="10" name="Hexagon 9">
            <a:extLst>
              <a:ext uri="{FF2B5EF4-FFF2-40B4-BE49-F238E27FC236}">
                <a16:creationId xmlns:a16="http://schemas.microsoft.com/office/drawing/2014/main" id="{DB4C8ABA-D6D2-6F05-57BB-6C5AF6448945}"/>
              </a:ext>
            </a:extLst>
          </p:cNvPr>
          <p:cNvSpPr/>
          <p:nvPr/>
        </p:nvSpPr>
        <p:spPr>
          <a:xfrm>
            <a:off x="3429000" y="2172509"/>
            <a:ext cx="2667000" cy="2209800"/>
          </a:xfrm>
          <a:prstGeom prst="hexagon">
            <a:avLst/>
          </a:prstGeom>
          <a:solidFill>
            <a:srgbClr val="A6CAB0"/>
          </a:solidFill>
          <a:ln w="25400" cap="flat" cmpd="sng" algn="ctr">
            <a:solidFill>
              <a:srgbClr val="4F81BD">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grandir Wide Medium" panose="020B0604020202020204" charset="0"/>
                <a:ea typeface="+mn-ea"/>
                <a:cs typeface="+mn-cs"/>
              </a:rPr>
              <a:t>Volume per year</a:t>
            </a:r>
          </a:p>
        </p:txBody>
      </p:sp>
      <p:sp>
        <p:nvSpPr>
          <p:cNvPr id="11" name="TextBox 10">
            <a:extLst>
              <a:ext uri="{FF2B5EF4-FFF2-40B4-BE49-F238E27FC236}">
                <a16:creationId xmlns:a16="http://schemas.microsoft.com/office/drawing/2014/main" id="{7050E473-1A90-18D2-FA96-3505554DB881}"/>
              </a:ext>
            </a:extLst>
          </p:cNvPr>
          <p:cNvSpPr txBox="1"/>
          <p:nvPr/>
        </p:nvSpPr>
        <p:spPr>
          <a:xfrm>
            <a:off x="9906000" y="2876710"/>
            <a:ext cx="7391400" cy="1754326"/>
          </a:xfrm>
          <a:prstGeom prst="rect">
            <a:avLst/>
          </a:prstGeom>
          <a:noFill/>
        </p:spPr>
        <p:txBody>
          <a:bodyPr wrap="square" rtlCol="0">
            <a:spAutoFit/>
          </a:bodyPr>
          <a:lstStyle/>
          <a:p>
            <a:pPr algn="ctr"/>
            <a:r>
              <a:rPr lang="en-GB" sz="3600" dirty="0">
                <a:solidFill>
                  <a:schemeClr val="bg2">
                    <a:lumMod val="10000"/>
                  </a:schemeClr>
                </a:solidFill>
                <a:latin typeface="Agrandir Wide Medium" panose="020B0604020202020204" charset="0"/>
              </a:rPr>
              <a:t>One of these traditional or newer KPIs, multiple KPIs……or something else?</a:t>
            </a:r>
          </a:p>
        </p:txBody>
      </p:sp>
      <p:sp>
        <p:nvSpPr>
          <p:cNvPr id="12" name="TextBox 11">
            <a:extLst>
              <a:ext uri="{FF2B5EF4-FFF2-40B4-BE49-F238E27FC236}">
                <a16:creationId xmlns:a16="http://schemas.microsoft.com/office/drawing/2014/main" id="{C77044CF-429A-892C-6276-0BDB73BAE671}"/>
              </a:ext>
            </a:extLst>
          </p:cNvPr>
          <p:cNvSpPr txBox="1"/>
          <p:nvPr/>
        </p:nvSpPr>
        <p:spPr>
          <a:xfrm>
            <a:off x="10287000" y="5933516"/>
            <a:ext cx="7391400" cy="2339102"/>
          </a:xfrm>
          <a:prstGeom prst="rect">
            <a:avLst/>
          </a:prstGeom>
          <a:noFill/>
        </p:spPr>
        <p:txBody>
          <a:bodyPr wrap="square" rtlCol="0">
            <a:spAutoFit/>
          </a:bodyPr>
          <a:lstStyle/>
          <a:p>
            <a:pPr algn="ctr"/>
            <a:r>
              <a:rPr lang="en-GB" sz="3200" b="1" dirty="0">
                <a:solidFill>
                  <a:prstClr val="black"/>
                </a:solidFill>
                <a:latin typeface="Agrandir Wide Medium" panose="020B0604020202020204" charset="0"/>
              </a:rPr>
              <a:t>Litres/billed connection?</a:t>
            </a:r>
          </a:p>
          <a:p>
            <a:pPr algn="ctr"/>
            <a:endParaRPr lang="en-GB" sz="3200" b="1" dirty="0">
              <a:solidFill>
                <a:prstClr val="black"/>
              </a:solidFill>
              <a:latin typeface="Agrandir Wide Medium" panose="020B0604020202020204" charset="0"/>
            </a:endParaRPr>
          </a:p>
          <a:p>
            <a:pPr algn="ctr"/>
            <a:r>
              <a:rPr lang="en-GB" sz="3200" b="1" dirty="0">
                <a:solidFill>
                  <a:prstClr val="black"/>
                </a:solidFill>
                <a:latin typeface="Agrandir Wide Medium" panose="020B0604020202020204" charset="0"/>
              </a:rPr>
              <a:t>System Correction Factor (SCF)?</a:t>
            </a:r>
          </a:p>
          <a:p>
            <a:endParaRPr lang="en-GB" dirty="0">
              <a:solidFill>
                <a:prstClr val="black"/>
              </a:solidFill>
              <a:latin typeface="Calibri"/>
            </a:endParaRPr>
          </a:p>
        </p:txBody>
      </p:sp>
    </p:spTree>
    <p:custDataLst>
      <p:tags r:id="rId1"/>
    </p:custDataLst>
    <p:extLst>
      <p:ext uri="{BB962C8B-B14F-4D97-AF65-F5344CB8AC3E}">
        <p14:creationId xmlns:p14="http://schemas.microsoft.com/office/powerpoint/2010/main" val="68373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8"/>
                                        </p:tgtEl>
                                      </p:cBhvr>
                                    </p:animEffect>
                                    <p:animScale>
                                      <p:cBhvr>
                                        <p:cTn id="12" dur="50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7"/>
                                        </p:tgtEl>
                                      </p:cBhvr>
                                    </p:animEffect>
                                    <p:animScale>
                                      <p:cBhvr>
                                        <p:cTn id="17" dur="500" autoRev="1" fill="hold"/>
                                        <p:tgtEl>
                                          <p:spTgt spid="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1000" tmFilter="0, 0; .2, .5; .8, .5; 1, 0"/>
                                        <p:tgtEl>
                                          <p:spTgt spid="6"/>
                                        </p:tgtEl>
                                      </p:cBhvr>
                                    </p:animEffect>
                                    <p:animScale>
                                      <p:cBhvr>
                                        <p:cTn id="32" dur="500" autoRev="1" fill="hold"/>
                                        <p:tgtEl>
                                          <p:spTgt spid="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750" tmFilter="0, 0; .2, .5; .8, .5; 1, 0"/>
                                        <p:tgtEl>
                                          <p:spTgt spid="4">
                                            <p:bg/>
                                          </p:spTgt>
                                        </p:tgtEl>
                                      </p:cBhvr>
                                    </p:animEffect>
                                    <p:animScale>
                                      <p:cBhvr>
                                        <p:cTn id="37" dur="375" autoRev="1" fill="hold"/>
                                        <p:tgtEl>
                                          <p:spTgt spid="4">
                                            <p:bg/>
                                          </p:spTgt>
                                        </p:tgtEl>
                                      </p:cBhvr>
                                      <p:by x="105000" y="105000"/>
                                    </p:animScale>
                                  </p:childTnLst>
                                </p:cTn>
                              </p:par>
                              <p:par>
                                <p:cTn id="38" presetID="26" presetClass="emph" presetSubtype="0" fill="hold" grpId="0" nodeType="withEffect">
                                  <p:stCondLst>
                                    <p:cond delay="0"/>
                                  </p:stCondLst>
                                  <p:childTnLst>
                                    <p:animEffect transition="out" filter="fade">
                                      <p:cBhvr>
                                        <p:cTn id="39" dur="750" tmFilter="0, 0; .2, .5; .8, .5; 1, 0"/>
                                        <p:tgtEl>
                                          <p:spTgt spid="4">
                                            <p:txEl>
                                              <p:pRg st="0" end="0"/>
                                            </p:txEl>
                                          </p:spTgt>
                                        </p:tgtEl>
                                      </p:cBhvr>
                                    </p:animEffect>
                                    <p:animScale>
                                      <p:cBhvr>
                                        <p:cTn id="40" dur="375" autoRev="1" fill="hold"/>
                                        <p:tgtEl>
                                          <p:spTgt spid="4">
                                            <p:txEl>
                                              <p:pRg st="0" end="0"/>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P spid="6" grpId="0" animBg="1"/>
      <p:bldP spid="7" grpId="0" animBg="1"/>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E11E-58F3-70EA-2645-BD3320075C79}"/>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5022EA83-7F8C-8864-D3B4-81C9EE64BCC6}"/>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C4099AB6-867B-CBCD-208B-D9D6C4AD154A}"/>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8">
            <a:extLst>
              <a:ext uri="{FF2B5EF4-FFF2-40B4-BE49-F238E27FC236}">
                <a16:creationId xmlns:a16="http://schemas.microsoft.com/office/drawing/2014/main" id="{D6D383C6-8E16-1C12-E062-775C0B92B8EA}"/>
              </a:ext>
            </a:extLst>
          </p:cNvPr>
          <p:cNvSpPr txBox="1"/>
          <p:nvPr/>
        </p:nvSpPr>
        <p:spPr>
          <a:xfrm>
            <a:off x="300038" y="3879403"/>
            <a:ext cx="4669077" cy="2528193"/>
          </a:xfrm>
          <a:prstGeom prst="rect">
            <a:avLst/>
          </a:prstGeom>
          <a:ln>
            <a:solidFill>
              <a:schemeClr val="accent2">
                <a:lumMod val="50000"/>
              </a:schemeClr>
            </a:solidFill>
          </a:ln>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System Correction Factor</a:t>
            </a:r>
          </a:p>
        </p:txBody>
      </p:sp>
      <p:sp>
        <p:nvSpPr>
          <p:cNvPr id="4" name="TextBox 3">
            <a:extLst>
              <a:ext uri="{FF2B5EF4-FFF2-40B4-BE49-F238E27FC236}">
                <a16:creationId xmlns:a16="http://schemas.microsoft.com/office/drawing/2014/main" id="{1633A180-2FD0-8799-AC1B-9D4AC19F2ADC}"/>
              </a:ext>
            </a:extLst>
          </p:cNvPr>
          <p:cNvSpPr txBox="1"/>
          <p:nvPr/>
        </p:nvSpPr>
        <p:spPr>
          <a:xfrm>
            <a:off x="5334000" y="1104900"/>
            <a:ext cx="12649200" cy="7478970"/>
          </a:xfrm>
          <a:prstGeom prst="rect">
            <a:avLst/>
          </a:prstGeom>
          <a:noFill/>
        </p:spPr>
        <p:txBody>
          <a:bodyPr wrap="square" rtlCol="0">
            <a:spAutoFit/>
          </a:bodyPr>
          <a:lstStyle/>
          <a:p>
            <a:r>
              <a:rPr lang="en-GB" sz="3200" b="1" dirty="0">
                <a:solidFill>
                  <a:schemeClr val="bg2">
                    <a:lumMod val="10000"/>
                  </a:schemeClr>
                </a:solidFill>
                <a:latin typeface="Agrandir Wide Medium" panose="020B0604020202020204" charset="0"/>
              </a:rPr>
              <a:t>Utilities can use System Correction Factor (SCF) software to calculate UARL calculations for whole systems, zones or DMAs under these conditions:-</a:t>
            </a:r>
          </a:p>
          <a:p>
            <a:endParaRPr lang="en-GB" sz="3200" b="1" dirty="0">
              <a:solidFill>
                <a:srgbClr val="FF0000"/>
              </a:solidFill>
              <a:latin typeface="Agrandir Wide Medium" panose="020B0604020202020204" charset="0"/>
            </a:endParaRPr>
          </a:p>
          <a:p>
            <a:pPr marL="285750" indent="-285750">
              <a:buFont typeface="Wingdings" panose="05000000000000000000" pitchFamily="2" charset="2"/>
              <a:buChar char="ü"/>
            </a:pPr>
            <a:r>
              <a:rPr lang="en-GB" sz="3200" b="1" dirty="0">
                <a:solidFill>
                  <a:srgbClr val="125B50"/>
                </a:solidFill>
                <a:latin typeface="Agrandir Wide Medium" panose="020B0604020202020204" charset="0"/>
              </a:rPr>
              <a:t>&lt; 5000 </a:t>
            </a:r>
            <a:r>
              <a:rPr lang="en-GB" sz="3200" b="1" u="sng" dirty="0">
                <a:solidFill>
                  <a:srgbClr val="125B50"/>
                </a:solidFill>
                <a:latin typeface="Agrandir Wide Medium" panose="020B0604020202020204" charset="0"/>
              </a:rPr>
              <a:t>physical</a:t>
            </a:r>
            <a:r>
              <a:rPr lang="en-GB" sz="3200" b="1" dirty="0">
                <a:solidFill>
                  <a:srgbClr val="125B50"/>
                </a:solidFill>
                <a:latin typeface="Agrandir Wide Medium" panose="020B0604020202020204" charset="0"/>
              </a:rPr>
              <a:t> service connections from mains (</a:t>
            </a:r>
            <a:r>
              <a:rPr lang="en-GB" sz="3200" b="1" u="sng" dirty="0">
                <a:solidFill>
                  <a:srgbClr val="125B50"/>
                </a:solidFill>
                <a:latin typeface="Agrandir Wide Medium" panose="020B0604020202020204" charset="0"/>
              </a:rPr>
              <a:t>NOT</a:t>
            </a:r>
            <a:r>
              <a:rPr lang="en-GB" sz="3200" b="1" dirty="0">
                <a:solidFill>
                  <a:srgbClr val="125B50"/>
                </a:solidFill>
                <a:latin typeface="Agrandir Wide Medium" panose="020B0604020202020204" charset="0"/>
              </a:rPr>
              <a:t> administrative or billing connections)</a:t>
            </a:r>
          </a:p>
          <a:p>
            <a:pPr marL="285750" indent="-285750">
              <a:buFont typeface="Wingdings" panose="05000000000000000000" pitchFamily="2" charset="2"/>
              <a:buChar char="ü"/>
            </a:pPr>
            <a:r>
              <a:rPr lang="en-GB" sz="3200" b="1" dirty="0">
                <a:solidFill>
                  <a:srgbClr val="125B50"/>
                </a:solidFill>
                <a:latin typeface="Agrandir Wide Medium" panose="020B0604020202020204" charset="0"/>
              </a:rPr>
              <a:t>&lt;45m Average Zone Pressure</a:t>
            </a:r>
          </a:p>
          <a:p>
            <a:pPr marL="285750" indent="-285750">
              <a:buFont typeface="Wingdings" panose="05000000000000000000" pitchFamily="2" charset="2"/>
              <a:buChar char="ü"/>
            </a:pPr>
            <a:r>
              <a:rPr lang="en-GB" sz="3200" b="1" dirty="0">
                <a:solidFill>
                  <a:srgbClr val="125B50"/>
                </a:solidFill>
                <a:latin typeface="Agrandir Wide Medium" panose="020B0604020202020204" charset="0"/>
              </a:rPr>
              <a:t>&gt;60m Average Zone Pressure</a:t>
            </a:r>
          </a:p>
          <a:p>
            <a:pPr marL="285750" indent="-285750">
              <a:buFont typeface="Wingdings" panose="05000000000000000000" pitchFamily="2" charset="2"/>
              <a:buChar char="ü"/>
            </a:pPr>
            <a:endParaRPr lang="en-GB" sz="3200" b="1" dirty="0">
              <a:solidFill>
                <a:srgbClr val="125B50"/>
              </a:solidFill>
              <a:latin typeface="Agrandir Wide Medium" panose="020B0604020202020204" charset="0"/>
            </a:endParaRPr>
          </a:p>
          <a:p>
            <a:r>
              <a:rPr lang="en-GB" sz="3200" b="1" dirty="0">
                <a:solidFill>
                  <a:schemeClr val="bg2">
                    <a:lumMod val="10000"/>
                  </a:schemeClr>
                </a:solidFill>
                <a:latin typeface="Agrandir Wide Medium" panose="020B0604020202020204" charset="0"/>
              </a:rPr>
              <a:t>SCF prioritises where to target </a:t>
            </a:r>
            <a:r>
              <a:rPr lang="en-GB" sz="3200" b="1" u="sng" dirty="0">
                <a:solidFill>
                  <a:schemeClr val="bg2">
                    <a:lumMod val="10000"/>
                  </a:schemeClr>
                </a:solidFill>
                <a:latin typeface="Agrandir Wide Medium" panose="020B0604020202020204" charset="0"/>
              </a:rPr>
              <a:t>Active Leakage Control </a:t>
            </a:r>
            <a:r>
              <a:rPr lang="en-GB" sz="3200" b="1" dirty="0">
                <a:solidFill>
                  <a:schemeClr val="bg2">
                    <a:lumMod val="10000"/>
                  </a:schemeClr>
                </a:solidFill>
                <a:latin typeface="Agrandir Wide Medium" panose="020B0604020202020204" charset="0"/>
              </a:rPr>
              <a:t>and/or </a:t>
            </a:r>
            <a:r>
              <a:rPr lang="en-GB" sz="3200" b="1" u="sng" dirty="0">
                <a:solidFill>
                  <a:schemeClr val="bg2">
                    <a:lumMod val="10000"/>
                  </a:schemeClr>
                </a:solidFill>
                <a:latin typeface="Agrandir Wide Medium" panose="020B0604020202020204" charset="0"/>
              </a:rPr>
              <a:t>Pressure Reduction </a:t>
            </a:r>
            <a:r>
              <a:rPr lang="en-GB" sz="3200" b="1" dirty="0">
                <a:solidFill>
                  <a:schemeClr val="bg2">
                    <a:lumMod val="10000"/>
                  </a:schemeClr>
                </a:solidFill>
                <a:latin typeface="Agrandir Wide Medium" panose="020B0604020202020204" charset="0"/>
              </a:rPr>
              <a:t>and set more meaningful volume targets</a:t>
            </a:r>
          </a:p>
          <a:p>
            <a:endParaRPr lang="en-GB" sz="3200" b="1" dirty="0">
              <a:solidFill>
                <a:schemeClr val="bg2">
                  <a:lumMod val="10000"/>
                </a:schemeClr>
              </a:solidFill>
              <a:latin typeface="Agrandir Wide Medium" panose="020B0604020202020204" charset="0"/>
            </a:endParaRPr>
          </a:p>
          <a:p>
            <a:r>
              <a:rPr lang="en-GB" sz="3200" b="1" dirty="0">
                <a:solidFill>
                  <a:schemeClr val="bg2">
                    <a:lumMod val="10000"/>
                  </a:schemeClr>
                </a:solidFill>
                <a:latin typeface="Agrandir Wide Medium" panose="020B0604020202020204" charset="0"/>
              </a:rPr>
              <a:t>SCF now used for &gt; 2500 calculations in Italy, Portugal, Malta, UK, USA, Canada, Australia</a:t>
            </a:r>
          </a:p>
        </p:txBody>
      </p:sp>
      <p:sp>
        <p:nvSpPr>
          <p:cNvPr id="5" name="TextBox 4">
            <a:extLst>
              <a:ext uri="{FF2B5EF4-FFF2-40B4-BE49-F238E27FC236}">
                <a16:creationId xmlns:a16="http://schemas.microsoft.com/office/drawing/2014/main" id="{A0F7A432-7DEF-A4A6-B13A-470D47466647}"/>
              </a:ext>
            </a:extLst>
          </p:cNvPr>
          <p:cNvSpPr txBox="1"/>
          <p:nvPr/>
        </p:nvSpPr>
        <p:spPr>
          <a:xfrm>
            <a:off x="5715000" y="9828193"/>
            <a:ext cx="15011400" cy="954107"/>
          </a:xfrm>
          <a:prstGeom prst="rect">
            <a:avLst/>
          </a:prstGeom>
          <a:noFill/>
        </p:spPr>
        <p:txBody>
          <a:bodyPr wrap="square">
            <a:spAutoFit/>
          </a:bodyPr>
          <a:lstStyle/>
          <a:p>
            <a:r>
              <a:rPr lang="en-GB" sz="2000" b="1" dirty="0">
                <a:solidFill>
                  <a:srgbClr val="0070C0"/>
                </a:solidFill>
                <a:latin typeface="Agrandir Wide Medium" panose="020B0604020202020204" charset="0"/>
                <a:hlinkClick r:id="rId5">
                  <a:extLst>
                    <a:ext uri="{A12FA001-AC4F-418D-AE19-62706E023703}">
                      <ahyp:hlinkClr xmlns:ahyp="http://schemas.microsoft.com/office/drawing/2018/hyperlinkcolor" val="tx"/>
                    </a:ext>
                  </a:extLst>
                </a:hlinkClick>
              </a:rPr>
              <a:t>https://www.wlranda.com/presentations</a:t>
            </a:r>
            <a:endParaRPr lang="en-GB" sz="2000" b="1" dirty="0">
              <a:solidFill>
                <a:srgbClr val="0070C0"/>
              </a:solidFill>
              <a:latin typeface="Agrandir Wide Medium" panose="020B0604020202020204" charset="0"/>
            </a:endParaRPr>
          </a:p>
          <a:p>
            <a:endParaRPr lang="en-GB" dirty="0">
              <a:solidFill>
                <a:srgbClr val="0070C0"/>
              </a:solidFill>
            </a:endParaRPr>
          </a:p>
          <a:p>
            <a:endParaRPr lang="en-GB" dirty="0">
              <a:solidFill>
                <a:srgbClr val="0070C0"/>
              </a:solidFill>
            </a:endParaRPr>
          </a:p>
        </p:txBody>
      </p:sp>
      <p:sp>
        <p:nvSpPr>
          <p:cNvPr id="6" name="TextBox 5">
            <a:extLst>
              <a:ext uri="{FF2B5EF4-FFF2-40B4-BE49-F238E27FC236}">
                <a16:creationId xmlns:a16="http://schemas.microsoft.com/office/drawing/2014/main" id="{8F9306D6-D46A-9B7D-653E-65547220C63D}"/>
              </a:ext>
            </a:extLst>
          </p:cNvPr>
          <p:cNvSpPr txBox="1"/>
          <p:nvPr/>
        </p:nvSpPr>
        <p:spPr>
          <a:xfrm>
            <a:off x="5715000" y="9224216"/>
            <a:ext cx="9144000" cy="400110"/>
          </a:xfrm>
          <a:prstGeom prst="rect">
            <a:avLst/>
          </a:prstGeom>
          <a:noFill/>
        </p:spPr>
        <p:txBody>
          <a:bodyPr wrap="square">
            <a:spAutoFit/>
          </a:bodyPr>
          <a:lstStyle/>
          <a:p>
            <a:r>
              <a:rPr lang="en-GB" sz="2000" b="1" dirty="0">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Low ILIs and Small Systems | </a:t>
            </a:r>
            <a:r>
              <a:rPr lang="en-GB" sz="2000" b="1" dirty="0" err="1">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LEAKSSuite</a:t>
            </a:r>
            <a:r>
              <a:rPr lang="en-GB" sz="2000" b="1" dirty="0">
                <a:solidFill>
                  <a:srgbClr val="0070C0"/>
                </a:solidFill>
                <a:latin typeface="Agrandir Wide Medium" panose="020B0604020202020204" charset="0"/>
                <a:hlinkClick r:id="rId6">
                  <a:extLst>
                    <a:ext uri="{A12FA001-AC4F-418D-AE19-62706E023703}">
                      <ahyp:hlinkClr xmlns:ahyp="http://schemas.microsoft.com/office/drawing/2018/hyperlinkcolor" val="tx"/>
                    </a:ext>
                  </a:extLst>
                </a:hlinkClick>
              </a:rPr>
              <a:t> Library</a:t>
            </a:r>
            <a:endParaRPr lang="en-GB" sz="2000" b="1" dirty="0">
              <a:solidFill>
                <a:srgbClr val="0070C0"/>
              </a:solidFill>
              <a:latin typeface="Agrandir Wide Medium" panose="020B0604020202020204" charset="0"/>
            </a:endParaRPr>
          </a:p>
        </p:txBody>
      </p:sp>
      <p:sp>
        <p:nvSpPr>
          <p:cNvPr id="7" name="TextBox 6">
            <a:extLst>
              <a:ext uri="{FF2B5EF4-FFF2-40B4-BE49-F238E27FC236}">
                <a16:creationId xmlns:a16="http://schemas.microsoft.com/office/drawing/2014/main" id="{084AEA14-8D98-1C20-CFBA-7F2061BA56C6}"/>
              </a:ext>
            </a:extLst>
          </p:cNvPr>
          <p:cNvSpPr txBox="1"/>
          <p:nvPr/>
        </p:nvSpPr>
        <p:spPr>
          <a:xfrm>
            <a:off x="5728138" y="8628540"/>
            <a:ext cx="6858000" cy="707886"/>
          </a:xfrm>
          <a:prstGeom prst="rect">
            <a:avLst/>
          </a:prstGeom>
          <a:noFill/>
        </p:spPr>
        <p:txBody>
          <a:bodyPr wrap="square" rtlCol="0">
            <a:spAutoFit/>
          </a:bodyPr>
          <a:lstStyle/>
          <a:p>
            <a:r>
              <a:rPr lang="en-GB" sz="2000" b="1" dirty="0">
                <a:solidFill>
                  <a:srgbClr val="0070C0"/>
                </a:solidFill>
                <a:latin typeface="Agrandir Wide Medium" panose="020B0604020202020204" charset="0"/>
                <a:hlinkClick r:id="rId7">
                  <a:extLst>
                    <a:ext uri="{A12FA001-AC4F-418D-AE19-62706E023703}">
                      <ahyp:hlinkClr xmlns:ahyp="http://schemas.microsoft.com/office/drawing/2018/hyperlinkcolor" val="tx"/>
                    </a:ext>
                  </a:extLst>
                </a:hlinkClick>
              </a:rPr>
              <a:t>www.wlranda.com/software</a:t>
            </a:r>
            <a:endParaRPr lang="en-GB" sz="2000" b="1" dirty="0">
              <a:solidFill>
                <a:srgbClr val="0070C0"/>
              </a:solidFill>
              <a:latin typeface="Agrandir Wide Medium" panose="020B0604020202020204" charset="0"/>
            </a:endParaRPr>
          </a:p>
          <a:p>
            <a:endParaRPr lang="en-GB" sz="2000" b="1" dirty="0">
              <a:solidFill>
                <a:srgbClr val="0070C0"/>
              </a:solidFill>
              <a:latin typeface="Agrandir Wide Medium" panose="020B0604020202020204" charset="0"/>
            </a:endParaRPr>
          </a:p>
        </p:txBody>
      </p:sp>
    </p:spTree>
    <p:custDataLst>
      <p:tags r:id="rId1"/>
    </p:custDataLst>
    <p:extLst>
      <p:ext uri="{BB962C8B-B14F-4D97-AF65-F5344CB8AC3E}">
        <p14:creationId xmlns:p14="http://schemas.microsoft.com/office/powerpoint/2010/main" val="1084231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CC58-0D4F-0A7C-CA23-083ACCB458CF}"/>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17571BCB-5797-D7E7-7A9F-7E296E4F77BB}"/>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64230140-D453-A59F-F6E9-C15B0C6A6E30}"/>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AACBF279-FEC6-0BA6-1D12-F0610C07E670}"/>
              </a:ext>
            </a:extLst>
          </p:cNvPr>
          <p:cNvSpPr txBox="1"/>
          <p:nvPr/>
        </p:nvSpPr>
        <p:spPr>
          <a:xfrm>
            <a:off x="228600" y="360853"/>
            <a:ext cx="17830799"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Using the right KPI for the right purpose</a:t>
            </a:r>
          </a:p>
        </p:txBody>
      </p:sp>
      <p:graphicFrame>
        <p:nvGraphicFramePr>
          <p:cNvPr id="4" name="Table 3">
            <a:extLst>
              <a:ext uri="{FF2B5EF4-FFF2-40B4-BE49-F238E27FC236}">
                <a16:creationId xmlns:a16="http://schemas.microsoft.com/office/drawing/2014/main" id="{9851D209-1717-EBDC-D8B1-3DB904C5E108}"/>
              </a:ext>
            </a:extLst>
          </p:cNvPr>
          <p:cNvGraphicFramePr>
            <a:graphicFrameLocks noGrp="1"/>
          </p:cNvGraphicFramePr>
          <p:nvPr>
            <p:extLst>
              <p:ext uri="{D42A27DB-BD31-4B8C-83A1-F6EECF244321}">
                <p14:modId xmlns:p14="http://schemas.microsoft.com/office/powerpoint/2010/main" val="2155668243"/>
              </p:ext>
            </p:extLst>
          </p:nvPr>
        </p:nvGraphicFramePr>
        <p:xfrm>
          <a:off x="762000" y="1531121"/>
          <a:ext cx="16840201" cy="7209468"/>
        </p:xfrm>
        <a:graphic>
          <a:graphicData uri="http://schemas.openxmlformats.org/drawingml/2006/table">
            <a:tbl>
              <a:tblPr>
                <a:tableStyleId>{5940675A-B579-460E-94D1-54222C63F5DA}</a:tableStyleId>
              </a:tblPr>
              <a:tblGrid>
                <a:gridCol w="2806700">
                  <a:extLst>
                    <a:ext uri="{9D8B030D-6E8A-4147-A177-3AD203B41FA5}">
                      <a16:colId xmlns:a16="http://schemas.microsoft.com/office/drawing/2014/main" val="181385769"/>
                    </a:ext>
                  </a:extLst>
                </a:gridCol>
                <a:gridCol w="1633751">
                  <a:extLst>
                    <a:ext uri="{9D8B030D-6E8A-4147-A177-3AD203B41FA5}">
                      <a16:colId xmlns:a16="http://schemas.microsoft.com/office/drawing/2014/main" val="966427532"/>
                    </a:ext>
                  </a:extLst>
                </a:gridCol>
                <a:gridCol w="2094552">
                  <a:extLst>
                    <a:ext uri="{9D8B030D-6E8A-4147-A177-3AD203B41FA5}">
                      <a16:colId xmlns:a16="http://schemas.microsoft.com/office/drawing/2014/main" val="3091615508"/>
                    </a:ext>
                  </a:extLst>
                </a:gridCol>
                <a:gridCol w="1508078">
                  <a:extLst>
                    <a:ext uri="{9D8B030D-6E8A-4147-A177-3AD203B41FA5}">
                      <a16:colId xmlns:a16="http://schemas.microsoft.com/office/drawing/2014/main" val="1249771668"/>
                    </a:ext>
                  </a:extLst>
                </a:gridCol>
                <a:gridCol w="2010771">
                  <a:extLst>
                    <a:ext uri="{9D8B030D-6E8A-4147-A177-3AD203B41FA5}">
                      <a16:colId xmlns:a16="http://schemas.microsoft.com/office/drawing/2014/main" val="3630921538"/>
                    </a:ext>
                  </a:extLst>
                </a:gridCol>
                <a:gridCol w="2262116">
                  <a:extLst>
                    <a:ext uri="{9D8B030D-6E8A-4147-A177-3AD203B41FA5}">
                      <a16:colId xmlns:a16="http://schemas.microsoft.com/office/drawing/2014/main" val="4154241223"/>
                    </a:ext>
                  </a:extLst>
                </a:gridCol>
                <a:gridCol w="1591860">
                  <a:extLst>
                    <a:ext uri="{9D8B030D-6E8A-4147-A177-3AD203B41FA5}">
                      <a16:colId xmlns:a16="http://schemas.microsoft.com/office/drawing/2014/main" val="2781162496"/>
                    </a:ext>
                  </a:extLst>
                </a:gridCol>
                <a:gridCol w="2932373">
                  <a:extLst>
                    <a:ext uri="{9D8B030D-6E8A-4147-A177-3AD203B41FA5}">
                      <a16:colId xmlns:a16="http://schemas.microsoft.com/office/drawing/2014/main" val="4110856448"/>
                    </a:ext>
                  </a:extLst>
                </a:gridCol>
              </a:tblGrid>
              <a:tr h="1201578">
                <a:tc rowSpan="2">
                  <a:txBody>
                    <a:bodyPr/>
                    <a:lstStyle/>
                    <a:p>
                      <a:pPr algn="ctr"/>
                      <a:r>
                        <a:rPr lang="en-GB" sz="1400" b="1" dirty="0">
                          <a:solidFill>
                            <a:schemeClr val="bg2">
                              <a:lumMod val="10000"/>
                            </a:schemeClr>
                          </a:solidFill>
                          <a:latin typeface="Agrandir Wide Medium" panose="020B0604020202020204" charset="0"/>
                        </a:rPr>
                        <a:t>OBJECTIVE</a:t>
                      </a:r>
                    </a:p>
                  </a:txBody>
                  <a:tcPr anchor="ctr"/>
                </a:tc>
                <a:tc gridSpan="7">
                  <a:txBody>
                    <a:bodyPr/>
                    <a:lstStyle/>
                    <a:p>
                      <a:pPr algn="ctr"/>
                      <a:r>
                        <a:rPr lang="en-GB" sz="1800" b="1" dirty="0">
                          <a:solidFill>
                            <a:schemeClr val="bg2">
                              <a:lumMod val="10000"/>
                            </a:schemeClr>
                          </a:solidFill>
                          <a:latin typeface="Agrandir Wide Medium" panose="020B0604020202020204" charset="0"/>
                        </a:rPr>
                        <a:t>GOOD PRACTICE PERFORMANCE INDICATOR FOR LEAKAGE, FIT FOR PURPOSE</a:t>
                      </a: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65173267"/>
                  </a:ext>
                </a:extLst>
              </a:tr>
              <a:tr h="1201578">
                <a:tc vMerge="1">
                  <a:txBody>
                    <a:bodyPr/>
                    <a:lstStyle/>
                    <a:p>
                      <a:pPr algn="ctr"/>
                      <a:endParaRPr lang="en-GB" b="1" dirty="0">
                        <a:latin typeface="Agrandir Wide Medium" panose="020B0604020202020204" charset="0"/>
                      </a:endParaRPr>
                    </a:p>
                  </a:txBody>
                  <a:tcPr anchor="ctr"/>
                </a:tc>
                <a:tc>
                  <a:txBody>
                    <a:bodyPr/>
                    <a:lstStyle/>
                    <a:p>
                      <a:pPr algn="ctr"/>
                      <a:r>
                        <a:rPr lang="en-GB" sz="1800" b="1" dirty="0">
                          <a:solidFill>
                            <a:schemeClr val="bg2">
                              <a:lumMod val="10000"/>
                            </a:schemeClr>
                          </a:solidFill>
                          <a:latin typeface="Agrandir Wide Medium" panose="020B0604020202020204" charset="0"/>
                        </a:rPr>
                        <a:t>VOLUME PER YEAR</a:t>
                      </a:r>
                    </a:p>
                  </a:txBody>
                  <a:tcPr anchor="ctr"/>
                </a:tc>
                <a:tc>
                  <a:txBody>
                    <a:bodyPr/>
                    <a:lstStyle/>
                    <a:p>
                      <a:pPr algn="ctr"/>
                      <a:r>
                        <a:rPr lang="en-GB" sz="1800" b="1" dirty="0">
                          <a:solidFill>
                            <a:schemeClr val="bg2">
                              <a:lumMod val="10000"/>
                            </a:schemeClr>
                          </a:solidFill>
                          <a:latin typeface="Agrandir Wide Medium" panose="020B0604020202020204" charset="0"/>
                        </a:rPr>
                        <a:t>LITRES/</a:t>
                      </a:r>
                    </a:p>
                    <a:p>
                      <a:pPr algn="ctr"/>
                      <a:r>
                        <a:rPr lang="en-GB" sz="1800" b="1" dirty="0">
                          <a:solidFill>
                            <a:schemeClr val="bg2">
                              <a:lumMod val="10000"/>
                            </a:schemeClr>
                          </a:solidFill>
                          <a:latin typeface="Agrandir Wide Medium" panose="020B0604020202020204" charset="0"/>
                        </a:rPr>
                        <a:t>SERVICE CONNECTION</a:t>
                      </a:r>
                    </a:p>
                  </a:txBody>
                  <a:tcPr anchor="ctr"/>
                </a:tc>
                <a:tc>
                  <a:txBody>
                    <a:bodyPr/>
                    <a:lstStyle/>
                    <a:p>
                      <a:pPr algn="ctr"/>
                      <a:r>
                        <a:rPr lang="en-GB" sz="1800" b="1" dirty="0">
                          <a:solidFill>
                            <a:schemeClr val="bg2">
                              <a:lumMod val="10000"/>
                            </a:schemeClr>
                          </a:solidFill>
                          <a:latin typeface="Agrandir Wide Medium" panose="020B0604020202020204" charset="0"/>
                        </a:rPr>
                        <a:t>M3/KM MAINS</a:t>
                      </a:r>
                    </a:p>
                  </a:txBody>
                  <a:tcPr anchor="ctr"/>
                </a:tc>
                <a:tc>
                  <a:txBody>
                    <a:bodyPr/>
                    <a:lstStyle/>
                    <a:p>
                      <a:pPr algn="ctr"/>
                      <a:r>
                        <a:rPr lang="en-GB" sz="1800" b="1" dirty="0">
                          <a:solidFill>
                            <a:schemeClr val="bg2">
                              <a:lumMod val="10000"/>
                            </a:schemeClr>
                          </a:solidFill>
                          <a:latin typeface="Agrandir Wide Medium" panose="020B0604020202020204" charset="0"/>
                        </a:rPr>
                        <a:t>LITRES/</a:t>
                      </a:r>
                    </a:p>
                    <a:p>
                      <a:pPr algn="ctr"/>
                      <a:r>
                        <a:rPr lang="en-GB" sz="1800" b="1" dirty="0">
                          <a:solidFill>
                            <a:schemeClr val="bg2">
                              <a:lumMod val="10000"/>
                            </a:schemeClr>
                          </a:solidFill>
                          <a:latin typeface="Agrandir Wide Medium" panose="020B0604020202020204" charset="0"/>
                        </a:rPr>
                        <a:t>BILLED PROPERTY</a:t>
                      </a:r>
                    </a:p>
                  </a:txBody>
                  <a:tcPr anchor="ctr"/>
                </a:tc>
                <a:tc>
                  <a:txBody>
                    <a:bodyPr/>
                    <a:lstStyle/>
                    <a:p>
                      <a:pPr algn="ctr"/>
                      <a:r>
                        <a:rPr lang="en-GB" sz="1800" b="1" dirty="0">
                          <a:solidFill>
                            <a:schemeClr val="bg2">
                              <a:lumMod val="10000"/>
                            </a:schemeClr>
                          </a:solidFill>
                          <a:latin typeface="Agrandir Wide Medium" panose="020B0604020202020204" charset="0"/>
                        </a:rPr>
                        <a:t>% OF </a:t>
                      </a:r>
                    </a:p>
                    <a:p>
                      <a:pPr algn="ctr"/>
                      <a:r>
                        <a:rPr lang="en-GB" sz="1800" b="1" dirty="0">
                          <a:solidFill>
                            <a:schemeClr val="bg2">
                              <a:lumMod val="10000"/>
                            </a:schemeClr>
                          </a:solidFill>
                          <a:latin typeface="Agrandir Wide Medium" panose="020B0604020202020204" charset="0"/>
                        </a:rPr>
                        <a:t>SYSTEM INPUT VOLUME</a:t>
                      </a:r>
                    </a:p>
                  </a:txBody>
                  <a:tcPr anchor="ctr"/>
                </a:tc>
                <a:tc>
                  <a:txBody>
                    <a:bodyPr/>
                    <a:lstStyle/>
                    <a:p>
                      <a:pPr algn="ctr"/>
                      <a:r>
                        <a:rPr lang="en-GB" sz="1800" b="1" dirty="0">
                          <a:solidFill>
                            <a:schemeClr val="bg2">
                              <a:lumMod val="10000"/>
                            </a:schemeClr>
                          </a:solidFill>
                          <a:latin typeface="Agrandir Wide Medium" panose="020B0604020202020204" charset="0"/>
                        </a:rPr>
                        <a:t>% OF WATER SUPPLIED</a:t>
                      </a:r>
                    </a:p>
                  </a:txBody>
                  <a:tcPr anchor="ctr"/>
                </a:tc>
                <a:tc>
                  <a:txBody>
                    <a:bodyPr/>
                    <a:lstStyle/>
                    <a:p>
                      <a:pPr algn="ctr"/>
                      <a:r>
                        <a:rPr lang="en-GB" sz="1800" b="1" dirty="0">
                          <a:solidFill>
                            <a:schemeClr val="bg2">
                              <a:lumMod val="10000"/>
                            </a:schemeClr>
                          </a:solidFill>
                          <a:latin typeface="Agrandir Wide Medium" panose="020B0604020202020204" charset="0"/>
                        </a:rPr>
                        <a:t>INFRASTRUCRURE LEAKAGE INDEX, WITH PRESSURE</a:t>
                      </a:r>
                    </a:p>
                  </a:txBody>
                  <a:tcPr anchor="ctr"/>
                </a:tc>
                <a:extLst>
                  <a:ext uri="{0D108BD9-81ED-4DB2-BD59-A6C34878D82A}">
                    <a16:rowId xmlns:a16="http://schemas.microsoft.com/office/drawing/2014/main" val="1367660738"/>
                  </a:ext>
                </a:extLst>
              </a:tr>
              <a:tr h="1201578">
                <a:tc>
                  <a:txBody>
                    <a:bodyPr/>
                    <a:lstStyle/>
                    <a:p>
                      <a:pPr algn="ctr"/>
                      <a:r>
                        <a:rPr lang="en-GB" sz="1400" b="1" dirty="0">
                          <a:solidFill>
                            <a:schemeClr val="bg2">
                              <a:lumMod val="10000"/>
                            </a:schemeClr>
                          </a:solidFill>
                          <a:latin typeface="Agrandir Wide Medium" panose="020B0604020202020204" charset="0"/>
                        </a:rPr>
                        <a:t>SET TARGETS + TRACK PERFORMANCE FOR AN INDIVIDUAL SYSTEM</a:t>
                      </a:r>
                    </a:p>
                  </a:txBody>
                  <a:tcPr anchor="ctr"/>
                </a:tc>
                <a:tc>
                  <a:txBody>
                    <a:bodyPr/>
                    <a:lstStyle/>
                    <a:p>
                      <a:pPr algn="ctr"/>
                      <a:r>
                        <a:rPr lang="en-GB" sz="1600" b="1" dirty="0">
                          <a:solidFill>
                            <a:schemeClr val="bg2">
                              <a:lumMod val="10000"/>
                            </a:schemeClr>
                          </a:solidFill>
                          <a:latin typeface="Agrandir Wide Medium" panose="020B0604020202020204" charset="0"/>
                        </a:rPr>
                        <a:t>YES, for large systems</a:t>
                      </a:r>
                    </a:p>
                  </a:txBody>
                  <a:tcPr anchor="ctr"/>
                </a:tc>
                <a:tc>
                  <a:txBody>
                    <a:bodyPr/>
                    <a:lstStyle/>
                    <a:p>
                      <a:pPr algn="ctr"/>
                      <a:r>
                        <a:rPr lang="en-GB" sz="1600" b="1" dirty="0">
                          <a:solidFill>
                            <a:schemeClr val="bg2">
                              <a:lumMod val="10000"/>
                            </a:schemeClr>
                          </a:solidFill>
                          <a:latin typeface="Agrandir Wide Medium" panose="020B0604020202020204" charset="0"/>
                        </a:rPr>
                        <a:t>YES*</a:t>
                      </a:r>
                    </a:p>
                  </a:txBody>
                  <a:tcPr anchor="ctr"/>
                </a:tc>
                <a:tc>
                  <a:txBody>
                    <a:bodyPr/>
                    <a:lstStyle/>
                    <a:p>
                      <a:pPr algn="ctr"/>
                      <a:r>
                        <a:rPr lang="en-GB" sz="1600" b="1" dirty="0">
                          <a:solidFill>
                            <a:schemeClr val="bg2">
                              <a:lumMod val="10000"/>
                            </a:schemeClr>
                          </a:solidFill>
                          <a:latin typeface="Agrandir Wide Medium" panose="020B0604020202020204" charset="0"/>
                        </a:rPr>
                        <a:t>YES*</a:t>
                      </a:r>
                    </a:p>
                  </a:txBody>
                  <a:tcPr anchor="ctr"/>
                </a:tc>
                <a:tc>
                  <a:txBody>
                    <a:bodyPr/>
                    <a:lstStyle/>
                    <a:p>
                      <a:pPr algn="ctr"/>
                      <a:r>
                        <a:rPr lang="en-GB" sz="1600" b="1" dirty="0">
                          <a:solidFill>
                            <a:schemeClr val="bg2">
                              <a:lumMod val="10000"/>
                            </a:schemeClr>
                          </a:solidFill>
                          <a:latin typeface="Agrandir Wide Medium" panose="020B0604020202020204" charset="0"/>
                        </a:rPr>
                        <a:t>YES</a:t>
                      </a:r>
                    </a:p>
                    <a:p>
                      <a:pPr algn="ctr"/>
                      <a:r>
                        <a:rPr lang="en-GB" sz="1600" b="1" dirty="0">
                          <a:solidFill>
                            <a:schemeClr val="bg2">
                              <a:lumMod val="10000"/>
                            </a:schemeClr>
                          </a:solidFill>
                          <a:latin typeface="Agrandir Wide Medium" panose="020B0604020202020204" charset="0"/>
                        </a:rPr>
                        <a:t>(</a:t>
                      </a:r>
                      <a:r>
                        <a:rPr lang="en-GB" sz="1600" b="1" dirty="0" err="1">
                          <a:solidFill>
                            <a:schemeClr val="bg2">
                              <a:lumMod val="10000"/>
                            </a:schemeClr>
                          </a:solidFill>
                          <a:latin typeface="Agrandir Wide Medium" panose="020B0604020202020204" charset="0"/>
                        </a:rPr>
                        <a:t>uk</a:t>
                      </a:r>
                      <a:r>
                        <a:rPr lang="en-GB" sz="1600" b="1" dirty="0">
                          <a:solidFill>
                            <a:schemeClr val="bg2">
                              <a:lumMod val="10000"/>
                            </a:schemeClr>
                          </a:solidFill>
                          <a:latin typeface="Agrandir Wide Medium" panose="020B060402020202020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algn="ctr"/>
                      <a:r>
                        <a:rPr lang="en-GB" sz="1600" b="1" dirty="0">
                          <a:solidFill>
                            <a:schemeClr val="bg2">
                              <a:lumMod val="10000"/>
                            </a:schemeClr>
                          </a:solidFill>
                          <a:latin typeface="Agrandir Wide Medium" panose="020B0604020202020204" charset="0"/>
                        </a:rPr>
                        <a:t>Only if all justifiable pressure management completed</a:t>
                      </a:r>
                    </a:p>
                  </a:txBody>
                  <a:tcPr anchor="ctr"/>
                </a:tc>
                <a:extLst>
                  <a:ext uri="{0D108BD9-81ED-4DB2-BD59-A6C34878D82A}">
                    <a16:rowId xmlns:a16="http://schemas.microsoft.com/office/drawing/2014/main" val="2294858161"/>
                  </a:ext>
                </a:extLst>
              </a:tr>
              <a:tr h="1201578">
                <a:tc>
                  <a:txBody>
                    <a:bodyPr/>
                    <a:lstStyle/>
                    <a:p>
                      <a:pPr algn="ctr"/>
                      <a:r>
                        <a:rPr lang="en-GB" sz="1400" b="1" dirty="0">
                          <a:solidFill>
                            <a:schemeClr val="bg2">
                              <a:lumMod val="10000"/>
                            </a:schemeClr>
                          </a:solidFill>
                          <a:latin typeface="Agrandir Wide Medium" panose="020B0604020202020204" charset="0"/>
                        </a:rPr>
                        <a:t>TECHNICAL PERFORMANCE COMPARISONS OF DIFFERENT SYSTEMS </a:t>
                      </a:r>
                    </a:p>
                  </a:txBody>
                  <a:tcPr anchor="ctr"/>
                </a:tc>
                <a:tc>
                  <a:txBody>
                    <a:bodyPr/>
                    <a:lstStyle/>
                    <a:p>
                      <a:pPr algn="ct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algn="ctr"/>
                      <a:r>
                        <a:rPr lang="en-GB" sz="1600" b="1" dirty="0">
                          <a:solidFill>
                            <a:schemeClr val="bg2">
                              <a:lumMod val="10000"/>
                            </a:schemeClr>
                          </a:solidFill>
                          <a:latin typeface="Agrandir Wide Medium" panose="020B0604020202020204" charset="0"/>
                        </a:rPr>
                        <a:t>YES</a:t>
                      </a:r>
                    </a:p>
                  </a:txBody>
                  <a:tcPr anchor="ctr"/>
                </a:tc>
                <a:extLst>
                  <a:ext uri="{0D108BD9-81ED-4DB2-BD59-A6C34878D82A}">
                    <a16:rowId xmlns:a16="http://schemas.microsoft.com/office/drawing/2014/main" val="199135652"/>
                  </a:ext>
                </a:extLst>
              </a:tr>
              <a:tr h="1201578">
                <a:tc>
                  <a:txBody>
                    <a:bodyPr/>
                    <a:lstStyle/>
                    <a:p>
                      <a:pPr algn="ctr"/>
                      <a:r>
                        <a:rPr lang="en-GB" sz="1400" b="1" dirty="0">
                          <a:solidFill>
                            <a:schemeClr val="bg2">
                              <a:lumMod val="10000"/>
                            </a:schemeClr>
                          </a:solidFill>
                          <a:latin typeface="Agrandir Wide Medium" panose="020B0604020202020204" charset="0"/>
                        </a:rPr>
                        <a:t>DRAW GENERAL CONCLUSIONS FROM SINGLE OR MULTIPLE SYSTEMS</a:t>
                      </a:r>
                    </a:p>
                  </a:txBody>
                  <a:tcPr anchor="ctr"/>
                </a:tc>
                <a:tc>
                  <a:txBody>
                    <a:bodyPr/>
                    <a:lstStyle/>
                    <a:p>
                      <a:pPr algn="ct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2">
                              <a:lumMod val="10000"/>
                            </a:schemeClr>
                          </a:solidFill>
                          <a:latin typeface="Agrandir Wide Medium" panose="020B0604020202020204" charset="0"/>
                        </a:rPr>
                        <a:t>Together with other contextual factors</a:t>
                      </a:r>
                    </a:p>
                  </a:txBody>
                  <a:tcPr anchor="ctr"/>
                </a:tc>
                <a:extLst>
                  <a:ext uri="{0D108BD9-81ED-4DB2-BD59-A6C34878D82A}">
                    <a16:rowId xmlns:a16="http://schemas.microsoft.com/office/drawing/2014/main" val="3124920723"/>
                  </a:ext>
                </a:extLst>
              </a:tr>
              <a:tr h="1201578">
                <a:tc gridSpan="8">
                  <a:txBody>
                    <a:bodyPr/>
                    <a:lstStyle/>
                    <a:p>
                      <a:pPr algn="ctr"/>
                      <a:r>
                        <a:rPr lang="en-GB" b="1" dirty="0">
                          <a:solidFill>
                            <a:srgbClr val="00B050"/>
                          </a:solidFill>
                          <a:latin typeface="Agrandir Wide Medium" panose="020B0604020202020204" charset="0"/>
                        </a:rPr>
                        <a:t>* </a:t>
                      </a:r>
                      <a:r>
                        <a:rPr lang="en-GB" sz="2400" b="1" dirty="0">
                          <a:solidFill>
                            <a:srgbClr val="00B050"/>
                          </a:solidFill>
                          <a:latin typeface="Agrandir Wide Medium" panose="020B0604020202020204" charset="0"/>
                        </a:rPr>
                        <a:t>Choose litres/service connection if connections &gt; 20/km or m3/km mains if connections &lt; 20/km, or base choice on custom or country practice</a:t>
                      </a: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tc hMerge="1">
                  <a:txBody>
                    <a:bodyPr/>
                    <a:lstStyle/>
                    <a:p>
                      <a:pPr algn="ctr"/>
                      <a:endParaRPr lang="en-GB" b="1" dirty="0">
                        <a:latin typeface="Agrandir Wide Medium" panose="020B0604020202020204" charset="0"/>
                      </a:endParaRPr>
                    </a:p>
                  </a:txBody>
                  <a:tcPr anchor="ctr"/>
                </a:tc>
                <a:extLst>
                  <a:ext uri="{0D108BD9-81ED-4DB2-BD59-A6C34878D82A}">
                    <a16:rowId xmlns:a16="http://schemas.microsoft.com/office/drawing/2014/main" val="2670736457"/>
                  </a:ext>
                </a:extLst>
              </a:tr>
            </a:tbl>
          </a:graphicData>
        </a:graphic>
      </p:graphicFrame>
      <p:sp>
        <p:nvSpPr>
          <p:cNvPr id="5" name="Rectangle 4">
            <a:extLst>
              <a:ext uri="{FF2B5EF4-FFF2-40B4-BE49-F238E27FC236}">
                <a16:creationId xmlns:a16="http://schemas.microsoft.com/office/drawing/2014/main" id="{D02FF9DB-642D-9DC3-26CA-D4E7EB3B9985}"/>
              </a:ext>
            </a:extLst>
          </p:cNvPr>
          <p:cNvSpPr/>
          <p:nvPr/>
        </p:nvSpPr>
        <p:spPr>
          <a:xfrm>
            <a:off x="761998" y="3906705"/>
            <a:ext cx="10058402" cy="1236795"/>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AEDA294-81FF-3529-9764-D71D7F1A6DC2}"/>
              </a:ext>
            </a:extLst>
          </p:cNvPr>
          <p:cNvSpPr/>
          <p:nvPr/>
        </p:nvSpPr>
        <p:spPr>
          <a:xfrm>
            <a:off x="14706599" y="3924301"/>
            <a:ext cx="2895601" cy="123695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D8A3AB-3AB0-DD34-5BA1-9EAE910F963A}"/>
              </a:ext>
            </a:extLst>
          </p:cNvPr>
          <p:cNvSpPr/>
          <p:nvPr/>
        </p:nvSpPr>
        <p:spPr>
          <a:xfrm>
            <a:off x="14706598" y="5143500"/>
            <a:ext cx="2895600" cy="1236954"/>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9160F9-8C6C-C32A-BBB8-A46F2FFB1957}"/>
              </a:ext>
            </a:extLst>
          </p:cNvPr>
          <p:cNvSpPr/>
          <p:nvPr/>
        </p:nvSpPr>
        <p:spPr>
          <a:xfrm>
            <a:off x="14706598" y="6331719"/>
            <a:ext cx="2895600" cy="1173981"/>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738EDD7-35DD-EAAF-FB09-B940F6A030B6}"/>
              </a:ext>
            </a:extLst>
          </p:cNvPr>
          <p:cNvSpPr/>
          <p:nvPr/>
        </p:nvSpPr>
        <p:spPr>
          <a:xfrm>
            <a:off x="761996" y="6344947"/>
            <a:ext cx="2819402" cy="1236953"/>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24E2E8-2B13-2484-1EC2-6ABE07FE7580}"/>
              </a:ext>
            </a:extLst>
          </p:cNvPr>
          <p:cNvSpPr/>
          <p:nvPr/>
        </p:nvSpPr>
        <p:spPr>
          <a:xfrm>
            <a:off x="761996" y="5143500"/>
            <a:ext cx="2819403" cy="1201447"/>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85556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EF273-298E-4E25-A6BE-0E1A3C1C325B}"/>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A8DCA57B-9622-17AD-B402-D3AAA3DB03EA}"/>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A0ED96D7-0736-8704-BAC4-FE177849F9E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3">
            <a:extLst>
              <a:ext uri="{FF2B5EF4-FFF2-40B4-BE49-F238E27FC236}">
                <a16:creationId xmlns:a16="http://schemas.microsoft.com/office/drawing/2014/main" id="{B5320550-9DEB-DC9A-7962-66E52F4C15C3}"/>
              </a:ext>
            </a:extLst>
          </p:cNvPr>
          <p:cNvSpPr txBox="1"/>
          <p:nvPr/>
        </p:nvSpPr>
        <p:spPr>
          <a:xfrm>
            <a:off x="381000" y="278433"/>
            <a:ext cx="17525999" cy="809773"/>
          </a:xfrm>
          <a:prstGeom prst="rect">
            <a:avLst/>
          </a:prstGeom>
        </p:spPr>
        <p:txBody>
          <a:bodyPr wrap="square" lIns="0" tIns="0" rIns="0" bIns="0" rtlCol="0" anchor="t">
            <a:spAutoFit/>
          </a:bodyPr>
          <a:lstStyle/>
          <a:p>
            <a:pPr algn="ctr">
              <a:lnSpc>
                <a:spcPts val="6719"/>
              </a:lnSpc>
            </a:pPr>
            <a:r>
              <a:rPr lang="en-US" sz="4000" b="1" dirty="0">
                <a:solidFill>
                  <a:srgbClr val="125B50"/>
                </a:solidFill>
                <a:latin typeface="Agrandir Wide Medium"/>
                <a:ea typeface="Agrandir Wide Medium"/>
                <a:cs typeface="Agrandir Wide Medium"/>
                <a:sym typeface="Agrandir Wide Medium"/>
              </a:rPr>
              <a:t>Physical context variables influencing real losses</a:t>
            </a:r>
          </a:p>
        </p:txBody>
      </p:sp>
      <p:sp>
        <p:nvSpPr>
          <p:cNvPr id="4" name="TextBox 3">
            <a:extLst>
              <a:ext uri="{FF2B5EF4-FFF2-40B4-BE49-F238E27FC236}">
                <a16:creationId xmlns:a16="http://schemas.microsoft.com/office/drawing/2014/main" id="{69B5F2C1-FCC4-11A3-AA2F-FEC7F1FE9BBE}"/>
              </a:ext>
            </a:extLst>
          </p:cNvPr>
          <p:cNvSpPr txBox="1"/>
          <p:nvPr/>
        </p:nvSpPr>
        <p:spPr>
          <a:xfrm>
            <a:off x="300038" y="1450557"/>
            <a:ext cx="17454562" cy="9140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800" b="1" dirty="0">
                <a:solidFill>
                  <a:srgbClr val="125B50"/>
                </a:solidFill>
                <a:latin typeface="Agrandir Wide Medium" panose="020B0604020202020204" charset="0"/>
              </a:rPr>
              <a:t>			Average System Pressures </a:t>
            </a:r>
          </a:p>
          <a:p>
            <a:pPr marL="2571750" lvl="5" indent="-285750">
              <a:buFont typeface="Arial" panose="020B0604020202020204" pitchFamily="34" charset="0"/>
              <a:buChar char="•"/>
            </a:pPr>
            <a:r>
              <a:rPr lang="en-GB" sz="2800" b="1" dirty="0">
                <a:solidFill>
                  <a:schemeClr val="bg2">
                    <a:lumMod val="10000"/>
                  </a:schemeClr>
                </a:solidFill>
                <a:latin typeface="Agrandir Wide Medium" panose="020B0604020202020204" charset="0"/>
              </a:rPr>
              <a:t>Pressure influences burst frequency and leak flow rates</a:t>
            </a:r>
          </a:p>
          <a:p>
            <a:pPr marL="2571750" lvl="5" indent="-285750">
              <a:buFont typeface="Arial" panose="020B0604020202020204" pitchFamily="34" charset="0"/>
              <a:buChar char="•"/>
            </a:pPr>
            <a:r>
              <a:rPr lang="en-GB" sz="2800" b="1" dirty="0">
                <a:solidFill>
                  <a:schemeClr val="bg2">
                    <a:lumMod val="10000"/>
                  </a:schemeClr>
                </a:solidFill>
                <a:latin typeface="Agrandir Wide Medium" panose="020B0604020202020204" charset="0"/>
              </a:rPr>
              <a:t>But most traditional KPIs don’t require reporting of pressure data!</a:t>
            </a:r>
          </a:p>
          <a:p>
            <a:pPr marL="742950" lvl="1" indent="-285750" algn="ctr">
              <a:buFont typeface="Arial" panose="020B0604020202020204" pitchFamily="34" charset="0"/>
              <a:buChar char="•"/>
            </a:pPr>
            <a:endParaRPr lang="en-GB" sz="2800" b="1" dirty="0">
              <a:latin typeface="Agrandir Wide Medium" panose="020B0604020202020204" charset="0"/>
            </a:endParaRPr>
          </a:p>
          <a:p>
            <a:pPr algn="ctr"/>
            <a:r>
              <a:rPr lang="en-GB" sz="2800" b="1" dirty="0">
                <a:solidFill>
                  <a:srgbClr val="125B50"/>
                </a:solidFill>
                <a:latin typeface="Agrandir Wide Medium" panose="020B0604020202020204" charset="0"/>
              </a:rPr>
              <a:t>			Service Connection density</a:t>
            </a:r>
          </a:p>
          <a:p>
            <a:pPr marL="2571750" lvl="5" indent="-285750">
              <a:buFont typeface="Arial" panose="020B0604020202020204" pitchFamily="34" charset="0"/>
              <a:buChar char="•"/>
            </a:pPr>
            <a:r>
              <a:rPr lang="en-GB" sz="2800" b="1" dirty="0">
                <a:solidFill>
                  <a:schemeClr val="bg2">
                    <a:lumMod val="10000"/>
                  </a:schemeClr>
                </a:solidFill>
                <a:latin typeface="Agrandir Wide Medium" panose="020B0604020202020204" charset="0"/>
              </a:rPr>
              <a:t>How can you reasonably compare KPIs for a city with a rural network?</a:t>
            </a:r>
          </a:p>
          <a:p>
            <a:pPr marL="285750" indent="-285750">
              <a:buFont typeface="Arial" panose="020B0604020202020204" pitchFamily="34" charset="0"/>
              <a:buChar char="•"/>
            </a:pPr>
            <a:endParaRPr lang="en-GB" sz="2800" b="1" dirty="0">
              <a:solidFill>
                <a:srgbClr val="125B50"/>
              </a:solidFill>
              <a:latin typeface="Agrandir Wide Medium" panose="020B0604020202020204" charset="0"/>
            </a:endParaRPr>
          </a:p>
          <a:p>
            <a:pPr lvl="4" algn="ctr"/>
            <a:r>
              <a:rPr lang="en-GB" sz="2800" b="1" dirty="0">
                <a:solidFill>
                  <a:srgbClr val="125B50"/>
                </a:solidFill>
                <a:latin typeface="Agrandir Wide Medium" panose="020B0604020202020204" charset="0"/>
              </a:rPr>
              <a:t>	Customer meter location on the service connection</a:t>
            </a:r>
          </a:p>
          <a:p>
            <a:pPr marL="2571750" lvl="5" indent="-285750">
              <a:buFont typeface="Arial" panose="020B0604020202020204" pitchFamily="34" charset="0"/>
              <a:buChar char="•"/>
            </a:pPr>
            <a:r>
              <a:rPr lang="en-GB" sz="2800" b="1" dirty="0">
                <a:solidFill>
                  <a:schemeClr val="bg2">
                    <a:lumMod val="10000"/>
                  </a:schemeClr>
                </a:solidFill>
                <a:latin typeface="Agrandir Wide Medium" panose="020B0604020202020204" charset="0"/>
              </a:rPr>
              <a:t>Can you compare performance between utilities with meters at the property line vs. those many metres away?</a:t>
            </a:r>
          </a:p>
          <a:p>
            <a:pPr marL="742950" lvl="1" indent="-285750">
              <a:buFont typeface="Arial" panose="020B0604020202020204" pitchFamily="34" charset="0"/>
              <a:buChar char="•"/>
            </a:pPr>
            <a:endParaRPr lang="en-GB" sz="2800" b="1" dirty="0">
              <a:latin typeface="Agrandir Wide Medium" panose="020B0604020202020204" charset="0"/>
            </a:endParaRPr>
          </a:p>
          <a:p>
            <a:pPr lvl="5" algn="ctr"/>
            <a:r>
              <a:rPr lang="en-GB" sz="2800" b="1" dirty="0">
                <a:solidFill>
                  <a:srgbClr val="125B50"/>
                </a:solidFill>
                <a:latin typeface="Agrandir Wide Medium" panose="020B0604020202020204" charset="0"/>
              </a:rPr>
              <a:t>	Mains and services pipe materials</a:t>
            </a:r>
          </a:p>
          <a:p>
            <a:pPr marL="2571750" lvl="5" indent="-285750">
              <a:buFont typeface="Arial" panose="020B0604020202020204" pitchFamily="34" charset="0"/>
              <a:buChar char="•"/>
            </a:pPr>
            <a:r>
              <a:rPr lang="en-GB" sz="2800" b="1" dirty="0">
                <a:solidFill>
                  <a:schemeClr val="bg2">
                    <a:lumMod val="10000"/>
                  </a:schemeClr>
                </a:solidFill>
                <a:latin typeface="Agrandir Wide Medium" panose="020B0604020202020204" charset="0"/>
              </a:rPr>
              <a:t>The </a:t>
            </a:r>
            <a:r>
              <a:rPr lang="en-GB" sz="2800" b="1" dirty="0" err="1">
                <a:solidFill>
                  <a:schemeClr val="bg2">
                    <a:lumMod val="10000"/>
                  </a:schemeClr>
                </a:solidFill>
                <a:latin typeface="Agrandir Wide Medium" panose="020B0604020202020204" charset="0"/>
              </a:rPr>
              <a:t>pressure:leakflow</a:t>
            </a:r>
            <a:r>
              <a:rPr lang="en-GB" sz="2800" b="1" dirty="0">
                <a:solidFill>
                  <a:schemeClr val="bg2">
                    <a:lumMod val="10000"/>
                  </a:schemeClr>
                </a:solidFill>
                <a:latin typeface="Agrandir Wide Medium" panose="020B0604020202020204" charset="0"/>
              </a:rPr>
              <a:t> rate relationship is significantly different for flexible and rigid pipe materials (FAVAD)</a:t>
            </a:r>
          </a:p>
          <a:p>
            <a:pPr marL="2571750" lvl="5" indent="-285750">
              <a:buFont typeface="Arial" panose="020B0604020202020204" pitchFamily="34" charset="0"/>
              <a:buChar char="•"/>
            </a:pPr>
            <a:endParaRPr lang="en-GB" sz="2800" b="1" dirty="0">
              <a:solidFill>
                <a:schemeClr val="bg2">
                  <a:lumMod val="10000"/>
                </a:schemeClr>
              </a:solidFill>
              <a:latin typeface="Agrandir Wide Medium" panose="020B0604020202020204" charset="0"/>
            </a:endParaRPr>
          </a:p>
          <a:p>
            <a:pPr lvl="5" algn="ctr"/>
            <a:r>
              <a:rPr lang="en-GB" sz="2800" b="1" dirty="0">
                <a:solidFill>
                  <a:srgbClr val="125B50"/>
                </a:solidFill>
                <a:latin typeface="Agrandir Wide Medium" panose="020B0604020202020204" charset="0"/>
              </a:rPr>
              <a:t>Size of system</a:t>
            </a:r>
          </a:p>
          <a:p>
            <a:pPr marL="2743200" lvl="5" indent="-457200">
              <a:buFont typeface="Arial" panose="020B0604020202020204" pitchFamily="34" charset="0"/>
              <a:buChar char="•"/>
            </a:pPr>
            <a:r>
              <a:rPr lang="en-GB" sz="2800" b="1" dirty="0">
                <a:solidFill>
                  <a:schemeClr val="bg2">
                    <a:lumMod val="10000"/>
                  </a:schemeClr>
                </a:solidFill>
                <a:latin typeface="Agrandir Wide Medium" panose="020B0604020202020204" charset="0"/>
              </a:rPr>
              <a:t>Increased awareness of new leaks in small systems</a:t>
            </a:r>
          </a:p>
          <a:p>
            <a:endParaRPr lang="en-GB" sz="2800" b="1" dirty="0">
              <a:solidFill>
                <a:srgbClr val="125B50"/>
              </a:solidFill>
              <a:latin typeface="Agrandir Wide Medium" panose="020B0604020202020204" charset="0"/>
            </a:endParaRPr>
          </a:p>
          <a:p>
            <a:endParaRPr lang="en-GB" sz="2800" b="1" dirty="0">
              <a:solidFill>
                <a:srgbClr val="125B50"/>
              </a:solidFill>
              <a:latin typeface="Agrandir Wide Medium" panose="020B0604020202020204" charset="0"/>
            </a:endParaRPr>
          </a:p>
          <a:p>
            <a:endParaRPr lang="en-GB" sz="2800" b="1" dirty="0">
              <a:solidFill>
                <a:srgbClr val="125B50"/>
              </a:solidFill>
              <a:latin typeface="Agrandir Wide Medium" panose="020B0604020202020204" charset="0"/>
            </a:endParaRPr>
          </a:p>
        </p:txBody>
      </p:sp>
      <p:pic>
        <p:nvPicPr>
          <p:cNvPr id="8" name="Picture 7">
            <a:extLst>
              <a:ext uri="{FF2B5EF4-FFF2-40B4-BE49-F238E27FC236}">
                <a16:creationId xmlns:a16="http://schemas.microsoft.com/office/drawing/2014/main" id="{F77F402A-35D6-E797-95FD-4FDA2118B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296" y="3377899"/>
            <a:ext cx="1842912" cy="1239200"/>
          </a:xfrm>
          <a:prstGeom prst="rect">
            <a:avLst/>
          </a:prstGeom>
          <a:ln>
            <a:noFill/>
          </a:ln>
        </p:spPr>
      </p:pic>
      <p:pic>
        <p:nvPicPr>
          <p:cNvPr id="10" name="Picture 9">
            <a:extLst>
              <a:ext uri="{FF2B5EF4-FFF2-40B4-BE49-F238E27FC236}">
                <a16:creationId xmlns:a16="http://schemas.microsoft.com/office/drawing/2014/main" id="{231A0207-32A2-5642-7211-603D3B82B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143500"/>
            <a:ext cx="1767417" cy="1238400"/>
          </a:xfrm>
          <a:prstGeom prst="rect">
            <a:avLst/>
          </a:prstGeom>
          <a:ln>
            <a:noFill/>
          </a:ln>
        </p:spPr>
      </p:pic>
      <p:pic>
        <p:nvPicPr>
          <p:cNvPr id="12" name="Picture 11">
            <a:extLst>
              <a:ext uri="{FF2B5EF4-FFF2-40B4-BE49-F238E27FC236}">
                <a16:creationId xmlns:a16="http://schemas.microsoft.com/office/drawing/2014/main" id="{521FF0C6-6040-9F24-9724-2E1521A0C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96" y="6844662"/>
            <a:ext cx="1829055" cy="1239200"/>
          </a:xfrm>
          <a:prstGeom prst="rect">
            <a:avLst/>
          </a:prstGeom>
          <a:ln>
            <a:noFill/>
          </a:ln>
        </p:spPr>
      </p:pic>
      <p:pic>
        <p:nvPicPr>
          <p:cNvPr id="16" name="Picture 15">
            <a:extLst>
              <a:ext uri="{FF2B5EF4-FFF2-40B4-BE49-F238E27FC236}">
                <a16:creationId xmlns:a16="http://schemas.microsoft.com/office/drawing/2014/main" id="{E73C2FA2-B0E6-3620-F2C4-D1F280ACA2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297" y="8338146"/>
            <a:ext cx="1815678" cy="1239201"/>
          </a:xfrm>
          <a:prstGeom prst="rect">
            <a:avLst/>
          </a:prstGeom>
          <a:ln>
            <a:noFill/>
          </a:ln>
        </p:spPr>
      </p:pic>
      <p:pic>
        <p:nvPicPr>
          <p:cNvPr id="18" name="Picture 17">
            <a:extLst>
              <a:ext uri="{FF2B5EF4-FFF2-40B4-BE49-F238E27FC236}">
                <a16:creationId xmlns:a16="http://schemas.microsoft.com/office/drawing/2014/main" id="{E5D3A120-FA8B-6340-51C0-6DB3FEBAEC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669" y="1458670"/>
            <a:ext cx="1647655" cy="1647655"/>
          </a:xfrm>
          <a:prstGeom prst="rect">
            <a:avLst/>
          </a:prstGeom>
        </p:spPr>
      </p:pic>
    </p:spTree>
    <p:custDataLst>
      <p:tags r:id="rId1"/>
    </p:custDataLst>
    <p:extLst>
      <p:ext uri="{BB962C8B-B14F-4D97-AF65-F5344CB8AC3E}">
        <p14:creationId xmlns:p14="http://schemas.microsoft.com/office/powerpoint/2010/main" val="226314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F50E6-73F7-CC0D-281C-05E4D6811290}"/>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9183E141-3AC2-9F53-290E-240558E335BF}"/>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E60D1A5B-4363-056C-C940-984B10BEE511}"/>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2">
            <a:extLst>
              <a:ext uri="{FF2B5EF4-FFF2-40B4-BE49-F238E27FC236}">
                <a16:creationId xmlns:a16="http://schemas.microsoft.com/office/drawing/2014/main" id="{78DA873B-2B70-97CF-0408-253D7FF7E9E2}"/>
              </a:ext>
            </a:extLst>
          </p:cNvPr>
          <p:cNvSpPr txBox="1"/>
          <p:nvPr/>
        </p:nvSpPr>
        <p:spPr>
          <a:xfrm>
            <a:off x="609600" y="548015"/>
            <a:ext cx="17030700"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problem</a:t>
            </a:r>
          </a:p>
        </p:txBody>
      </p:sp>
      <p:sp>
        <p:nvSpPr>
          <p:cNvPr id="4" name="TextBox 3">
            <a:extLst>
              <a:ext uri="{FF2B5EF4-FFF2-40B4-BE49-F238E27FC236}">
                <a16:creationId xmlns:a16="http://schemas.microsoft.com/office/drawing/2014/main" id="{4683A660-7084-4CB5-23E0-D729BA0810B0}"/>
              </a:ext>
            </a:extLst>
          </p:cNvPr>
          <p:cNvSpPr txBox="1"/>
          <p:nvPr/>
        </p:nvSpPr>
        <p:spPr>
          <a:xfrm>
            <a:off x="597408" y="2628900"/>
            <a:ext cx="9317736" cy="1938992"/>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en-GB" sz="4000" dirty="0">
                <a:solidFill>
                  <a:schemeClr val="bg2">
                    <a:lumMod val="10000"/>
                  </a:schemeClr>
                </a:solidFill>
                <a:latin typeface="Agrandir Wide Medium" panose="020B0604020202020204" charset="0"/>
              </a:rPr>
              <a:t>Different Utilities, governments or regulators use different KPIs</a:t>
            </a:r>
          </a:p>
        </p:txBody>
      </p:sp>
      <p:sp>
        <p:nvSpPr>
          <p:cNvPr id="5" name="TextBox 4">
            <a:extLst>
              <a:ext uri="{FF2B5EF4-FFF2-40B4-BE49-F238E27FC236}">
                <a16:creationId xmlns:a16="http://schemas.microsoft.com/office/drawing/2014/main" id="{B741EBBD-0BBA-0BCC-624F-98D372E53F60}"/>
              </a:ext>
            </a:extLst>
          </p:cNvPr>
          <p:cNvSpPr txBox="1"/>
          <p:nvPr/>
        </p:nvSpPr>
        <p:spPr>
          <a:xfrm>
            <a:off x="533400" y="7997124"/>
            <a:ext cx="17106900" cy="1323439"/>
          </a:xfrm>
          <a:prstGeom prst="rect">
            <a:avLst/>
          </a:prstGeom>
          <a:noFill/>
        </p:spPr>
        <p:txBody>
          <a:bodyPr wrap="square" rtlCol="0">
            <a:spAutoFit/>
          </a:bodyPr>
          <a:lstStyle/>
          <a:p>
            <a:pPr algn="ctr"/>
            <a:r>
              <a:rPr lang="en-GB" sz="4000" b="1" dirty="0">
                <a:solidFill>
                  <a:srgbClr val="125B50"/>
                </a:solidFill>
                <a:latin typeface="Agrandir Wide Medium" panose="020B0604020202020204" charset="0"/>
              </a:rPr>
              <a:t>So how can meaningful comparisons of KPIs be made between Utilities or Countries?</a:t>
            </a:r>
          </a:p>
        </p:txBody>
      </p:sp>
      <p:sp>
        <p:nvSpPr>
          <p:cNvPr id="6" name="TextBox 5">
            <a:extLst>
              <a:ext uri="{FF2B5EF4-FFF2-40B4-BE49-F238E27FC236}">
                <a16:creationId xmlns:a16="http://schemas.microsoft.com/office/drawing/2014/main" id="{FC3C90E9-4191-8A50-668F-E649F23853D2}"/>
              </a:ext>
            </a:extLst>
          </p:cNvPr>
          <p:cNvSpPr txBox="1"/>
          <p:nvPr/>
        </p:nvSpPr>
        <p:spPr>
          <a:xfrm>
            <a:off x="597408" y="5092299"/>
            <a:ext cx="9317736" cy="1938992"/>
          </a:xfrm>
          <a:prstGeom prst="rect">
            <a:avLst/>
          </a:prstGeom>
          <a:noFill/>
          <a:ln>
            <a:solidFill>
              <a:srgbClr val="125B50"/>
            </a:solidFill>
          </a:ln>
        </p:spPr>
        <p:txBody>
          <a:bodyPr wrap="square" rtlCol="0">
            <a:spAutoFit/>
          </a:bodyPr>
          <a:lstStyle/>
          <a:p>
            <a:pPr marL="571500" indent="-571500">
              <a:buFont typeface="Wingdings" panose="05000000000000000000" pitchFamily="2" charset="2"/>
              <a:buChar char="Ø"/>
            </a:pPr>
            <a:r>
              <a:rPr lang="en-GB" sz="4000" dirty="0">
                <a:solidFill>
                  <a:schemeClr val="bg2">
                    <a:lumMod val="10000"/>
                  </a:schemeClr>
                </a:solidFill>
                <a:latin typeface="Agrandir Wide Medium" panose="020B0604020202020204" charset="0"/>
              </a:rPr>
              <a:t>Context variables matter – they  have a large influence on annual leakage</a:t>
            </a:r>
          </a:p>
        </p:txBody>
      </p:sp>
      <p:pic>
        <p:nvPicPr>
          <p:cNvPr id="7" name="Picture 6">
            <a:extLst>
              <a:ext uri="{FF2B5EF4-FFF2-40B4-BE49-F238E27FC236}">
                <a16:creationId xmlns:a16="http://schemas.microsoft.com/office/drawing/2014/main" id="{EFFB3E0B-BB2C-36B2-968F-8F3FACE1A7EB}"/>
              </a:ext>
            </a:extLst>
          </p:cNvPr>
          <p:cNvPicPr>
            <a:picLocks noChangeAspect="1"/>
          </p:cNvPicPr>
          <p:nvPr/>
        </p:nvPicPr>
        <p:blipFill>
          <a:blip r:embed="rId5"/>
          <a:srcRect l="3030" t="5214" r="3361" b="6617"/>
          <a:stretch>
            <a:fillRect/>
          </a:stretch>
        </p:blipFill>
        <p:spPr>
          <a:xfrm>
            <a:off x="10820400" y="2628900"/>
            <a:ext cx="6705600" cy="4434561"/>
          </a:xfrm>
          <a:prstGeom prst="rect">
            <a:avLst/>
          </a:prstGeom>
          <a:ln w="28575">
            <a:solidFill>
              <a:srgbClr val="125B50"/>
            </a:solidFill>
          </a:ln>
        </p:spPr>
      </p:pic>
    </p:spTree>
    <p:custDataLst>
      <p:tags r:id="rId1"/>
    </p:custDataLst>
    <p:extLst>
      <p:ext uri="{BB962C8B-B14F-4D97-AF65-F5344CB8AC3E}">
        <p14:creationId xmlns:p14="http://schemas.microsoft.com/office/powerpoint/2010/main" val="179976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3F7F-4774-0752-91CB-746915011F1A}"/>
            </a:ext>
          </a:extLst>
        </p:cNvPr>
        <p:cNvGrpSpPr/>
        <p:nvPr/>
      </p:nvGrpSpPr>
      <p:grpSpPr>
        <a:xfrm>
          <a:off x="0" y="0"/>
          <a:ext cx="0" cy="0"/>
          <a:chOff x="0" y="0"/>
          <a:chExt cx="0" cy="0"/>
        </a:xfrm>
      </p:grpSpPr>
      <p:pic>
        <p:nvPicPr>
          <p:cNvPr id="153" name="slide TOUR 20262.jpg" descr="slide TOUR 20262.jpg">
            <a:extLst>
              <a:ext uri="{FF2B5EF4-FFF2-40B4-BE49-F238E27FC236}">
                <a16:creationId xmlns:a16="http://schemas.microsoft.com/office/drawing/2014/main" id="{5972BB07-8B04-78B9-4AF8-A1921FE9A703}"/>
              </a:ext>
            </a:extLst>
          </p:cNvPr>
          <p:cNvPicPr>
            <a:picLocks noGrp="1" noRot="1" noChangeAspect="1" noMove="1" noResize="1" noEditPoints="1" noAdjustHandles="1" noChangeArrowheads="1" noChangeShapeType="1" noCrop="1"/>
          </p:cNvPicPr>
          <p:nvPr/>
        </p:nvPicPr>
        <p:blipFill>
          <a:blip r:embed="rId4"/>
          <a:stretch>
            <a:fillRect/>
          </a:stretch>
        </p:blipFill>
        <p:spPr>
          <a:xfrm>
            <a:off x="0" y="605"/>
            <a:ext cx="18288000" cy="10285791"/>
          </a:xfrm>
          <a:prstGeom prst="rect">
            <a:avLst/>
          </a:prstGeom>
          <a:ln w="12700">
            <a:miter lim="400000"/>
          </a:ln>
        </p:spPr>
      </p:pic>
      <p:sp>
        <p:nvSpPr>
          <p:cNvPr id="2" name="CasellaDiTesto 1">
            <a:extLst>
              <a:ext uri="{FF2B5EF4-FFF2-40B4-BE49-F238E27FC236}">
                <a16:creationId xmlns:a16="http://schemas.microsoft.com/office/drawing/2014/main" id="{7376B22C-ED2A-B8E4-30C5-FB778231EF37}"/>
              </a:ext>
            </a:extLst>
          </p:cNvPr>
          <p:cNvSpPr txBox="1"/>
          <p:nvPr/>
        </p:nvSpPr>
        <p:spPr>
          <a:xfrm>
            <a:off x="300038" y="0"/>
            <a:ext cx="2967134"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r" defTabSz="1828754" hangingPunct="0"/>
            <a:r>
              <a:rPr lang="it-IT" kern="0" dirty="0">
                <a:solidFill>
                  <a:srgbClr val="FFFFFF"/>
                </a:solidFill>
                <a:latin typeface="Overpass" panose="020B0503020203020203" pitchFamily="34" charset="0"/>
                <a:sym typeface="Helvetica Neue"/>
              </a:rPr>
              <a:t>Brescia, 12-14 maggio 2026</a:t>
            </a:r>
          </a:p>
        </p:txBody>
      </p:sp>
      <p:sp>
        <p:nvSpPr>
          <p:cNvPr id="3" name="TextBox 2">
            <a:extLst>
              <a:ext uri="{FF2B5EF4-FFF2-40B4-BE49-F238E27FC236}">
                <a16:creationId xmlns:a16="http://schemas.microsoft.com/office/drawing/2014/main" id="{D9FA2B5F-F64C-0BCE-D6ED-8A6152BBF20B}"/>
              </a:ext>
            </a:extLst>
          </p:cNvPr>
          <p:cNvSpPr txBox="1"/>
          <p:nvPr/>
        </p:nvSpPr>
        <p:spPr>
          <a:xfrm>
            <a:off x="1066800" y="522178"/>
            <a:ext cx="14363700" cy="809773"/>
          </a:xfrm>
          <a:prstGeom prst="rect">
            <a:avLst/>
          </a:prstGeom>
        </p:spPr>
        <p:txBody>
          <a:bodyPr wrap="square" lIns="0" tIns="0" rIns="0" bIns="0" rtlCol="0" anchor="t">
            <a:spAutoFit/>
          </a:bodyPr>
          <a:lstStyle/>
          <a:p>
            <a:pPr algn="ctr">
              <a:lnSpc>
                <a:spcPts val="6719"/>
              </a:lnSpc>
            </a:pPr>
            <a:r>
              <a:rPr lang="en-US" sz="4800" b="1" dirty="0">
                <a:solidFill>
                  <a:srgbClr val="125B50"/>
                </a:solidFill>
                <a:latin typeface="Agrandir Wide Medium"/>
                <a:ea typeface="Agrandir Wide Medium"/>
                <a:cs typeface="Agrandir Wide Medium"/>
                <a:sym typeface="Agrandir Wide Medium"/>
              </a:rPr>
              <a:t>The solution</a:t>
            </a:r>
          </a:p>
        </p:txBody>
      </p:sp>
      <p:sp>
        <p:nvSpPr>
          <p:cNvPr id="4" name="TextBox 3">
            <a:extLst>
              <a:ext uri="{FF2B5EF4-FFF2-40B4-BE49-F238E27FC236}">
                <a16:creationId xmlns:a16="http://schemas.microsoft.com/office/drawing/2014/main" id="{0598DF55-CE0F-3D70-DF10-F124F8D8EBBB}"/>
              </a:ext>
            </a:extLst>
          </p:cNvPr>
          <p:cNvSpPr txBox="1"/>
          <p:nvPr/>
        </p:nvSpPr>
        <p:spPr>
          <a:xfrm>
            <a:off x="356350" y="1954662"/>
            <a:ext cx="10823714" cy="4401205"/>
          </a:xfrm>
          <a:prstGeom prst="rect">
            <a:avLst/>
          </a:prstGeom>
          <a:noFill/>
        </p:spPr>
        <p:txBody>
          <a:bodyPr wrap="square" rtlCol="0">
            <a:spAutoFit/>
          </a:bodyPr>
          <a:lstStyle/>
          <a:p>
            <a:pPr marL="971550" lvl="1" indent="-514350">
              <a:buFont typeface="Wingdings" panose="05000000000000000000" pitchFamily="2" charset="2"/>
              <a:buChar char="ü"/>
            </a:pPr>
            <a:r>
              <a:rPr lang="en-GB" sz="2800" b="1" dirty="0">
                <a:solidFill>
                  <a:prstClr val="black"/>
                </a:solidFill>
                <a:latin typeface="Agrandir Wide Medium" panose="020B0604020202020204" charset="0"/>
              </a:rPr>
              <a:t>Clear definition of all inputs</a:t>
            </a:r>
          </a:p>
          <a:p>
            <a:pPr marL="971550" lvl="1" indent="-514350">
              <a:buFont typeface="Wingdings" panose="05000000000000000000" pitchFamily="2" charset="2"/>
              <a:buChar char="ü"/>
            </a:pPr>
            <a:endParaRPr lang="en-GB" sz="2800" b="1" dirty="0">
              <a:solidFill>
                <a:prstClr val="black"/>
              </a:solidFill>
              <a:latin typeface="Agrandir Wide Medium" panose="020B0604020202020204" charset="0"/>
            </a:endParaRP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Number of Physical connections to mains</a:t>
            </a:r>
            <a:r>
              <a:rPr lang="en-GB" sz="2800" b="1" dirty="0">
                <a:solidFill>
                  <a:prstClr val="black"/>
                </a:solidFill>
                <a:latin typeface="Agrandir Wide Medium" panose="020B0604020202020204" charset="0"/>
              </a:rPr>
              <a:t>, (NOT administrative or billing connections)</a:t>
            </a: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Meter location </a:t>
            </a:r>
            <a:r>
              <a:rPr lang="en-GB" sz="2800" b="1" dirty="0">
                <a:solidFill>
                  <a:prstClr val="black"/>
                </a:solidFill>
                <a:latin typeface="Agrandir Wide Medium" panose="020B0604020202020204" charset="0"/>
              </a:rPr>
              <a:t>(average distance in metres after edge of street)</a:t>
            </a:r>
          </a:p>
          <a:p>
            <a:pPr marL="1428750" lvl="2" indent="-514350">
              <a:buFont typeface="Wingdings" panose="05000000000000000000" pitchFamily="2" charset="2"/>
              <a:buChar char="ü"/>
            </a:pPr>
            <a:r>
              <a:rPr lang="en-GB" sz="2800" b="1" dirty="0">
                <a:solidFill>
                  <a:srgbClr val="125B50"/>
                </a:solidFill>
                <a:latin typeface="Agrandir Wide Medium" panose="020B0604020202020204" charset="0"/>
              </a:rPr>
              <a:t>Average System Pressure </a:t>
            </a:r>
            <a:r>
              <a:rPr lang="en-GB" sz="2800" b="1" dirty="0">
                <a:solidFill>
                  <a:prstClr val="black"/>
                </a:solidFill>
                <a:latin typeface="Agrandir Wide Medium" panose="020B0604020202020204" charset="0"/>
              </a:rPr>
              <a:t>(Measured or Assessed with uncertainty limits)</a:t>
            </a:r>
          </a:p>
          <a:p>
            <a:pPr marL="971550" lvl="1" indent="-514350">
              <a:buFont typeface="Wingdings" panose="05000000000000000000" pitchFamily="2" charset="2"/>
              <a:buChar char="ü"/>
            </a:pPr>
            <a:endParaRPr lang="en-GB" sz="2800" b="1" dirty="0">
              <a:solidFill>
                <a:prstClr val="black"/>
              </a:solidFill>
              <a:latin typeface="Agrandir Wide Medium" panose="020B0604020202020204" charset="0"/>
            </a:endParaRPr>
          </a:p>
          <a:p>
            <a:pPr marL="971550" lvl="1" indent="-514350">
              <a:buFont typeface="Wingdings" panose="05000000000000000000" pitchFamily="2" charset="2"/>
              <a:buChar char="ü"/>
            </a:pPr>
            <a:r>
              <a:rPr lang="en-GB" sz="2800" b="1" dirty="0">
                <a:solidFill>
                  <a:prstClr val="black"/>
                </a:solidFill>
                <a:latin typeface="Agrandir Wide Medium" panose="020B0604020202020204" charset="0"/>
              </a:rPr>
              <a:t>Data quality, consistency and accuracy</a:t>
            </a:r>
          </a:p>
        </p:txBody>
      </p:sp>
      <p:sp>
        <p:nvSpPr>
          <p:cNvPr id="5" name="TextBox 4">
            <a:extLst>
              <a:ext uri="{FF2B5EF4-FFF2-40B4-BE49-F238E27FC236}">
                <a16:creationId xmlns:a16="http://schemas.microsoft.com/office/drawing/2014/main" id="{37D886F2-15E8-E65F-25D9-E58ABA1296C4}"/>
              </a:ext>
            </a:extLst>
          </p:cNvPr>
          <p:cNvSpPr txBox="1"/>
          <p:nvPr/>
        </p:nvSpPr>
        <p:spPr>
          <a:xfrm>
            <a:off x="392927" y="6972321"/>
            <a:ext cx="11453465" cy="954107"/>
          </a:xfrm>
          <a:prstGeom prst="rect">
            <a:avLst/>
          </a:prstGeom>
          <a:noFill/>
        </p:spPr>
        <p:txBody>
          <a:bodyPr wrap="square" rtlCol="0">
            <a:spAutoFit/>
          </a:bodyPr>
          <a:lstStyle/>
          <a:p>
            <a:pPr marL="514350" indent="-514350" algn="ctr">
              <a:buFont typeface="Wingdings" panose="05000000000000000000" pitchFamily="2" charset="2"/>
              <a:buChar char="ü"/>
            </a:pPr>
            <a:r>
              <a:rPr lang="en-GB" sz="2800" b="1" dirty="0">
                <a:solidFill>
                  <a:prstClr val="black"/>
                </a:solidFill>
                <a:latin typeface="Agrandir Wide Medium" panose="020B0604020202020204" charset="0"/>
              </a:rPr>
              <a:t>Then use the </a:t>
            </a:r>
            <a:r>
              <a:rPr lang="en-GB" sz="2800" b="1" u="sng" dirty="0">
                <a:solidFill>
                  <a:prstClr val="black"/>
                </a:solidFill>
                <a:latin typeface="Agrandir Wide Medium" panose="020B0604020202020204" charset="0"/>
              </a:rPr>
              <a:t>“Rosetta Stone” </a:t>
            </a:r>
            <a:r>
              <a:rPr lang="en-GB" sz="2800" b="1" dirty="0">
                <a:solidFill>
                  <a:prstClr val="black"/>
                </a:solidFill>
                <a:latin typeface="Agrandir Wide Medium" panose="020B0604020202020204" charset="0"/>
              </a:rPr>
              <a:t>approach to translate one KPI into all the others!</a:t>
            </a:r>
          </a:p>
        </p:txBody>
      </p:sp>
      <p:sp>
        <p:nvSpPr>
          <p:cNvPr id="6" name="TextBox 5">
            <a:extLst>
              <a:ext uri="{FF2B5EF4-FFF2-40B4-BE49-F238E27FC236}">
                <a16:creationId xmlns:a16="http://schemas.microsoft.com/office/drawing/2014/main" id="{2A86CB30-DB95-7485-9BBE-500ABF64402C}"/>
              </a:ext>
            </a:extLst>
          </p:cNvPr>
          <p:cNvSpPr txBox="1"/>
          <p:nvPr/>
        </p:nvSpPr>
        <p:spPr>
          <a:xfrm>
            <a:off x="377687" y="8200635"/>
            <a:ext cx="17529313" cy="1077218"/>
          </a:xfrm>
          <a:prstGeom prst="rect">
            <a:avLst/>
          </a:prstGeom>
          <a:noFill/>
          <a:ln>
            <a:solidFill>
              <a:srgbClr val="125B50"/>
            </a:solidFill>
          </a:ln>
        </p:spPr>
        <p:txBody>
          <a:bodyPr wrap="square" rtlCol="0">
            <a:spAutoFit/>
          </a:bodyPr>
          <a:lstStyle/>
          <a:p>
            <a:pPr algn="ctr"/>
            <a:r>
              <a:rPr lang="en-GB" sz="3200" dirty="0">
                <a:solidFill>
                  <a:srgbClr val="125B50"/>
                </a:solidFill>
                <a:latin typeface="Agrandir Wide Medium" panose="020B0604020202020204" charset="0"/>
              </a:rPr>
              <a:t>Once you can “translate” one Real Losses KPI into many others, utilities and regulators can compare real losses performance in a more meaningful way</a:t>
            </a:r>
          </a:p>
        </p:txBody>
      </p:sp>
      <p:pic>
        <p:nvPicPr>
          <p:cNvPr id="7" name="Picture 6" descr="A hands holding papers with text&#10;&#10;AI-generated content may be incorrect.">
            <a:extLst>
              <a:ext uri="{FF2B5EF4-FFF2-40B4-BE49-F238E27FC236}">
                <a16:creationId xmlns:a16="http://schemas.microsoft.com/office/drawing/2014/main" id="{7FD9A059-2A85-FAE2-20BE-89458615C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6392" y="2033964"/>
            <a:ext cx="5939639" cy="4242599"/>
          </a:xfrm>
          <a:prstGeom prst="rect">
            <a:avLst/>
          </a:prstGeom>
        </p:spPr>
      </p:pic>
    </p:spTree>
    <p:custDataLst>
      <p:tags r:id="rId1"/>
    </p:custDataLst>
    <p:extLst>
      <p:ext uri="{BB962C8B-B14F-4D97-AF65-F5344CB8AC3E}">
        <p14:creationId xmlns:p14="http://schemas.microsoft.com/office/powerpoint/2010/main" val="5975927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Y7R3Qu7"/>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2909</Words>
  <Application>Microsoft Office PowerPoint</Application>
  <PresentationFormat>Custom</PresentationFormat>
  <Paragraphs>406</Paragraphs>
  <Slides>17</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Aptos</vt:lpstr>
      <vt:lpstr>Agrandir Wide Medium</vt:lpstr>
      <vt:lpstr>Wingdings</vt:lpstr>
      <vt:lpstr>Overpass</vt:lpstr>
      <vt:lpstr>Helvetica Neue Medium</vt:lpstr>
      <vt:lpstr>Helvetica Neue</vt:lpstr>
      <vt:lpstr>Arial</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Gradient Monotone Minimalist Presentation Template</dc:title>
  <dc:creator>Kate Stanton-Davies</dc:creator>
  <cp:lastModifiedBy>Kate Stanton-Davies</cp:lastModifiedBy>
  <cp:revision>105</cp:revision>
  <dcterms:created xsi:type="dcterms:W3CDTF">2006-08-16T00:00:00Z</dcterms:created>
  <dcterms:modified xsi:type="dcterms:W3CDTF">2026-06-02T10:03:49Z</dcterms:modified>
  <dc:identifier>DAGzVbhWgDM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2144A09F-0D46-4E10-94DF-6E14978B8888</vt:lpwstr>
  </property>
  <property fmtid="{D5CDD505-2E9C-101B-9397-08002B2CF9AE}" pid="3" name="ArticulatePath">
    <vt:lpwstr>Green Gradient Monotone Minimalist Presentation Template</vt:lpwstr>
  </property>
</Properties>
</file>