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comments/modernComment_10D_89FDA762.xml" ContentType="application/vnd.ms-powerpoint.comment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71" r:id="rId2"/>
    <p:sldId id="267" r:id="rId3"/>
    <p:sldId id="261" r:id="rId4"/>
    <p:sldId id="258" r:id="rId5"/>
    <p:sldId id="290" r:id="rId6"/>
    <p:sldId id="272" r:id="rId7"/>
    <p:sldId id="273" r:id="rId8"/>
    <p:sldId id="260" r:id="rId9"/>
    <p:sldId id="283" r:id="rId10"/>
    <p:sldId id="269" r:id="rId11"/>
    <p:sldId id="279" r:id="rId12"/>
    <p:sldId id="275" r:id="rId13"/>
    <p:sldId id="285" r:id="rId14"/>
    <p:sldId id="286" r:id="rId15"/>
    <p:sldId id="287" r:id="rId16"/>
    <p:sldId id="288" r:id="rId17"/>
    <p:sldId id="289" r:id="rId18"/>
    <p:sldId id="265" r:id="rId19"/>
  </p:sldIdLst>
  <p:sldSz cx="18288000" cy="10287000"/>
  <p:notesSz cx="6858000" cy="9144000"/>
  <p:embeddedFontLst>
    <p:embeddedFont>
      <p:font typeface="Agrandir Wide Medium" panose="020B0604020202020204" charset="0"/>
      <p:regular r:id="rId21"/>
    </p:embeddedFont>
    <p:embeddedFont>
      <p:font typeface="Agrandir Wide Thin" panose="020B0604020202020204" charset="0"/>
      <p:regular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A07E4E-38EC-4B7C-96CC-37D9667A2291}">
          <p14:sldIdLst>
            <p14:sldId id="271"/>
            <p14:sldId id="267"/>
            <p14:sldId id="261"/>
            <p14:sldId id="258"/>
            <p14:sldId id="290"/>
            <p14:sldId id="272"/>
            <p14:sldId id="273"/>
            <p14:sldId id="260"/>
            <p14:sldId id="283"/>
            <p14:sldId id="269"/>
            <p14:sldId id="279"/>
            <p14:sldId id="275"/>
            <p14:sldId id="285"/>
            <p14:sldId id="286"/>
            <p14:sldId id="287"/>
            <p14:sldId id="288"/>
            <p14:sldId id="289"/>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8F4043-EC0E-845E-70D8-372A4B61C5E7}" name="Allan Lambert" initials="AL" userId="431ff257e1ec8616" providerId="Windows Live"/>
  <p188:author id="{A18A967B-E5D9-0244-1E3C-770F1029E724}" name="Catherine Stanton-Davies" initials="CS" userId="S::katesd@WLRA.onmicrosoft.com::4556510d-731e-47b2-9f53-85760603af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B50"/>
    <a:srgbClr val="FFFFFF"/>
    <a:srgbClr val="EFF6F2"/>
    <a:srgbClr val="A6C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5690" autoAdjust="0"/>
  </p:normalViewPr>
  <p:slideViewPr>
    <p:cSldViewPr>
      <p:cViewPr varScale="1">
        <p:scale>
          <a:sx n="43" d="100"/>
          <a:sy n="43" d="100"/>
        </p:scale>
        <p:origin x="878"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comments/modernComment_10D_89FDA762.xml><?xml version="1.0" encoding="utf-8"?>
<p188:cmLst xmlns:a="http://schemas.openxmlformats.org/drawingml/2006/main" xmlns:r="http://schemas.openxmlformats.org/officeDocument/2006/relationships" xmlns:p188="http://schemas.microsoft.com/office/powerpoint/2018/8/main">
  <p188:cm id="{37AECEF7-8F28-48C8-BAE7-9AF38EDFEFE0}" authorId="{A18A967B-E5D9-0244-1E3C-770F1029E724}" created="2025-09-26T08:30:41.568">
    <pc:sldMkLst xmlns:pc="http://schemas.microsoft.com/office/powerpoint/2013/main/command">
      <pc:docMk/>
      <pc:sldMk cId="2315102050" sldId="269"/>
    </pc:sldMkLst>
    <p188:txBody>
      <a:bodyPr/>
      <a:lstStyle/>
      <a:p>
        <a:r>
          <a:rPr lang="en-GB"/>
          <a:t>Start off with graphic - real losses volume in middle circle, then spin off to loss/km mains, then losses per physical connection etc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9359D-0173-4055-8B80-BE9733E5F4E2}" type="datetimeFigureOut">
              <a:rPr lang="en-GB" smtClean="0"/>
              <a:t>29/12/2025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F3A48-3922-4AC8-960E-7EE3BA9EF832}" type="slidenum">
              <a:rPr lang="en-GB" smtClean="0"/>
              <a:t>‹#›</a:t>
            </a:fld>
            <a:endParaRPr lang="en-GB"/>
          </a:p>
        </p:txBody>
      </p:sp>
    </p:spTree>
    <p:extLst>
      <p:ext uri="{BB962C8B-B14F-4D97-AF65-F5344CB8AC3E}">
        <p14:creationId xmlns:p14="http://schemas.microsoft.com/office/powerpoint/2010/main" val="231092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2</a:t>
            </a:fld>
            <a:endParaRPr lang="en-GB"/>
          </a:p>
        </p:txBody>
      </p:sp>
    </p:spTree>
    <p:extLst>
      <p:ext uri="{BB962C8B-B14F-4D97-AF65-F5344CB8AC3E}">
        <p14:creationId xmlns:p14="http://schemas.microsoft.com/office/powerpoint/2010/main" val="280466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7F3A48-3922-4AC8-960E-7EE3BA9EF832}" type="slidenum">
              <a:rPr lang="en-GB" smtClean="0"/>
              <a:t>11</a:t>
            </a:fld>
            <a:endParaRPr lang="en-GB"/>
          </a:p>
        </p:txBody>
      </p:sp>
    </p:spTree>
    <p:extLst>
      <p:ext uri="{BB962C8B-B14F-4D97-AF65-F5344CB8AC3E}">
        <p14:creationId xmlns:p14="http://schemas.microsoft.com/office/powerpoint/2010/main" val="290847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12</a:t>
            </a:fld>
            <a:endParaRPr lang="en-GB"/>
          </a:p>
        </p:txBody>
      </p:sp>
    </p:spTree>
    <p:extLst>
      <p:ext uri="{BB962C8B-B14F-4D97-AF65-F5344CB8AC3E}">
        <p14:creationId xmlns:p14="http://schemas.microsoft.com/office/powerpoint/2010/main" val="38979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EC4AF-7F3E-0329-1A08-BF12E5788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22CFB-ABC7-4742-4B90-A2BF7619F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B15DD-2AE1-58CC-ECB6-199D00AF71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3875BE-C4E1-3D4E-3774-69F6AEEE6B01}"/>
              </a:ext>
            </a:extLst>
          </p:cNvPr>
          <p:cNvSpPr>
            <a:spLocks noGrp="1"/>
          </p:cNvSpPr>
          <p:nvPr>
            <p:ph type="sldNum" sz="quarter" idx="5"/>
          </p:nvPr>
        </p:nvSpPr>
        <p:spPr/>
        <p:txBody>
          <a:bodyPr/>
          <a:lstStyle/>
          <a:p>
            <a:fld id="{807F3A48-3922-4AC8-960E-7EE3BA9EF832}" type="slidenum">
              <a:rPr lang="en-GB" smtClean="0"/>
              <a:t>13</a:t>
            </a:fld>
            <a:endParaRPr lang="en-GB"/>
          </a:p>
        </p:txBody>
      </p:sp>
    </p:spTree>
    <p:extLst>
      <p:ext uri="{BB962C8B-B14F-4D97-AF65-F5344CB8AC3E}">
        <p14:creationId xmlns:p14="http://schemas.microsoft.com/office/powerpoint/2010/main" val="32290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FF2A0-4F92-B561-9249-C3A738E69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C39C4-4EA8-3903-E81E-8F009D58B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F5852-5BB2-AAD2-B8E3-A3CA6C61604B}"/>
              </a:ext>
            </a:extLst>
          </p:cNvPr>
          <p:cNvSpPr>
            <a:spLocks noGrp="1"/>
          </p:cNvSpPr>
          <p:nvPr>
            <p:ph type="body" idx="1"/>
          </p:nvPr>
        </p:nvSpPr>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1F351567-1269-822B-8959-D62BB7E27AF8}"/>
              </a:ext>
            </a:extLst>
          </p:cNvPr>
          <p:cNvSpPr>
            <a:spLocks noGrp="1"/>
          </p:cNvSpPr>
          <p:nvPr>
            <p:ph type="sldNum" sz="quarter" idx="5"/>
          </p:nvPr>
        </p:nvSpPr>
        <p:spPr/>
        <p:txBody>
          <a:bodyPr/>
          <a:lstStyle/>
          <a:p>
            <a:fld id="{807F3A48-3922-4AC8-960E-7EE3BA9EF832}" type="slidenum">
              <a:rPr lang="en-GB" smtClean="0"/>
              <a:t>14</a:t>
            </a:fld>
            <a:endParaRPr lang="en-GB"/>
          </a:p>
        </p:txBody>
      </p:sp>
    </p:spTree>
    <p:extLst>
      <p:ext uri="{BB962C8B-B14F-4D97-AF65-F5344CB8AC3E}">
        <p14:creationId xmlns:p14="http://schemas.microsoft.com/office/powerpoint/2010/main" val="3596996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27B55-402D-237C-DD18-43D5C600E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7878E-842A-4575-EF17-C1A168541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9E4AB-795E-2E4E-3FDF-092A3F52AACC}"/>
              </a:ext>
            </a:extLst>
          </p:cNvPr>
          <p:cNvSpPr>
            <a:spLocks noGrp="1"/>
          </p:cNvSpPr>
          <p:nvPr>
            <p:ph type="body" idx="1"/>
          </p:nvPr>
        </p:nvSpPr>
        <p:spPr/>
        <p:txBody>
          <a:bodyPr/>
          <a:lstStyle/>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08DC701A-4614-FDB9-3B58-98B99336025B}"/>
              </a:ext>
            </a:extLst>
          </p:cNvPr>
          <p:cNvSpPr>
            <a:spLocks noGrp="1"/>
          </p:cNvSpPr>
          <p:nvPr>
            <p:ph type="sldNum" sz="quarter" idx="5"/>
          </p:nvPr>
        </p:nvSpPr>
        <p:spPr/>
        <p:txBody>
          <a:bodyPr/>
          <a:lstStyle/>
          <a:p>
            <a:fld id="{807F3A48-3922-4AC8-960E-7EE3BA9EF832}" type="slidenum">
              <a:rPr lang="en-GB" smtClean="0"/>
              <a:t>15</a:t>
            </a:fld>
            <a:endParaRPr lang="en-GB"/>
          </a:p>
        </p:txBody>
      </p:sp>
    </p:spTree>
    <p:extLst>
      <p:ext uri="{BB962C8B-B14F-4D97-AF65-F5344CB8AC3E}">
        <p14:creationId xmlns:p14="http://schemas.microsoft.com/office/powerpoint/2010/main" val="302712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DE28A-60A1-E6ED-6EF5-9DAD02879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252E4-6250-AA8B-7CFE-3FD869DA0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374C0-9526-CDB7-E4FD-403512F58826}"/>
              </a:ext>
            </a:extLst>
          </p:cNvPr>
          <p:cNvSpPr>
            <a:spLocks noGrp="1"/>
          </p:cNvSpPr>
          <p:nvPr>
            <p:ph type="body" idx="1"/>
          </p:nvPr>
        </p:nvSpPr>
        <p:spPr/>
        <p:txBody>
          <a:bodyPr/>
          <a:lstStyle/>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A2761A9A-B53A-CECA-657B-AC8933F5BA57}"/>
              </a:ext>
            </a:extLst>
          </p:cNvPr>
          <p:cNvSpPr>
            <a:spLocks noGrp="1"/>
          </p:cNvSpPr>
          <p:nvPr>
            <p:ph type="sldNum" sz="quarter" idx="5"/>
          </p:nvPr>
        </p:nvSpPr>
        <p:spPr/>
        <p:txBody>
          <a:bodyPr/>
          <a:lstStyle/>
          <a:p>
            <a:fld id="{807F3A48-3922-4AC8-960E-7EE3BA9EF832}" type="slidenum">
              <a:rPr lang="en-GB" smtClean="0"/>
              <a:t>16</a:t>
            </a:fld>
            <a:endParaRPr lang="en-GB"/>
          </a:p>
        </p:txBody>
      </p:sp>
    </p:spTree>
    <p:extLst>
      <p:ext uri="{BB962C8B-B14F-4D97-AF65-F5344CB8AC3E}">
        <p14:creationId xmlns:p14="http://schemas.microsoft.com/office/powerpoint/2010/main" val="944452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C8440-F9B7-042E-7204-BCA431618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D24EA-C573-2B8B-E7F2-6DAA46B8E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2A6C4C-8593-6A34-B111-66D6488911C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348C44-E8D9-58DB-770F-574EEB070D12}"/>
              </a:ext>
            </a:extLst>
          </p:cNvPr>
          <p:cNvSpPr>
            <a:spLocks noGrp="1"/>
          </p:cNvSpPr>
          <p:nvPr>
            <p:ph type="sldNum" sz="quarter" idx="5"/>
          </p:nvPr>
        </p:nvSpPr>
        <p:spPr/>
        <p:txBody>
          <a:bodyPr/>
          <a:lstStyle/>
          <a:p>
            <a:fld id="{807F3A48-3922-4AC8-960E-7EE3BA9EF832}" type="slidenum">
              <a:rPr lang="en-GB" smtClean="0"/>
              <a:t>17</a:t>
            </a:fld>
            <a:endParaRPr lang="en-GB"/>
          </a:p>
        </p:txBody>
      </p:sp>
    </p:spTree>
    <p:extLst>
      <p:ext uri="{BB962C8B-B14F-4D97-AF65-F5344CB8AC3E}">
        <p14:creationId xmlns:p14="http://schemas.microsoft.com/office/powerpoint/2010/main" val="1047847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18</a:t>
            </a:fld>
            <a:endParaRPr lang="en-GB"/>
          </a:p>
        </p:txBody>
      </p:sp>
    </p:spTree>
    <p:extLst>
      <p:ext uri="{BB962C8B-B14F-4D97-AF65-F5344CB8AC3E}">
        <p14:creationId xmlns:p14="http://schemas.microsoft.com/office/powerpoint/2010/main" val="284863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3</a:t>
            </a:fld>
            <a:endParaRPr lang="en-GB"/>
          </a:p>
        </p:txBody>
      </p:sp>
    </p:spTree>
    <p:extLst>
      <p:ext uri="{BB962C8B-B14F-4D97-AF65-F5344CB8AC3E}">
        <p14:creationId xmlns:p14="http://schemas.microsoft.com/office/powerpoint/2010/main" val="288541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4</a:t>
            </a:fld>
            <a:endParaRPr lang="en-GB"/>
          </a:p>
        </p:txBody>
      </p:sp>
    </p:spTree>
    <p:extLst>
      <p:ext uri="{BB962C8B-B14F-4D97-AF65-F5344CB8AC3E}">
        <p14:creationId xmlns:p14="http://schemas.microsoft.com/office/powerpoint/2010/main" val="44687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5</a:t>
            </a:fld>
            <a:endParaRPr lang="en-GB"/>
          </a:p>
        </p:txBody>
      </p:sp>
    </p:spTree>
    <p:extLst>
      <p:ext uri="{BB962C8B-B14F-4D97-AF65-F5344CB8AC3E}">
        <p14:creationId xmlns:p14="http://schemas.microsoft.com/office/powerpoint/2010/main" val="64271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6</a:t>
            </a:fld>
            <a:endParaRPr lang="en-GB"/>
          </a:p>
        </p:txBody>
      </p:sp>
    </p:spTree>
    <p:extLst>
      <p:ext uri="{BB962C8B-B14F-4D97-AF65-F5344CB8AC3E}">
        <p14:creationId xmlns:p14="http://schemas.microsoft.com/office/powerpoint/2010/main" val="106871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7</a:t>
            </a:fld>
            <a:endParaRPr lang="en-GB"/>
          </a:p>
        </p:txBody>
      </p:sp>
    </p:spTree>
    <p:extLst>
      <p:ext uri="{BB962C8B-B14F-4D97-AF65-F5344CB8AC3E}">
        <p14:creationId xmlns:p14="http://schemas.microsoft.com/office/powerpoint/2010/main" val="296532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8</a:t>
            </a:fld>
            <a:endParaRPr lang="en-GB"/>
          </a:p>
        </p:txBody>
      </p:sp>
    </p:spTree>
    <p:extLst>
      <p:ext uri="{BB962C8B-B14F-4D97-AF65-F5344CB8AC3E}">
        <p14:creationId xmlns:p14="http://schemas.microsoft.com/office/powerpoint/2010/main" val="31013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CF492-B78A-E214-9255-70B868D2D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5F150-2EC8-4EC2-A986-95F589B1A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0D78D-DD47-AFBE-EC87-F691CF62D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0FCBBB-85FF-406B-A376-EE1A68D6A869}"/>
              </a:ext>
            </a:extLst>
          </p:cNvPr>
          <p:cNvSpPr>
            <a:spLocks noGrp="1"/>
          </p:cNvSpPr>
          <p:nvPr>
            <p:ph type="sldNum" sz="quarter" idx="5"/>
          </p:nvPr>
        </p:nvSpPr>
        <p:spPr/>
        <p:txBody>
          <a:bodyPr/>
          <a:lstStyle/>
          <a:p>
            <a:fld id="{807F3A48-3922-4AC8-960E-7EE3BA9EF832}" type="slidenum">
              <a:rPr lang="en-GB" smtClean="0"/>
              <a:t>9</a:t>
            </a:fld>
            <a:endParaRPr lang="en-GB"/>
          </a:p>
        </p:txBody>
      </p:sp>
    </p:spTree>
    <p:extLst>
      <p:ext uri="{BB962C8B-B14F-4D97-AF65-F5344CB8AC3E}">
        <p14:creationId xmlns:p14="http://schemas.microsoft.com/office/powerpoint/2010/main" val="247446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10</a:t>
            </a:fld>
            <a:endParaRPr lang="en-GB"/>
          </a:p>
        </p:txBody>
      </p:sp>
    </p:spTree>
    <p:extLst>
      <p:ext uri="{BB962C8B-B14F-4D97-AF65-F5344CB8AC3E}">
        <p14:creationId xmlns:p14="http://schemas.microsoft.com/office/powerpoint/2010/main" val="206338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Water Loss Research and Analysis Ltd 2025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Water Loss Research and Analysis Ltd 2025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Water Loss Research and Analysis Ltd 2025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3" descr="A city with many buildings&#10;&#10;AI-generated content may be incorrect.">
            <a:extLst>
              <a:ext uri="{FF2B5EF4-FFF2-40B4-BE49-F238E27FC236}">
                <a16:creationId xmlns:a16="http://schemas.microsoft.com/office/drawing/2014/main" id="{1974B689-23A0-932F-6CDF-C4F59B1AF4B7}"/>
              </a:ext>
            </a:extLst>
          </p:cNvPr>
          <p:cNvPicPr>
            <a:picLocks noChangeAspect="1"/>
          </p:cNvPicPr>
          <p:nvPr userDrawn="1"/>
        </p:nvPicPr>
        <p:blipFill>
          <a:blip r:embed="rId2"/>
          <a:srcRect r="870"/>
          <a:stretch>
            <a:fillRect/>
          </a:stretch>
        </p:blipFill>
        <p:spPr>
          <a:xfrm>
            <a:off x="2" y="2323919"/>
            <a:ext cx="18288000" cy="6801398"/>
          </a:xfrm>
          <a:prstGeom prst="rect">
            <a:avLst/>
          </a:prstGeom>
        </p:spPr>
      </p:pic>
      <p:sp>
        <p:nvSpPr>
          <p:cNvPr id="2" name="Titel 1"/>
          <p:cNvSpPr>
            <a:spLocks noGrp="1"/>
          </p:cNvSpPr>
          <p:nvPr>
            <p:ph type="ctrTitle" hasCustomPrompt="1"/>
          </p:nvPr>
        </p:nvSpPr>
        <p:spPr>
          <a:xfrm>
            <a:off x="11" y="3019426"/>
            <a:ext cx="13175998" cy="2430000"/>
          </a:xfrm>
          <a:solidFill>
            <a:schemeClr val="accent1">
              <a:alpha val="95000"/>
            </a:schemeClr>
          </a:solidFill>
          <a:ln>
            <a:noFill/>
          </a:ln>
        </p:spPr>
        <p:txBody>
          <a:bodyPr lIns="540000" tIns="180000" rIns="180000" bIns="180000" anchor="ctr" anchorCtr="0">
            <a:noAutofit/>
          </a:bodyPr>
          <a:lstStyle>
            <a:lvl1pPr>
              <a:lnSpc>
                <a:spcPct val="100000"/>
              </a:lnSpc>
              <a:defRPr sz="6400" b="1" cap="none" spc="200" baseline="0">
                <a:solidFill>
                  <a:schemeClr val="bg1"/>
                </a:solidFill>
              </a:defRPr>
            </a:lvl1pPr>
          </a:lstStyle>
          <a:p>
            <a:r>
              <a:rPr lang="en-US" noProof="0" dirty="0"/>
              <a:t>Click to edit title</a:t>
            </a:r>
          </a:p>
        </p:txBody>
      </p:sp>
      <p:sp>
        <p:nvSpPr>
          <p:cNvPr id="3" name="Untertitel 2"/>
          <p:cNvSpPr>
            <a:spLocks noGrp="1"/>
          </p:cNvSpPr>
          <p:nvPr>
            <p:ph type="subTitle" idx="1" hasCustomPrompt="1"/>
          </p:nvPr>
        </p:nvSpPr>
        <p:spPr>
          <a:xfrm>
            <a:off x="11" y="5543067"/>
            <a:ext cx="13175998" cy="643750"/>
          </a:xfrm>
          <a:solidFill>
            <a:schemeClr val="accent1">
              <a:alpha val="95000"/>
            </a:schemeClr>
          </a:solidFill>
          <a:ln>
            <a:noFill/>
          </a:ln>
        </p:spPr>
        <p:txBody>
          <a:bodyPr lIns="540000" tIns="180000" rIns="180000" bIns="180000" anchor="ctr" anchorCtr="0">
            <a:noAutofit/>
          </a:bodyPr>
          <a:lstStyle>
            <a:lvl1pPr marL="0" indent="0" algn="l">
              <a:buNone/>
              <a:defRPr sz="2600" b="1" cap="all" spc="200" baseline="0">
                <a:solidFill>
                  <a:srgbClr val="FFFFFF"/>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noProof="0" dirty="0"/>
              <a:t>Click to edit subtitle</a:t>
            </a:r>
          </a:p>
        </p:txBody>
      </p:sp>
      <p:pic>
        <p:nvPicPr>
          <p:cNvPr id="8" name="Bild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160" y="9496801"/>
            <a:ext cx="2872916" cy="304782"/>
          </a:xfrm>
          <a:prstGeom prst="rect">
            <a:avLst/>
          </a:prstGeom>
        </p:spPr>
      </p:pic>
    </p:spTree>
    <p:extLst>
      <p:ext uri="{BB962C8B-B14F-4D97-AF65-F5344CB8AC3E}">
        <p14:creationId xmlns:p14="http://schemas.microsoft.com/office/powerpoint/2010/main" val="294756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Water Loss Research and Analysis Ltd 2025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Water Loss Research and Analysis Ltd 2025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Water Loss Research and Analysis Ltd 2025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GB"/>
              <a:t>Water Loss Research and Analysis Ltd 2025</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GB"/>
              <a:t>Water Loss Research and Analysis Ltd 2025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725400" y="9557272"/>
            <a:ext cx="2895600" cy="365125"/>
          </a:xfrm>
        </p:spPr>
        <p:txBody>
          <a:bodyPr/>
          <a:lstStyle/>
          <a:p>
            <a:r>
              <a:rPr lang="en-GB"/>
              <a:t>Water Loss Research and Analysis Ltd 2025</a:t>
            </a:r>
            <a:endParaRPr lang="en-US"/>
          </a:p>
        </p:txBody>
      </p:sp>
      <p:sp>
        <p:nvSpPr>
          <p:cNvPr id="4" name="Slide Number Placeholder 3"/>
          <p:cNvSpPr>
            <a:spLocks noGrp="1"/>
          </p:cNvSpPr>
          <p:nvPr>
            <p:ph type="sldNum" sz="quarter" idx="12"/>
          </p:nvPr>
        </p:nvSpPr>
        <p:spPr>
          <a:xfrm>
            <a:off x="15849600" y="9557272"/>
            <a:ext cx="2133600" cy="365125"/>
          </a:xfrm>
        </p:spPr>
        <p:txBody>
          <a:bodyPr/>
          <a:lstStyle/>
          <a:p>
            <a:fld id="{B6F15528-21DE-4FAA-801E-634DDDAF4B2B}" type="slidenum">
              <a:rPr lang="en-US" smtClean="0"/>
              <a:pPr/>
              <a:t>‹#›</a:t>
            </a:fld>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Water Loss Research and Analysis Ltd 2025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Water Loss Research and Analysis Ltd 2025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Water Loss Research and Analysis Ltd 2025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8.jpeg"/><Relationship Id="rId4" Type="http://schemas.microsoft.com/office/2018/10/relationships/comments" Target="../comments/modernComment_10D_89FDA76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8" Type="http://schemas.openxmlformats.org/officeDocument/2006/relationships/hyperlink" Target="https://www.leakssuitelibrary.com/global-ilis/" TargetMode="External"/><Relationship Id="rId3" Type="http://schemas.openxmlformats.org/officeDocument/2006/relationships/notesSlide" Target="../notesSlides/notesSlide17.xml"/><Relationship Id="rId7" Type="http://schemas.openxmlformats.org/officeDocument/2006/relationships/hyperlink" Target="https://www.leakssuitelibrary.com/kpis-fit-for-purpose/" TargetMode="Externa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hyperlink" Target="http://www.leakssuitelibrary.com/" TargetMode="External"/><Relationship Id="rId11" Type="http://schemas.openxmlformats.org/officeDocument/2006/relationships/hyperlink" Target="mailto:Katesdavies@wlranda.com" TargetMode="External"/><Relationship Id="rId5" Type="http://schemas.openxmlformats.org/officeDocument/2006/relationships/hyperlink" Target="http://www.wlranda.com/" TargetMode="External"/><Relationship Id="rId10" Type="http://schemas.openxmlformats.org/officeDocument/2006/relationships/hyperlink" Target="https://www.leakssuitelibrary.com/low-ilis-and-small-systems/" TargetMode="External"/><Relationship Id="rId4" Type="http://schemas.openxmlformats.org/officeDocument/2006/relationships/hyperlink" Target="http://www.linkedin.com/in/catherine-stanton-davies-0a564a39" TargetMode="External"/><Relationship Id="rId9" Type="http://schemas.openxmlformats.org/officeDocument/2006/relationships/hyperlink" Target="https://www.leakssuitelibrary.com/uarl-and-ili/"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5.png"/><Relationship Id="rId2" Type="http://schemas.microsoft.com/office/2007/relationships/media" Target="../media/media1.mp4"/><Relationship Id="rId1" Type="http://schemas.openxmlformats.org/officeDocument/2006/relationships/tags" Target="../tags/tag5.xml"/><Relationship Id="rId6" Type="http://schemas.openxmlformats.org/officeDocument/2006/relationships/image" Target="../media/image3.jpe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www.wlranda.com/software" TargetMode="Externa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hyperlink" Target="https://www.leakssuitelibrary.com/low-ilis-and-small-systems/" TargetMode="External"/><Relationship Id="rId5" Type="http://schemas.openxmlformats.org/officeDocument/2006/relationships/hyperlink" Target="https://www.wlranda.com/presentations"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8D384B-61E6-70C9-2020-678F6CC891BD}"/>
              </a:ext>
            </a:extLst>
          </p:cNvPr>
          <p:cNvSpPr txBox="1"/>
          <p:nvPr/>
        </p:nvSpPr>
        <p:spPr>
          <a:xfrm>
            <a:off x="704850" y="484261"/>
            <a:ext cx="14189980" cy="877163"/>
          </a:xfrm>
          <a:prstGeom prst="rect">
            <a:avLst/>
          </a:prstGeom>
          <a:solidFill>
            <a:schemeClr val="bg1"/>
          </a:solidFill>
        </p:spPr>
        <p:txBody>
          <a:bodyPr wrap="square" lIns="182880" tIns="91440" rIns="182880" bIns="91440" rtlCol="0" anchor="t">
            <a:spAutoFit/>
          </a:bodyPr>
          <a:lstStyle/>
          <a:p>
            <a:pPr defTabSz="1371600"/>
            <a:r>
              <a:rPr lang="en-US" sz="4500" b="1" dirty="0">
                <a:solidFill>
                  <a:srgbClr val="33CAFF"/>
                </a:solidFill>
                <a:cs typeface="Arial"/>
              </a:rPr>
              <a:t>IWA Water and Development Congress &amp; Exhibition 2025</a:t>
            </a:r>
            <a:endParaRPr lang="en-US" sz="4500" b="1" dirty="0">
              <a:solidFill>
                <a:srgbClr val="33CAFF"/>
              </a:solidFill>
              <a:ea typeface="Calibri"/>
              <a:cs typeface="Arial"/>
            </a:endParaRPr>
          </a:p>
        </p:txBody>
      </p:sp>
      <p:cxnSp>
        <p:nvCxnSpPr>
          <p:cNvPr id="7" name="Straight Connector 6">
            <a:extLst>
              <a:ext uri="{FF2B5EF4-FFF2-40B4-BE49-F238E27FC236}">
                <a16:creationId xmlns:a16="http://schemas.microsoft.com/office/drawing/2014/main" id="{E4582F7A-024F-13D5-CB17-71CA0BF71989}"/>
              </a:ext>
            </a:extLst>
          </p:cNvPr>
          <p:cNvCxnSpPr>
            <a:cxnSpLocks/>
          </p:cNvCxnSpPr>
          <p:nvPr/>
        </p:nvCxnSpPr>
        <p:spPr>
          <a:xfrm>
            <a:off x="904579" y="1348712"/>
            <a:ext cx="13487930" cy="0"/>
          </a:xfrm>
          <a:prstGeom prst="line">
            <a:avLst/>
          </a:prstGeom>
          <a:ln>
            <a:solidFill>
              <a:srgbClr val="CDF1FF"/>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768BEC9-4E77-C841-96F4-7AB4442A5361}"/>
              </a:ext>
            </a:extLst>
          </p:cNvPr>
          <p:cNvSpPr txBox="1"/>
          <p:nvPr/>
        </p:nvSpPr>
        <p:spPr>
          <a:xfrm>
            <a:off x="696029" y="1378674"/>
            <a:ext cx="12000370" cy="754053"/>
          </a:xfrm>
          <a:prstGeom prst="rect">
            <a:avLst/>
          </a:prstGeom>
          <a:noFill/>
        </p:spPr>
        <p:txBody>
          <a:bodyPr wrap="square" lIns="182880" tIns="91440" rIns="182880" bIns="91440" rtlCol="0" anchor="t">
            <a:spAutoFit/>
          </a:bodyPr>
          <a:lstStyle/>
          <a:p>
            <a:pPr defTabSz="1371600"/>
            <a:r>
              <a:rPr lang="en-US" sz="3700" dirty="0">
                <a:solidFill>
                  <a:srgbClr val="33CAFF"/>
                </a:solidFill>
                <a:cs typeface="Arial"/>
              </a:rPr>
              <a:t>8-12 December 2025 | Bangkok – Thailand</a:t>
            </a:r>
            <a:endParaRPr lang="en-US" sz="3600" dirty="0">
              <a:solidFill>
                <a:srgbClr val="33CAFF"/>
              </a:solidFill>
              <a:ea typeface="Calibri"/>
              <a:cs typeface="Calibri"/>
            </a:endParaRPr>
          </a:p>
        </p:txBody>
      </p:sp>
      <p:sp>
        <p:nvSpPr>
          <p:cNvPr id="9" name="Titel 1">
            <a:extLst>
              <a:ext uri="{FF2B5EF4-FFF2-40B4-BE49-F238E27FC236}">
                <a16:creationId xmlns:a16="http://schemas.microsoft.com/office/drawing/2014/main" id="{0D2560B0-C858-B381-6B51-FDAF16A2D759}"/>
              </a:ext>
            </a:extLst>
          </p:cNvPr>
          <p:cNvSpPr txBox="1">
            <a:spLocks/>
          </p:cNvSpPr>
          <p:nvPr/>
        </p:nvSpPr>
        <p:spPr>
          <a:xfrm>
            <a:off x="1" y="2705100"/>
            <a:ext cx="10175958" cy="3581400"/>
          </a:xfrm>
          <a:prstGeom prst="rect">
            <a:avLst/>
          </a:prstGeom>
          <a:solidFill>
            <a:srgbClr val="33CAFF"/>
          </a:solidFill>
          <a:ln>
            <a:noFill/>
          </a:ln>
        </p:spPr>
        <p:txBody>
          <a:bodyPr vert="horz" lIns="810000" tIns="270000" rIns="270000" bIns="270000" rtlCol="0" anchor="ctr" anchorCtr="0">
            <a:noAutofit/>
          </a:bodyPr>
          <a:lstStyle>
            <a:lvl1pPr algn="l" defTabSz="457200" rtl="0" eaLnBrk="1" latinLnBrk="0" hangingPunct="1">
              <a:lnSpc>
                <a:spcPct val="100000"/>
              </a:lnSpc>
              <a:spcBef>
                <a:spcPct val="0"/>
              </a:spcBef>
              <a:buNone/>
              <a:defRPr sz="3200" b="1" kern="1200" cap="none" spc="100" baseline="0">
                <a:solidFill>
                  <a:schemeClr val="bg1"/>
                </a:solidFill>
                <a:latin typeface="Arial"/>
                <a:ea typeface="+mj-ea"/>
                <a:cs typeface="+mj-cs"/>
              </a:defRPr>
            </a:lvl1pPr>
          </a:lstStyle>
          <a:p>
            <a:pPr algn="ctr"/>
            <a:r>
              <a:rPr lang="en-US" sz="4000" dirty="0">
                <a:latin typeface="Agrandir Wide Medium"/>
                <a:ea typeface="Agrandir Wide Medium"/>
                <a:cs typeface="Agrandir Wide Medium"/>
                <a:sym typeface="Agrandir Wide Medium"/>
              </a:rPr>
              <a:t>LOST IN TRANSLATION </a:t>
            </a:r>
          </a:p>
          <a:p>
            <a:pPr algn="ctr"/>
            <a:r>
              <a:rPr lang="en-US" sz="4000" dirty="0">
                <a:latin typeface="Agrandir Wide Medium"/>
                <a:ea typeface="Agrandir Wide Medium"/>
                <a:cs typeface="Agrandir Wide Medium"/>
                <a:sym typeface="Agrandir Wide Medium"/>
              </a:rPr>
              <a:t>- </a:t>
            </a:r>
            <a:r>
              <a:rPr lang="en-GB" sz="4000" dirty="0">
                <a:latin typeface="Agrandir Wide Medium" panose="020B0604020202020204" charset="0"/>
              </a:rPr>
              <a:t>A Rosetta Stone Approach </a:t>
            </a:r>
          </a:p>
          <a:p>
            <a:pPr algn="ctr"/>
            <a:r>
              <a:rPr lang="en-GB" sz="4000" dirty="0">
                <a:latin typeface="Agrandir Wide Medium" panose="020B0604020202020204" charset="0"/>
              </a:rPr>
              <a:t>to understanding </a:t>
            </a:r>
            <a:br>
              <a:rPr lang="en-GB" sz="4000" dirty="0">
                <a:latin typeface="Agrandir Wide Medium" panose="020B0604020202020204" charset="0"/>
              </a:rPr>
            </a:br>
            <a:r>
              <a:rPr lang="en-GB" sz="4000" dirty="0">
                <a:latin typeface="Agrandir Wide Medium" panose="020B0604020202020204" charset="0"/>
              </a:rPr>
              <a:t>inter-relationships between </a:t>
            </a:r>
          </a:p>
          <a:p>
            <a:pPr algn="ctr"/>
            <a:r>
              <a:rPr lang="en-GB" sz="4000" dirty="0">
                <a:latin typeface="Agrandir Wide Medium" panose="020B0604020202020204" charset="0"/>
              </a:rPr>
              <a:t>Real Loss KPIs</a:t>
            </a:r>
          </a:p>
        </p:txBody>
      </p:sp>
      <p:sp>
        <p:nvSpPr>
          <p:cNvPr id="10" name="Untertitel 2">
            <a:extLst>
              <a:ext uri="{FF2B5EF4-FFF2-40B4-BE49-F238E27FC236}">
                <a16:creationId xmlns:a16="http://schemas.microsoft.com/office/drawing/2014/main" id="{127400C8-77D6-7FC1-3EF2-E259D2C12215}"/>
              </a:ext>
            </a:extLst>
          </p:cNvPr>
          <p:cNvSpPr txBox="1">
            <a:spLocks/>
          </p:cNvSpPr>
          <p:nvPr/>
        </p:nvSpPr>
        <p:spPr>
          <a:xfrm>
            <a:off x="0" y="6438900"/>
            <a:ext cx="10175958" cy="2297369"/>
          </a:xfrm>
          <a:prstGeom prst="rect">
            <a:avLst/>
          </a:prstGeom>
          <a:solidFill>
            <a:srgbClr val="33CAFF"/>
          </a:solidFill>
          <a:ln>
            <a:noFill/>
          </a:ln>
        </p:spPr>
        <p:txBody>
          <a:bodyPr vert="horz" lIns="810000" tIns="270000" rIns="270000" bIns="270000" rtlCol="0" anchor="ctr" anchorCtr="0">
            <a:noAutofit/>
          </a:bodyPr>
          <a:lstStyle>
            <a:lvl1pPr marL="0" indent="0" algn="l" defTabSz="457200" rtl="0" eaLnBrk="1" latinLnBrk="0" hangingPunct="1">
              <a:spcBef>
                <a:spcPct val="20000"/>
              </a:spcBef>
              <a:buClr>
                <a:schemeClr val="accent1"/>
              </a:buClr>
              <a:buFont typeface="Arial"/>
              <a:buNone/>
              <a:defRPr sz="1300" b="1" kern="1200" cap="all" spc="100" baseline="0">
                <a:solidFill>
                  <a:srgbClr val="FFFFFF"/>
                </a:solidFill>
                <a:latin typeface="Arial"/>
                <a:ea typeface="+mn-ea"/>
                <a:cs typeface="+mn-cs"/>
              </a:defRPr>
            </a:lvl1pPr>
            <a:lvl2pPr marL="457200" indent="0" algn="ctr" defTabSz="457200" rtl="0" eaLnBrk="1" latinLnBrk="0" hangingPunct="1">
              <a:spcBef>
                <a:spcPct val="20000"/>
              </a:spcBef>
              <a:buClr>
                <a:schemeClr val="accent1"/>
              </a:buClr>
              <a:buFont typeface="Arial"/>
              <a:buNone/>
              <a:defRPr sz="2000" kern="1200">
                <a:solidFill>
                  <a:schemeClr val="tx1">
                    <a:tint val="75000"/>
                  </a:schemeClr>
                </a:solidFill>
                <a:latin typeface="Arial"/>
                <a:ea typeface="+mn-ea"/>
                <a:cs typeface="+mn-cs"/>
              </a:defRPr>
            </a:lvl2pPr>
            <a:lvl3pPr marL="914400" indent="0" algn="ctr" defTabSz="457200" rtl="0" eaLnBrk="1" latinLnBrk="0" hangingPunct="1">
              <a:spcBef>
                <a:spcPct val="20000"/>
              </a:spcBef>
              <a:buClr>
                <a:schemeClr val="accent1"/>
              </a:buClr>
              <a:buFont typeface="Arial"/>
              <a:buNone/>
              <a:tabLst/>
              <a:defRPr sz="1800" kern="1200">
                <a:solidFill>
                  <a:schemeClr val="tx1">
                    <a:tint val="75000"/>
                  </a:schemeClr>
                </a:solidFill>
                <a:latin typeface="Arial"/>
                <a:ea typeface="+mn-ea"/>
                <a:cs typeface="+mn-cs"/>
              </a:defRPr>
            </a:lvl3pPr>
            <a:lvl4pPr marL="1371600" indent="0" algn="ctr" defTabSz="457200" rtl="0" eaLnBrk="1" latinLnBrk="0" hangingPunct="1">
              <a:spcBef>
                <a:spcPct val="20000"/>
              </a:spcBef>
              <a:buClr>
                <a:schemeClr val="accent1"/>
              </a:buClr>
              <a:buFont typeface="Arial"/>
              <a:buNone/>
              <a:defRPr sz="1600" kern="1200">
                <a:solidFill>
                  <a:schemeClr val="tx1">
                    <a:tint val="75000"/>
                  </a:schemeClr>
                </a:solidFill>
                <a:latin typeface="Arial"/>
                <a:ea typeface="+mn-ea"/>
                <a:cs typeface="+mn-cs"/>
              </a:defRPr>
            </a:lvl4pPr>
            <a:lvl5pPr marL="1828800" indent="0" algn="ctr" defTabSz="457200" rtl="0" eaLnBrk="1" latinLnBrk="0" hangingPunct="1">
              <a:spcBef>
                <a:spcPct val="20000"/>
              </a:spcBef>
              <a:buClr>
                <a:schemeClr val="accent1"/>
              </a:buClr>
              <a:buFont typeface="Arial"/>
              <a:buNone/>
              <a:defRPr sz="1600" kern="1200">
                <a:solidFill>
                  <a:schemeClr val="tx1">
                    <a:tint val="75000"/>
                  </a:schemeClr>
                </a:solidFill>
                <a:latin typeface="Arial"/>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3359"/>
              </a:lnSpc>
            </a:pPr>
            <a:r>
              <a:rPr lang="en-US" sz="2000" dirty="0">
                <a:latin typeface="Agrandir Wide Medium" panose="020B0604020202020204" charset="0"/>
                <a:ea typeface="Agrandir Wide Thin"/>
                <a:cs typeface="Agrandir Wide Thin"/>
                <a:sym typeface="Agrandir Wide Thin"/>
              </a:rPr>
              <a:t>Kate Stanton-Davies </a:t>
            </a:r>
          </a:p>
          <a:p>
            <a:pPr>
              <a:lnSpc>
                <a:spcPts val="3359"/>
              </a:lnSpc>
            </a:pPr>
            <a:r>
              <a:rPr lang="en-US" sz="2000" dirty="0">
                <a:latin typeface="Agrandir Wide Thin"/>
                <a:ea typeface="Agrandir Wide Thin"/>
                <a:cs typeface="Agrandir Wide Thin"/>
                <a:sym typeface="Agrandir Wide Thin"/>
              </a:rPr>
              <a:t>WATER LOSS RESEARCH &amp; ANALYSIS LTD</a:t>
            </a:r>
          </a:p>
          <a:p>
            <a:pPr>
              <a:lnSpc>
                <a:spcPts val="3359"/>
              </a:lnSpc>
            </a:pPr>
            <a:r>
              <a:rPr lang="en-US" sz="2000" dirty="0">
                <a:latin typeface="Agrandir Wide Medium" panose="020B0604020202020204" charset="0"/>
                <a:ea typeface="Agrandir Wide Thin"/>
                <a:cs typeface="Agrandir Wide Thin"/>
                <a:sym typeface="Agrandir Wide Thin"/>
              </a:rPr>
              <a:t>Allan Lambert</a:t>
            </a:r>
          </a:p>
          <a:p>
            <a:pPr>
              <a:lnSpc>
                <a:spcPts val="3359"/>
              </a:lnSpc>
            </a:pPr>
            <a:r>
              <a:rPr lang="en-US" sz="2000" dirty="0">
                <a:latin typeface="Agrandir Wide Thin"/>
                <a:ea typeface="Agrandir Wide Thin"/>
                <a:cs typeface="Agrandir Wide Thin"/>
                <a:sym typeface="Agrandir Wide Thin"/>
              </a:rPr>
              <a:t>LEAKSSUITE LIBRARY</a:t>
            </a:r>
          </a:p>
          <a:p>
            <a:pPr defTabSz="685800">
              <a:buClr>
                <a:srgbClr val="00AEEF"/>
              </a:buClr>
              <a:defRPr/>
            </a:pPr>
            <a:endParaRPr lang="en-US" sz="1950" cap="none" spc="150" dirty="0">
              <a:latin typeface="+mn-lt"/>
            </a:endParaRPr>
          </a:p>
        </p:txBody>
      </p:sp>
    </p:spTree>
    <p:custDataLst>
      <p:tags r:id="rId1"/>
    </p:custDataLst>
    <p:extLst>
      <p:ext uri="{BB962C8B-B14F-4D97-AF65-F5344CB8AC3E}">
        <p14:creationId xmlns:p14="http://schemas.microsoft.com/office/powerpoint/2010/main" val="403450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a:extLst>
            <a:ext uri="{FF2B5EF4-FFF2-40B4-BE49-F238E27FC236}">
              <a16:creationId xmlns:a16="http://schemas.microsoft.com/office/drawing/2014/main" id="{A6FDF77D-507E-95AA-C416-F3FD73F8314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FE46411-7C89-A60B-BA7E-E23DA54F00F6}"/>
              </a:ext>
            </a:extLst>
          </p:cNvPr>
          <p:cNvSpPr txBox="1"/>
          <p:nvPr/>
        </p:nvSpPr>
        <p:spPr>
          <a:xfrm>
            <a:off x="228600" y="360853"/>
            <a:ext cx="17830799" cy="809773"/>
          </a:xfrm>
          <a:prstGeom prst="rect">
            <a:avLst/>
          </a:prstGeom>
        </p:spPr>
        <p:txBody>
          <a:bodyPr wrap="square" lIns="0" tIns="0" rIns="0" bIns="0" rtlCol="0" anchor="t">
            <a:spAutoFit/>
          </a:bodyPr>
          <a:lstStyle/>
          <a:p>
            <a:pPr>
              <a:lnSpc>
                <a:spcPts val="6719"/>
              </a:lnSpc>
            </a:pPr>
            <a:r>
              <a:rPr lang="en-US" sz="4800" b="1" dirty="0">
                <a:solidFill>
                  <a:srgbClr val="125B50"/>
                </a:solidFill>
                <a:latin typeface="Agrandir Wide Medium"/>
                <a:ea typeface="Agrandir Wide Medium"/>
                <a:cs typeface="Agrandir Wide Medium"/>
                <a:sym typeface="Agrandir Wide Medium"/>
              </a:rPr>
              <a:t>What information do I need?</a:t>
            </a:r>
          </a:p>
        </p:txBody>
      </p:sp>
      <p:sp>
        <p:nvSpPr>
          <p:cNvPr id="8" name="TextBox 7">
            <a:extLst>
              <a:ext uri="{FF2B5EF4-FFF2-40B4-BE49-F238E27FC236}">
                <a16:creationId xmlns:a16="http://schemas.microsoft.com/office/drawing/2014/main" id="{97CB5E94-3830-DDE7-08B8-00D3103A45D7}"/>
              </a:ext>
            </a:extLst>
          </p:cNvPr>
          <p:cNvSpPr txBox="1"/>
          <p:nvPr/>
        </p:nvSpPr>
        <p:spPr>
          <a:xfrm>
            <a:off x="609600" y="2490291"/>
            <a:ext cx="11201400" cy="5447645"/>
          </a:xfrm>
          <a:prstGeom prst="rect">
            <a:avLst/>
          </a:prstGeom>
          <a:noFill/>
        </p:spPr>
        <p:txBody>
          <a:bodyPr wrap="square" rtlCol="0">
            <a:spAutoFit/>
          </a:bodyPr>
          <a:lstStyle/>
          <a:p>
            <a:r>
              <a:rPr lang="en-GB" sz="3200" b="1" dirty="0">
                <a:latin typeface="Agrandir Wide Medium" panose="020B0604020202020204" charset="0"/>
              </a:rPr>
              <a:t>Usual known parameters for Real Losses KPIs</a:t>
            </a:r>
          </a:p>
          <a:p>
            <a:pPr marL="285750" indent="-285750">
              <a:buFont typeface="Arial" panose="020B0604020202020204" pitchFamily="34" charset="0"/>
              <a:buChar char="•"/>
            </a:pPr>
            <a:endParaRPr lang="en-GB" sz="2800" dirty="0">
              <a:latin typeface="Agrandir Wide Medium" panose="020B0604020202020204" charset="0"/>
            </a:endParaRPr>
          </a:p>
          <a:p>
            <a:pPr marL="742950" lvl="1" indent="-285750">
              <a:buFont typeface="Arial" panose="020B0604020202020204" pitchFamily="34" charset="0"/>
              <a:buChar char="•"/>
            </a:pPr>
            <a:r>
              <a:rPr lang="en-GB" sz="3200" b="1" dirty="0">
                <a:solidFill>
                  <a:srgbClr val="125B50"/>
                </a:solidFill>
                <a:latin typeface="Agrandir Wide Medium" panose="020B0604020202020204" charset="0"/>
              </a:rPr>
              <a:t>Length of mains in km</a:t>
            </a:r>
          </a:p>
          <a:p>
            <a:pPr marL="742950" lvl="1" indent="-285750">
              <a:buFont typeface="Arial" panose="020B0604020202020204" pitchFamily="34" charset="0"/>
              <a:buChar char="•"/>
            </a:pPr>
            <a:r>
              <a:rPr lang="en-GB" sz="3200" b="1" dirty="0">
                <a:solidFill>
                  <a:srgbClr val="125B50"/>
                </a:solidFill>
                <a:latin typeface="Agrandir Wide Medium" panose="020B0604020202020204" charset="0"/>
              </a:rPr>
              <a:t>Number of technical service connections from mains </a:t>
            </a:r>
          </a:p>
          <a:p>
            <a:pPr marL="742950" lvl="1" indent="-285750">
              <a:buFont typeface="Arial" panose="020B0604020202020204" pitchFamily="34" charset="0"/>
              <a:buChar char="•"/>
            </a:pPr>
            <a:r>
              <a:rPr lang="en-GB" sz="3200" b="1" dirty="0">
                <a:solidFill>
                  <a:srgbClr val="125B50"/>
                </a:solidFill>
                <a:latin typeface="Agrandir Wide Medium" panose="020B0604020202020204" charset="0"/>
              </a:rPr>
              <a:t>Current Annual Real Losses in m3/day</a:t>
            </a:r>
          </a:p>
          <a:p>
            <a:pPr marL="285750" indent="-285750">
              <a:buFont typeface="Arial" panose="020B0604020202020204" pitchFamily="34" charset="0"/>
              <a:buChar char="•"/>
            </a:pPr>
            <a:endParaRPr lang="en-GB" sz="3200" dirty="0">
              <a:latin typeface="Agrandir Wide Medium" panose="020B0604020202020204" charset="0"/>
            </a:endParaRPr>
          </a:p>
          <a:p>
            <a:r>
              <a:rPr lang="en-GB" sz="3200" b="1" dirty="0">
                <a:latin typeface="Agrandir Wide Medium" panose="020B0604020202020204" charset="0"/>
              </a:rPr>
              <a:t>Context-specific variables</a:t>
            </a:r>
          </a:p>
          <a:p>
            <a:pPr marL="742950" lvl="1" indent="-285750">
              <a:buFont typeface="Arial" panose="020B0604020202020204" pitchFamily="34" charset="0"/>
              <a:buChar char="•"/>
            </a:pPr>
            <a:r>
              <a:rPr lang="en-GB" sz="3200" b="1" dirty="0">
                <a:solidFill>
                  <a:srgbClr val="125B50"/>
                </a:solidFill>
                <a:latin typeface="Agrandir Wide Medium" panose="020B0604020202020204" charset="0"/>
              </a:rPr>
              <a:t>Average length of underground service from edge of street to meter in m/conn</a:t>
            </a:r>
          </a:p>
          <a:p>
            <a:pPr marL="742950" lvl="1" indent="-285750">
              <a:buFont typeface="Arial" panose="020B0604020202020204" pitchFamily="34" charset="0"/>
              <a:buChar char="•"/>
            </a:pPr>
            <a:r>
              <a:rPr lang="en-GB" sz="3200" b="1" dirty="0">
                <a:solidFill>
                  <a:srgbClr val="125B50"/>
                </a:solidFill>
                <a:latin typeface="Agrandir Wide Medium" panose="020B0604020202020204" charset="0"/>
              </a:rPr>
              <a:t>Average Pressure in metres</a:t>
            </a:r>
          </a:p>
        </p:txBody>
      </p:sp>
      <p:pic>
        <p:nvPicPr>
          <p:cNvPr id="10" name="Picture 9" descr="Close up of checklist">
            <a:extLst>
              <a:ext uri="{FF2B5EF4-FFF2-40B4-BE49-F238E27FC236}">
                <a16:creationId xmlns:a16="http://schemas.microsoft.com/office/drawing/2014/main" id="{890D6E2E-EBB2-CCF8-28B0-C5A92087B3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9600" y="1912702"/>
            <a:ext cx="5757560" cy="6871381"/>
          </a:xfrm>
          <a:prstGeom prst="rect">
            <a:avLst/>
          </a:prstGeom>
        </p:spPr>
      </p:pic>
      <p:sp>
        <p:nvSpPr>
          <p:cNvPr id="14" name="Footer Placeholder 13">
            <a:extLst>
              <a:ext uri="{FF2B5EF4-FFF2-40B4-BE49-F238E27FC236}">
                <a16:creationId xmlns:a16="http://schemas.microsoft.com/office/drawing/2014/main" id="{715E7222-63EA-085A-EFB1-FF7FEA6A68EF}"/>
              </a:ext>
            </a:extLst>
          </p:cNvPr>
          <p:cNvSpPr>
            <a:spLocks noGrp="1"/>
          </p:cNvSpPr>
          <p:nvPr>
            <p:ph type="ftr" sz="quarter" idx="11"/>
          </p:nvPr>
        </p:nvSpPr>
        <p:spPr/>
        <p:txBody>
          <a:bodyPr/>
          <a:lstStyle/>
          <a:p>
            <a:r>
              <a:rPr lang="en-GB"/>
              <a:t>Water Loss Research and Analysis Ltd 2025</a:t>
            </a:r>
            <a:endParaRPr lang="en-US"/>
          </a:p>
        </p:txBody>
      </p:sp>
      <p:sp>
        <p:nvSpPr>
          <p:cNvPr id="15" name="Slide Number Placeholder 14">
            <a:extLst>
              <a:ext uri="{FF2B5EF4-FFF2-40B4-BE49-F238E27FC236}">
                <a16:creationId xmlns:a16="http://schemas.microsoft.com/office/drawing/2014/main" id="{6A06E887-305A-13CB-BEA5-87B532CB3FEE}"/>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custDataLst>
      <p:tags r:id="rId1"/>
    </p:custDataLst>
    <p:extLst>
      <p:ext uri="{BB962C8B-B14F-4D97-AF65-F5344CB8AC3E}">
        <p14:creationId xmlns:p14="http://schemas.microsoft.com/office/powerpoint/2010/main" val="231510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descr="Close-up of a calculator keypad">
            <a:extLst>
              <a:ext uri="{FF2B5EF4-FFF2-40B4-BE49-F238E27FC236}">
                <a16:creationId xmlns:a16="http://schemas.microsoft.com/office/drawing/2014/main" id="{309487AB-EC05-9996-B694-DBC53EEEE208}"/>
              </a:ext>
            </a:extLst>
          </p:cNvPr>
          <p:cNvPicPr>
            <a:picLocks noChangeAspect="1"/>
          </p:cNvPicPr>
          <p:nvPr/>
        </p:nvPicPr>
        <p:blipFill>
          <a:blip r:embed="rId4"/>
          <a:srcRect b="14731"/>
          <a:stretch>
            <a:fillRect/>
          </a:stretch>
        </p:blipFill>
        <p:spPr>
          <a:xfrm>
            <a:off x="20" y="-11428"/>
            <a:ext cx="18287978" cy="10331045"/>
          </a:xfrm>
          <a:prstGeom prst="rect">
            <a:avLst/>
          </a:prstGeom>
        </p:spPr>
      </p:pic>
      <p:sp>
        <p:nvSpPr>
          <p:cNvPr id="50" name="Rectangle 4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94829" y="-1879362"/>
            <a:ext cx="6098342" cy="18288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4196174" y="483074"/>
            <a:ext cx="4601915" cy="3612909"/>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4" name="Rectangle 53">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588" y="6259321"/>
            <a:ext cx="10732114" cy="4054487"/>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 name="Title 3">
            <a:extLst>
              <a:ext uri="{FF2B5EF4-FFF2-40B4-BE49-F238E27FC236}">
                <a16:creationId xmlns:a16="http://schemas.microsoft.com/office/drawing/2014/main" id="{68CF2093-E904-8EBD-4F45-D6BF843D6D90}"/>
              </a:ext>
            </a:extLst>
          </p:cNvPr>
          <p:cNvSpPr>
            <a:spLocks noGrp="1"/>
          </p:cNvSpPr>
          <p:nvPr>
            <p:ph type="title"/>
          </p:nvPr>
        </p:nvSpPr>
        <p:spPr>
          <a:xfrm>
            <a:off x="228600" y="215456"/>
            <a:ext cx="17907000" cy="1100081"/>
          </a:xfrm>
        </p:spPr>
        <p:txBody>
          <a:bodyPr vert="horz" lIns="91440" tIns="45720" rIns="91440" bIns="45720" rtlCol="0" anchor="t">
            <a:normAutofit/>
          </a:bodyPr>
          <a:lstStyle/>
          <a:p>
            <a:pPr>
              <a:lnSpc>
                <a:spcPct val="90000"/>
              </a:lnSpc>
            </a:pPr>
            <a:r>
              <a:rPr lang="en-US" sz="5400" b="1" dirty="0">
                <a:solidFill>
                  <a:schemeClr val="bg1"/>
                </a:solidFill>
                <a:latin typeface="Agrandir Wide Medium" panose="020B0604020202020204" charset="0"/>
              </a:rPr>
              <a:t>Example calculations</a:t>
            </a:r>
          </a:p>
        </p:txBody>
      </p:sp>
      <p:sp>
        <p:nvSpPr>
          <p:cNvPr id="9" name="Rectangle: Rounded Corners 8">
            <a:extLst>
              <a:ext uri="{FF2B5EF4-FFF2-40B4-BE49-F238E27FC236}">
                <a16:creationId xmlns:a16="http://schemas.microsoft.com/office/drawing/2014/main" id="{54A5BCD0-B6B2-088B-57B3-265A3BB77CEA}"/>
              </a:ext>
            </a:extLst>
          </p:cNvPr>
          <p:cNvSpPr/>
          <p:nvPr/>
        </p:nvSpPr>
        <p:spPr>
          <a:xfrm>
            <a:off x="381000" y="6591299"/>
            <a:ext cx="5542211" cy="2880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ts val="1000"/>
              </a:spcBef>
            </a:pPr>
            <a:r>
              <a:rPr lang="en-US" sz="3000" b="1" dirty="0">
                <a:solidFill>
                  <a:schemeClr val="tx1"/>
                </a:solidFill>
                <a:latin typeface="Agrandir Wide Medium" panose="020B0604020202020204" charset="0"/>
              </a:rPr>
              <a:t>The effects of pressure, meter location and number of connections</a:t>
            </a:r>
          </a:p>
        </p:txBody>
      </p:sp>
      <p:sp>
        <p:nvSpPr>
          <p:cNvPr id="56" name="Rectangle 55">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10104" y="-11428"/>
            <a:ext cx="1493481" cy="10377169"/>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C10DDE-E3D6-39C2-7C4D-27387E09209F}"/>
              </a:ext>
            </a:extLst>
          </p:cNvPr>
          <p:cNvSpPr/>
          <p:nvPr/>
        </p:nvSpPr>
        <p:spPr>
          <a:xfrm>
            <a:off x="12208764" y="6456923"/>
            <a:ext cx="5544000" cy="2880000"/>
          </a:xfrm>
          <a:prstGeom prst="roundRect">
            <a:avLst/>
          </a:prstGeom>
          <a:solidFill>
            <a:schemeClr val="bg1"/>
          </a:solidFill>
          <a:ln w="28575">
            <a:solidFill>
              <a:srgbClr val="125B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800" b="1" dirty="0">
                <a:solidFill>
                  <a:schemeClr val="tx1"/>
                </a:solidFill>
                <a:latin typeface="Agrandir Wide Medium" panose="020B0604020202020204" charset="0"/>
              </a:rPr>
              <a:t>What if I don’t have an accurate measurement for Average Pressure?</a:t>
            </a:r>
          </a:p>
        </p:txBody>
      </p:sp>
      <p:sp>
        <p:nvSpPr>
          <p:cNvPr id="13" name="Footer Placeholder 12">
            <a:extLst>
              <a:ext uri="{FF2B5EF4-FFF2-40B4-BE49-F238E27FC236}">
                <a16:creationId xmlns:a16="http://schemas.microsoft.com/office/drawing/2014/main" id="{B861C222-B116-F104-7269-20A603938C95}"/>
              </a:ext>
            </a:extLst>
          </p:cNvPr>
          <p:cNvSpPr>
            <a:spLocks noGrp="1"/>
          </p:cNvSpPr>
          <p:nvPr>
            <p:ph type="ftr" sz="quarter" idx="11"/>
          </p:nvPr>
        </p:nvSpPr>
        <p:spPr/>
        <p:txBody>
          <a:bodyPr/>
          <a:lstStyle/>
          <a:p>
            <a:r>
              <a:rPr lang="en-GB"/>
              <a:t>Water Loss Research and Analysis Ltd 2025</a:t>
            </a:r>
            <a:endParaRPr lang="en-US"/>
          </a:p>
        </p:txBody>
      </p:sp>
      <p:sp>
        <p:nvSpPr>
          <p:cNvPr id="14" name="Slide Number Placeholder 13">
            <a:extLst>
              <a:ext uri="{FF2B5EF4-FFF2-40B4-BE49-F238E27FC236}">
                <a16:creationId xmlns:a16="http://schemas.microsoft.com/office/drawing/2014/main" id="{1F326E32-7990-B183-B7FC-C38D41AA9FA7}"/>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custDataLst>
      <p:tags r:id="rId1"/>
    </p:custDataLst>
    <p:extLst>
      <p:ext uri="{BB962C8B-B14F-4D97-AF65-F5344CB8AC3E}">
        <p14:creationId xmlns:p14="http://schemas.microsoft.com/office/powerpoint/2010/main" val="83685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a:extLst>
            <a:ext uri="{FF2B5EF4-FFF2-40B4-BE49-F238E27FC236}">
              <a16:creationId xmlns:a16="http://schemas.microsoft.com/office/drawing/2014/main" id="{064E3088-CA5F-87F2-9916-C10A66E87E1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B60B6E1-1AFC-BEDF-F2B1-657C847CD9E2}"/>
              </a:ext>
            </a:extLst>
          </p:cNvPr>
          <p:cNvSpPr txBox="1"/>
          <p:nvPr/>
        </p:nvSpPr>
        <p:spPr>
          <a:xfrm>
            <a:off x="228600" y="239635"/>
            <a:ext cx="17830799" cy="809773"/>
          </a:xfrm>
          <a:prstGeom prst="rect">
            <a:avLst/>
          </a:prstGeom>
        </p:spPr>
        <p:txBody>
          <a:bodyPr wrap="square" lIns="0" tIns="0" rIns="0" bIns="0" rtlCol="0" anchor="t">
            <a:spAutoFit/>
          </a:bodyPr>
          <a:lstStyle/>
          <a:p>
            <a:pPr>
              <a:lnSpc>
                <a:spcPts val="6719"/>
              </a:lnSpc>
            </a:pPr>
            <a:r>
              <a:rPr lang="en-US" sz="4800" b="1" dirty="0">
                <a:solidFill>
                  <a:srgbClr val="125B50"/>
                </a:solidFill>
                <a:latin typeface="Agrandir Wide Medium"/>
                <a:ea typeface="Agrandir Wide Medium"/>
                <a:cs typeface="Agrandir Wide Medium"/>
                <a:sym typeface="Agrandir Wide Medium"/>
              </a:rPr>
              <a:t>Let’s get translating</a:t>
            </a:r>
            <a:endParaRPr lang="en-US" sz="4800" b="1" dirty="0">
              <a:solidFill>
                <a:srgbClr val="FF0000"/>
              </a:solidFill>
              <a:latin typeface="Agrandir Wide Medium"/>
              <a:ea typeface="Agrandir Wide Medium"/>
              <a:cs typeface="Agrandir Wide Medium"/>
              <a:sym typeface="Agrandir Wide Medium"/>
            </a:endParaRPr>
          </a:p>
        </p:txBody>
      </p:sp>
      <p:graphicFrame>
        <p:nvGraphicFramePr>
          <p:cNvPr id="12" name="Table 11">
            <a:extLst>
              <a:ext uri="{FF2B5EF4-FFF2-40B4-BE49-F238E27FC236}">
                <a16:creationId xmlns:a16="http://schemas.microsoft.com/office/drawing/2014/main" id="{E1CB800E-BDCB-33B0-2A2F-35119D9E2B9C}"/>
              </a:ext>
            </a:extLst>
          </p:cNvPr>
          <p:cNvGraphicFramePr>
            <a:graphicFrameLocks noGrp="1"/>
          </p:cNvGraphicFramePr>
          <p:nvPr>
            <p:extLst>
              <p:ext uri="{D42A27DB-BD31-4B8C-83A1-F6EECF244321}">
                <p14:modId xmlns:p14="http://schemas.microsoft.com/office/powerpoint/2010/main" val="1157718362"/>
              </p:ext>
            </p:extLst>
          </p:nvPr>
        </p:nvGraphicFramePr>
        <p:xfrm>
          <a:off x="10820399" y="6297459"/>
          <a:ext cx="7220015" cy="2947852"/>
        </p:xfrm>
        <a:graphic>
          <a:graphicData uri="http://schemas.openxmlformats.org/drawingml/2006/table">
            <a:tbl>
              <a:tblPr>
                <a:tableStyleId>{5C22544A-7EE6-4342-B048-85BDC9FD1C3A}</a:tableStyleId>
              </a:tblPr>
              <a:tblGrid>
                <a:gridCol w="4724401">
                  <a:extLst>
                    <a:ext uri="{9D8B030D-6E8A-4147-A177-3AD203B41FA5}">
                      <a16:colId xmlns:a16="http://schemas.microsoft.com/office/drawing/2014/main" val="2408781554"/>
                    </a:ext>
                  </a:extLst>
                </a:gridCol>
                <a:gridCol w="2495614">
                  <a:extLst>
                    <a:ext uri="{9D8B030D-6E8A-4147-A177-3AD203B41FA5}">
                      <a16:colId xmlns:a16="http://schemas.microsoft.com/office/drawing/2014/main" val="3617550610"/>
                    </a:ext>
                  </a:extLst>
                </a:gridCol>
              </a:tblGrid>
              <a:tr h="0">
                <a:tc>
                  <a:txBody>
                    <a:bodyPr/>
                    <a:lstStyle/>
                    <a:p>
                      <a:pPr algn="ctr" fontAlgn="b">
                        <a:buNone/>
                      </a:pPr>
                      <a:r>
                        <a:rPr lang="en-GB" sz="3200" b="1" u="none" strike="noStrike" dirty="0">
                          <a:effectLst/>
                          <a:latin typeface="Agrandir Wide Medium" panose="020B0604020202020204" charset="0"/>
                        </a:rPr>
                        <a:t>UARL in m3/day</a:t>
                      </a:r>
                      <a:endParaRPr lang="en-GB" sz="3200" b="1" i="0" u="none" strike="noStrike" dirty="0">
                        <a:solidFill>
                          <a:srgbClr val="000000"/>
                        </a:solidFill>
                        <a:effectLst/>
                        <a:latin typeface="Agrandir Wide Medium" panose="020B0604020202020204" charset="0"/>
                      </a:endParaRPr>
                    </a:p>
                  </a:txBody>
                  <a:tcPr marL="5443" marR="5443" marT="5443" marB="0" anchor="b">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buNone/>
                      </a:pPr>
                      <a:r>
                        <a:rPr lang="en-GB" sz="3200" b="1" u="none" strike="noStrike" dirty="0">
                          <a:solidFill>
                            <a:srgbClr val="00B0F0"/>
                          </a:solidFill>
                          <a:effectLst/>
                          <a:latin typeface="Agrandir Wide Medium" panose="020B0604020202020204" charset="0"/>
                        </a:rPr>
                        <a:t>4,678</a:t>
                      </a:r>
                      <a:endParaRPr lang="en-GB" sz="3200" b="1" i="0" u="none" strike="noStrike" dirty="0">
                        <a:solidFill>
                          <a:srgbClr val="00B0F0"/>
                        </a:solidFill>
                        <a:effectLst/>
                        <a:latin typeface="Agrandir Wide Medium" panose="020B0604020202020204" charset="0"/>
                      </a:endParaRPr>
                    </a:p>
                  </a:txBody>
                  <a:tcPr marL="5443" marR="5443" marT="5443" marB="0" anchor="b">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130093"/>
                  </a:ext>
                </a:extLst>
              </a:tr>
              <a:tr h="434208">
                <a:tc>
                  <a:txBody>
                    <a:bodyPr/>
                    <a:lstStyle/>
                    <a:p>
                      <a:pPr algn="ctr" fontAlgn="b">
                        <a:buNone/>
                      </a:pPr>
                      <a:r>
                        <a:rPr lang="en-GB" sz="3200" b="1" u="none" strike="noStrike">
                          <a:effectLst/>
                          <a:latin typeface="Agrandir Wide Medium" panose="020B0604020202020204" charset="0"/>
                        </a:rPr>
                        <a:t>UARL in litres/conn/day</a:t>
                      </a:r>
                      <a:endParaRPr lang="en-GB" sz="3200" b="1" i="0" u="none" strike="noStrike">
                        <a:solidFill>
                          <a:srgbClr val="000000"/>
                        </a:solidFill>
                        <a:effectLst/>
                        <a:latin typeface="Agrandir Wide Medium" panose="020B0604020202020204" charset="0"/>
                      </a:endParaRPr>
                    </a:p>
                  </a:txBody>
                  <a:tcPr marL="5443" marR="5443" marT="5443" marB="0" anchor="b">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buNone/>
                      </a:pPr>
                      <a:r>
                        <a:rPr lang="en-GB" sz="3200" b="1" u="none" strike="noStrike" dirty="0">
                          <a:solidFill>
                            <a:srgbClr val="00B0F0"/>
                          </a:solidFill>
                          <a:effectLst/>
                          <a:latin typeface="Agrandir Wide Medium" panose="020B0604020202020204" charset="0"/>
                        </a:rPr>
                        <a:t>80.39</a:t>
                      </a:r>
                      <a:endParaRPr lang="en-GB" sz="3200" b="1" i="0" u="none" strike="noStrike" dirty="0">
                        <a:solidFill>
                          <a:srgbClr val="00B0F0"/>
                        </a:solidFill>
                        <a:effectLst/>
                        <a:latin typeface="Agrandir Wide Medium" panose="020B0604020202020204" charset="0"/>
                      </a:endParaRPr>
                    </a:p>
                  </a:txBody>
                  <a:tcPr marL="5443" marR="5443" marT="5443" marB="0" anchor="b">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5874569"/>
                  </a:ext>
                </a:extLst>
              </a:tr>
              <a:tr h="434208">
                <a:tc>
                  <a:txBody>
                    <a:bodyPr/>
                    <a:lstStyle/>
                    <a:p>
                      <a:pPr algn="ctr" fontAlgn="b">
                        <a:buNone/>
                      </a:pPr>
                      <a:r>
                        <a:rPr lang="en-GB" sz="3200" b="1" u="none" strike="noStrike" dirty="0">
                          <a:effectLst/>
                          <a:latin typeface="Agrandir Wide Medium" panose="020B0604020202020204" charset="0"/>
                        </a:rPr>
                        <a:t>UARL in m3/km mains/day</a:t>
                      </a:r>
                      <a:endParaRPr lang="en-GB" sz="3200" b="1" i="0" u="none" strike="noStrike" dirty="0">
                        <a:solidFill>
                          <a:srgbClr val="000000"/>
                        </a:solidFill>
                        <a:effectLst/>
                        <a:latin typeface="Agrandir Wide Medium" panose="020B0604020202020204" charset="0"/>
                      </a:endParaRPr>
                    </a:p>
                  </a:txBody>
                  <a:tcPr marL="5443" marR="5443" marT="5443" marB="0" anchor="b">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buNone/>
                      </a:pPr>
                      <a:r>
                        <a:rPr lang="en-GB" sz="3200" b="1" u="none" strike="noStrike" dirty="0">
                          <a:solidFill>
                            <a:srgbClr val="00B0F0"/>
                          </a:solidFill>
                          <a:effectLst/>
                          <a:latin typeface="Agrandir Wide Medium" panose="020B0604020202020204" charset="0"/>
                        </a:rPr>
                        <a:t>3.12</a:t>
                      </a:r>
                      <a:endParaRPr lang="en-GB" sz="3200" b="1" i="0" u="none" strike="noStrike" dirty="0">
                        <a:solidFill>
                          <a:srgbClr val="00B0F0"/>
                        </a:solidFill>
                        <a:effectLst/>
                        <a:latin typeface="Agrandir Wide Medium" panose="020B0604020202020204" charset="0"/>
                      </a:endParaRPr>
                    </a:p>
                  </a:txBody>
                  <a:tcPr marL="5443" marR="5443" marT="5443" marB="0" anchor="b">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086924"/>
                  </a:ext>
                </a:extLst>
              </a:tr>
              <a:tr h="434208">
                <a:tc>
                  <a:txBody>
                    <a:bodyPr/>
                    <a:lstStyle/>
                    <a:p>
                      <a:pPr algn="ctr" fontAlgn="b">
                        <a:buNone/>
                      </a:pPr>
                      <a:r>
                        <a:rPr lang="en-GB" sz="3200" b="1" u="none" strike="noStrike" dirty="0">
                          <a:effectLst/>
                          <a:latin typeface="Agrandir Wide Medium" panose="020B0604020202020204" charset="0"/>
                        </a:rPr>
                        <a:t>ILI</a:t>
                      </a:r>
                      <a:endParaRPr lang="en-GB" sz="3200" b="1" i="0" u="none" strike="noStrike" dirty="0">
                        <a:solidFill>
                          <a:srgbClr val="000000"/>
                        </a:solidFill>
                        <a:effectLst/>
                        <a:latin typeface="Agrandir Wide Medium" panose="020B0604020202020204" charset="0"/>
                      </a:endParaRPr>
                    </a:p>
                  </a:txBody>
                  <a:tcPr marL="5443" marR="5443" marT="5443" marB="0" anchor="b">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buNone/>
                      </a:pPr>
                      <a:r>
                        <a:rPr lang="en-GB" sz="3200" b="1" u="none" strike="noStrike" dirty="0">
                          <a:solidFill>
                            <a:srgbClr val="00B0F0"/>
                          </a:solidFill>
                          <a:effectLst/>
                          <a:latin typeface="Agrandir Wide Medium" panose="020B0604020202020204" charset="0"/>
                        </a:rPr>
                        <a:t>4.1</a:t>
                      </a:r>
                      <a:endParaRPr lang="en-GB" sz="3200" b="1" i="0" u="none" strike="noStrike" dirty="0">
                        <a:solidFill>
                          <a:srgbClr val="00B0F0"/>
                        </a:solidFill>
                        <a:effectLst/>
                        <a:latin typeface="Agrandir Wide Medium" panose="020B0604020202020204" charset="0"/>
                      </a:endParaRPr>
                    </a:p>
                  </a:txBody>
                  <a:tcPr marL="5443" marR="5443" marT="5443" marB="0" anchor="b">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116941"/>
                  </a:ext>
                </a:extLst>
              </a:tr>
            </a:tbl>
          </a:graphicData>
        </a:graphic>
      </p:graphicFrame>
      <p:grpSp>
        <p:nvGrpSpPr>
          <p:cNvPr id="28" name="Group 29">
            <a:extLst>
              <a:ext uri="{FF2B5EF4-FFF2-40B4-BE49-F238E27FC236}">
                <a16:creationId xmlns:a16="http://schemas.microsoft.com/office/drawing/2014/main" id="{365A913C-1833-379C-34C4-C14B3DC3556A}"/>
              </a:ext>
            </a:extLst>
          </p:cNvPr>
          <p:cNvGrpSpPr/>
          <p:nvPr/>
        </p:nvGrpSpPr>
        <p:grpSpPr>
          <a:xfrm flipH="1">
            <a:off x="5887193" y="2441965"/>
            <a:ext cx="1858155" cy="591173"/>
            <a:chOff x="1065212" y="2600694"/>
            <a:chExt cx="3886347" cy="1229066"/>
          </a:xfrm>
        </p:grpSpPr>
        <p:sp>
          <p:nvSpPr>
            <p:cNvPr id="29" name="Oval 28">
              <a:extLst>
                <a:ext uri="{FF2B5EF4-FFF2-40B4-BE49-F238E27FC236}">
                  <a16:creationId xmlns:a16="http://schemas.microsoft.com/office/drawing/2014/main" id="{22D6F5DE-6DD2-64AE-50D8-7DCB1CC71074}"/>
                </a:ext>
              </a:extLst>
            </p:cNvPr>
            <p:cNvSpPr/>
            <p:nvPr/>
          </p:nvSpPr>
          <p:spPr>
            <a:xfrm rot="16200000" flipH="1" flipV="1">
              <a:off x="2825682" y="3055133"/>
              <a:ext cx="312233" cy="1111852"/>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grandir Wide Medium" panose="020B0604020202020204" charset="0"/>
              </a:endParaRPr>
            </a:p>
          </p:txBody>
        </p:sp>
        <p:grpSp>
          <p:nvGrpSpPr>
            <p:cNvPr id="30" name="Group 27">
              <a:extLst>
                <a:ext uri="{FF2B5EF4-FFF2-40B4-BE49-F238E27FC236}">
                  <a16:creationId xmlns:a16="http://schemas.microsoft.com/office/drawing/2014/main" id="{6994B3D6-D9D2-E8D9-89C7-70FAA31989D1}"/>
                </a:ext>
              </a:extLst>
            </p:cNvPr>
            <p:cNvGrpSpPr/>
            <p:nvPr/>
          </p:nvGrpSpPr>
          <p:grpSpPr>
            <a:xfrm>
              <a:off x="1065212" y="2600694"/>
              <a:ext cx="3886347" cy="1229066"/>
              <a:chOff x="1065212" y="2600694"/>
              <a:chExt cx="3886347" cy="1229066"/>
            </a:xfrm>
          </p:grpSpPr>
          <p:sp>
            <p:nvSpPr>
              <p:cNvPr id="31" name="Can 12">
                <a:extLst>
                  <a:ext uri="{FF2B5EF4-FFF2-40B4-BE49-F238E27FC236}">
                    <a16:creationId xmlns:a16="http://schemas.microsoft.com/office/drawing/2014/main" id="{E063DE78-B449-68AF-C8BE-D5C753E7AC03}"/>
                  </a:ext>
                </a:extLst>
              </p:cNvPr>
              <p:cNvSpPr/>
              <p:nvPr/>
            </p:nvSpPr>
            <p:spPr>
              <a:xfrm rot="16200000">
                <a:off x="3689602" y="2566353"/>
                <a:ext cx="1213127" cy="1310786"/>
              </a:xfrm>
              <a:prstGeom prst="can">
                <a:avLst/>
              </a:prstGeom>
              <a:gradFill>
                <a:gsLst>
                  <a:gs pos="9000">
                    <a:schemeClr val="bg1">
                      <a:lumMod val="85000"/>
                      <a:shade val="30000"/>
                      <a:satMod val="115000"/>
                    </a:schemeClr>
                  </a:gs>
                  <a:gs pos="42000">
                    <a:schemeClr val="bg1">
                      <a:lumMod val="75000"/>
                    </a:schemeClr>
                  </a:gs>
                  <a:gs pos="100000">
                    <a:schemeClr val="bg1">
                      <a:lumMod val="75000"/>
                    </a:schemeClr>
                  </a:gs>
                  <a:gs pos="77000">
                    <a:schemeClr val="bg1"/>
                  </a:gs>
                </a:gsLst>
                <a:lin ang="0" scaled="1"/>
              </a:gradFill>
              <a:ln>
                <a:noFill/>
              </a:ln>
              <a:scene3d>
                <a:camera prst="orthographicFront"/>
                <a:lightRig rig="balanced" dir="t">
                  <a:rot lat="0" lon="0" rev="0"/>
                </a:lightRig>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grandir Wide Medium" panose="020B0604020202020204" charset="0"/>
                </a:endParaRPr>
              </a:p>
            </p:txBody>
          </p:sp>
          <p:sp>
            <p:nvSpPr>
              <p:cNvPr id="32" name="Can 5">
                <a:extLst>
                  <a:ext uri="{FF2B5EF4-FFF2-40B4-BE49-F238E27FC236}">
                    <a16:creationId xmlns:a16="http://schemas.microsoft.com/office/drawing/2014/main" id="{FBCB3AD8-A7E9-FE8D-203E-3DBDC4A5488B}"/>
                  </a:ext>
                </a:extLst>
              </p:cNvPr>
              <p:cNvSpPr/>
              <p:nvPr/>
            </p:nvSpPr>
            <p:spPr>
              <a:xfrm rot="16200000">
                <a:off x="2381483" y="2270340"/>
                <a:ext cx="1101258" cy="1905000"/>
              </a:xfrm>
              <a:prstGeom prst="can">
                <a:avLst/>
              </a:prstGeom>
              <a:gradFill>
                <a:gsLst>
                  <a:gs pos="9000">
                    <a:schemeClr val="bg1">
                      <a:lumMod val="85000"/>
                      <a:shade val="30000"/>
                      <a:satMod val="115000"/>
                    </a:schemeClr>
                  </a:gs>
                  <a:gs pos="42000">
                    <a:schemeClr val="bg1">
                      <a:lumMod val="75000"/>
                    </a:schemeClr>
                  </a:gs>
                  <a:gs pos="100000">
                    <a:schemeClr val="bg1">
                      <a:lumMod val="75000"/>
                    </a:schemeClr>
                  </a:gs>
                  <a:gs pos="77000">
                    <a:schemeClr val="bg1"/>
                  </a:gs>
                </a:gsLst>
                <a:lin ang="0" scaled="1"/>
              </a:gradFill>
              <a:ln>
                <a:noFill/>
              </a:ln>
              <a:scene3d>
                <a:camera prst="orthographicFront"/>
                <a:lightRig rig="balanced" dir="t">
                  <a:rot lat="0" lon="0" rev="0"/>
                </a:lightRig>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grandir Wide Medium" panose="020B0604020202020204" charset="0"/>
                </a:endParaRPr>
              </a:p>
            </p:txBody>
          </p:sp>
          <p:sp>
            <p:nvSpPr>
              <p:cNvPr id="33" name="Oval 32">
                <a:extLst>
                  <a:ext uri="{FF2B5EF4-FFF2-40B4-BE49-F238E27FC236}">
                    <a16:creationId xmlns:a16="http://schemas.microsoft.com/office/drawing/2014/main" id="{37F558B2-F236-635E-655B-59C432577483}"/>
                  </a:ext>
                </a:extLst>
              </p:cNvPr>
              <p:cNvSpPr/>
              <p:nvPr/>
            </p:nvSpPr>
            <p:spPr>
              <a:xfrm>
                <a:off x="1990626" y="2718762"/>
                <a:ext cx="279764" cy="996233"/>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grandir Wide Medium" panose="020B0604020202020204" charset="0"/>
                </a:endParaRPr>
              </a:p>
            </p:txBody>
          </p:sp>
          <p:grpSp>
            <p:nvGrpSpPr>
              <p:cNvPr id="34" name="Group 20">
                <a:extLst>
                  <a:ext uri="{FF2B5EF4-FFF2-40B4-BE49-F238E27FC236}">
                    <a16:creationId xmlns:a16="http://schemas.microsoft.com/office/drawing/2014/main" id="{39047515-073A-8BFA-D414-7890F697CA40}"/>
                  </a:ext>
                </a:extLst>
              </p:cNvPr>
              <p:cNvGrpSpPr/>
              <p:nvPr/>
            </p:nvGrpSpPr>
            <p:grpSpPr>
              <a:xfrm>
                <a:off x="1065212" y="2600694"/>
                <a:ext cx="1275653" cy="1229066"/>
                <a:chOff x="3808412" y="3429000"/>
                <a:chExt cx="1143000" cy="1101258"/>
              </a:xfrm>
            </p:grpSpPr>
            <p:sp>
              <p:nvSpPr>
                <p:cNvPr id="35" name="Can 15">
                  <a:extLst>
                    <a:ext uri="{FF2B5EF4-FFF2-40B4-BE49-F238E27FC236}">
                      <a16:creationId xmlns:a16="http://schemas.microsoft.com/office/drawing/2014/main" id="{E694169D-BF98-E8B0-666C-E55E32B390B1}"/>
                    </a:ext>
                  </a:extLst>
                </p:cNvPr>
                <p:cNvSpPr/>
                <p:nvPr/>
              </p:nvSpPr>
              <p:spPr>
                <a:xfrm rot="16200000">
                  <a:off x="3829283" y="3408129"/>
                  <a:ext cx="1101258" cy="1143000"/>
                </a:xfrm>
                <a:prstGeom prst="can">
                  <a:avLst/>
                </a:prstGeom>
                <a:gradFill>
                  <a:gsLst>
                    <a:gs pos="9000">
                      <a:schemeClr val="tx2"/>
                    </a:gs>
                    <a:gs pos="42000">
                      <a:schemeClr val="tx2">
                        <a:lumMod val="60000"/>
                        <a:lumOff val="40000"/>
                      </a:schemeClr>
                    </a:gs>
                    <a:gs pos="100000">
                      <a:schemeClr val="tx2">
                        <a:lumMod val="60000"/>
                        <a:lumOff val="40000"/>
                      </a:schemeClr>
                    </a:gs>
                    <a:gs pos="77000">
                      <a:schemeClr val="bg1"/>
                    </a:gs>
                  </a:gsLst>
                  <a:lin ang="0" scaled="1"/>
                </a:gradFill>
                <a:ln>
                  <a:noFill/>
                </a:ln>
                <a:scene3d>
                  <a:camera prst="orthographicFront"/>
                  <a:lightRig rig="balanced" dir="t">
                    <a:rot lat="0" lon="0" rev="0"/>
                  </a:lightRig>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grandir Wide Medium" panose="020B0604020202020204" charset="0"/>
                  </a:endParaRPr>
                </a:p>
              </p:txBody>
            </p:sp>
            <p:sp>
              <p:nvSpPr>
                <p:cNvPr id="36" name="Oval 35">
                  <a:extLst>
                    <a:ext uri="{FF2B5EF4-FFF2-40B4-BE49-F238E27FC236}">
                      <a16:creationId xmlns:a16="http://schemas.microsoft.com/office/drawing/2014/main" id="{8588FA6C-5C2B-05AC-21BF-6552038D2EB8}"/>
                    </a:ext>
                  </a:extLst>
                </p:cNvPr>
                <p:cNvSpPr/>
                <p:nvPr/>
              </p:nvSpPr>
              <p:spPr>
                <a:xfrm>
                  <a:off x="3819426" y="3475551"/>
                  <a:ext cx="279764" cy="996233"/>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grandir Wide Medium" panose="020B0604020202020204" charset="0"/>
                  </a:endParaRPr>
                </a:p>
              </p:txBody>
            </p:sp>
          </p:grpSp>
        </p:grpSp>
      </p:grpSp>
      <p:sp>
        <p:nvSpPr>
          <p:cNvPr id="37" name="Rectangle 1">
            <a:extLst>
              <a:ext uri="{FF2B5EF4-FFF2-40B4-BE49-F238E27FC236}">
                <a16:creationId xmlns:a16="http://schemas.microsoft.com/office/drawing/2014/main" id="{BC0B78E7-898F-FE19-B557-149CB07B891C}"/>
              </a:ext>
            </a:extLst>
          </p:cNvPr>
          <p:cNvSpPr/>
          <p:nvPr/>
        </p:nvSpPr>
        <p:spPr>
          <a:xfrm>
            <a:off x="762000" y="1866900"/>
            <a:ext cx="817428" cy="1360689"/>
          </a:xfrm>
          <a:custGeom>
            <a:avLst/>
            <a:gdLst>
              <a:gd name="connsiteX0" fmla="*/ 763600 w 1512761"/>
              <a:gd name="connsiteY0" fmla="*/ 0 h 2417735"/>
              <a:gd name="connsiteX1" fmla="*/ 1512758 w 1512761"/>
              <a:gd name="connsiteY1" fmla="*/ 1668264 h 2417735"/>
              <a:gd name="connsiteX2" fmla="*/ 771220 w 1512761"/>
              <a:gd name="connsiteY2" fmla="*/ 2417735 h 2417735"/>
              <a:gd name="connsiteX3" fmla="*/ 3 w 1512761"/>
              <a:gd name="connsiteY3" fmla="*/ 1668264 h 2417735"/>
              <a:gd name="connsiteX4" fmla="*/ 763600 w 1512761"/>
              <a:gd name="connsiteY4" fmla="*/ 0 h 2417735"/>
              <a:gd name="connsiteX0" fmla="*/ 748384 w 1512814"/>
              <a:gd name="connsiteY0" fmla="*/ 0 h 2387255"/>
              <a:gd name="connsiteX1" fmla="*/ 1512782 w 1512814"/>
              <a:gd name="connsiteY1" fmla="*/ 1637784 h 2387255"/>
              <a:gd name="connsiteX2" fmla="*/ 771244 w 1512814"/>
              <a:gd name="connsiteY2" fmla="*/ 2387255 h 2387255"/>
              <a:gd name="connsiteX3" fmla="*/ 27 w 1512814"/>
              <a:gd name="connsiteY3" fmla="*/ 1637784 h 2387255"/>
              <a:gd name="connsiteX4" fmla="*/ 748384 w 1512814"/>
              <a:gd name="connsiteY4" fmla="*/ 0 h 2387255"/>
              <a:gd name="connsiteX0" fmla="*/ 763601 w 1512762"/>
              <a:gd name="connsiteY0" fmla="*/ 0 h 2394875"/>
              <a:gd name="connsiteX1" fmla="*/ 1512759 w 1512762"/>
              <a:gd name="connsiteY1" fmla="*/ 1645404 h 2394875"/>
              <a:gd name="connsiteX2" fmla="*/ 771221 w 1512762"/>
              <a:gd name="connsiteY2" fmla="*/ 2394875 h 2394875"/>
              <a:gd name="connsiteX3" fmla="*/ 4 w 1512762"/>
              <a:gd name="connsiteY3" fmla="*/ 1645404 h 2394875"/>
              <a:gd name="connsiteX4" fmla="*/ 763601 w 1512762"/>
              <a:gd name="connsiteY4" fmla="*/ 0 h 2394875"/>
              <a:gd name="connsiteX0" fmla="*/ 763601 w 1512762"/>
              <a:gd name="connsiteY0" fmla="*/ 0 h 2394875"/>
              <a:gd name="connsiteX1" fmla="*/ 1512759 w 1512762"/>
              <a:gd name="connsiteY1" fmla="*/ 1645404 h 2394875"/>
              <a:gd name="connsiteX2" fmla="*/ 771221 w 1512762"/>
              <a:gd name="connsiteY2" fmla="*/ 2394875 h 2394875"/>
              <a:gd name="connsiteX3" fmla="*/ 4 w 1512762"/>
              <a:gd name="connsiteY3" fmla="*/ 1645404 h 2394875"/>
              <a:gd name="connsiteX4" fmla="*/ 763601 w 1512762"/>
              <a:gd name="connsiteY4" fmla="*/ 0 h 2394875"/>
              <a:gd name="connsiteX0" fmla="*/ 763600 w 1512761"/>
              <a:gd name="connsiteY0" fmla="*/ 0 h 2394875"/>
              <a:gd name="connsiteX1" fmla="*/ 1512758 w 1512761"/>
              <a:gd name="connsiteY1" fmla="*/ 1645404 h 2394875"/>
              <a:gd name="connsiteX2" fmla="*/ 771220 w 1512761"/>
              <a:gd name="connsiteY2" fmla="*/ 2394875 h 2394875"/>
              <a:gd name="connsiteX3" fmla="*/ 3 w 1512761"/>
              <a:gd name="connsiteY3" fmla="*/ 1645404 h 2394875"/>
              <a:gd name="connsiteX4" fmla="*/ 763600 w 1512761"/>
              <a:gd name="connsiteY4" fmla="*/ 0 h 2394875"/>
              <a:gd name="connsiteX0" fmla="*/ 763600 w 1512761"/>
              <a:gd name="connsiteY0" fmla="*/ 0 h 2394875"/>
              <a:gd name="connsiteX1" fmla="*/ 1512758 w 1512761"/>
              <a:gd name="connsiteY1" fmla="*/ 1645404 h 2394875"/>
              <a:gd name="connsiteX2" fmla="*/ 771220 w 1512761"/>
              <a:gd name="connsiteY2" fmla="*/ 2394875 h 2394875"/>
              <a:gd name="connsiteX3" fmla="*/ 3 w 1512761"/>
              <a:gd name="connsiteY3" fmla="*/ 1645404 h 2394875"/>
              <a:gd name="connsiteX4" fmla="*/ 763600 w 1512761"/>
              <a:gd name="connsiteY4" fmla="*/ 0 h 2394875"/>
              <a:gd name="connsiteX0" fmla="*/ 763600 w 1512761"/>
              <a:gd name="connsiteY0" fmla="*/ 0 h 2394875"/>
              <a:gd name="connsiteX1" fmla="*/ 1512758 w 1512761"/>
              <a:gd name="connsiteY1" fmla="*/ 1645404 h 2394875"/>
              <a:gd name="connsiteX2" fmla="*/ 771220 w 1512761"/>
              <a:gd name="connsiteY2" fmla="*/ 2394875 h 2394875"/>
              <a:gd name="connsiteX3" fmla="*/ 3 w 1512761"/>
              <a:gd name="connsiteY3" fmla="*/ 1645404 h 2394875"/>
              <a:gd name="connsiteX4" fmla="*/ 763600 w 1512761"/>
              <a:gd name="connsiteY4" fmla="*/ 0 h 2394875"/>
              <a:gd name="connsiteX0" fmla="*/ 763600 w 1512761"/>
              <a:gd name="connsiteY0" fmla="*/ 0 h 2394875"/>
              <a:gd name="connsiteX1" fmla="*/ 1512758 w 1512761"/>
              <a:gd name="connsiteY1" fmla="*/ 1645404 h 2394875"/>
              <a:gd name="connsiteX2" fmla="*/ 771220 w 1512761"/>
              <a:gd name="connsiteY2" fmla="*/ 2394875 h 2394875"/>
              <a:gd name="connsiteX3" fmla="*/ 3 w 1512761"/>
              <a:gd name="connsiteY3" fmla="*/ 1645404 h 2394875"/>
              <a:gd name="connsiteX4" fmla="*/ 763600 w 1512761"/>
              <a:gd name="connsiteY4" fmla="*/ 0 h 2394875"/>
              <a:gd name="connsiteX0" fmla="*/ 763600 w 1512759"/>
              <a:gd name="connsiteY0" fmla="*/ 0 h 2394875"/>
              <a:gd name="connsiteX1" fmla="*/ 1512758 w 1512759"/>
              <a:gd name="connsiteY1" fmla="*/ 1645404 h 2394875"/>
              <a:gd name="connsiteX2" fmla="*/ 771220 w 1512759"/>
              <a:gd name="connsiteY2" fmla="*/ 2394875 h 2394875"/>
              <a:gd name="connsiteX3" fmla="*/ 3 w 1512759"/>
              <a:gd name="connsiteY3" fmla="*/ 1645404 h 2394875"/>
              <a:gd name="connsiteX4" fmla="*/ 763600 w 1512759"/>
              <a:gd name="connsiteY4" fmla="*/ 0 h 2394875"/>
              <a:gd name="connsiteX0" fmla="*/ 763600 w 1512759"/>
              <a:gd name="connsiteY0" fmla="*/ 0 h 2394875"/>
              <a:gd name="connsiteX1" fmla="*/ 1512758 w 1512759"/>
              <a:gd name="connsiteY1" fmla="*/ 1645404 h 2394875"/>
              <a:gd name="connsiteX2" fmla="*/ 771220 w 1512759"/>
              <a:gd name="connsiteY2" fmla="*/ 2394875 h 2394875"/>
              <a:gd name="connsiteX3" fmla="*/ 3 w 1512759"/>
              <a:gd name="connsiteY3" fmla="*/ 1645404 h 2394875"/>
              <a:gd name="connsiteX4" fmla="*/ 763600 w 1512759"/>
              <a:gd name="connsiteY4" fmla="*/ 0 h 2394875"/>
              <a:gd name="connsiteX0" fmla="*/ 763600 w 1512759"/>
              <a:gd name="connsiteY0" fmla="*/ 0 h 2394875"/>
              <a:gd name="connsiteX1" fmla="*/ 1512758 w 1512759"/>
              <a:gd name="connsiteY1" fmla="*/ 1645404 h 2394875"/>
              <a:gd name="connsiteX2" fmla="*/ 771220 w 1512759"/>
              <a:gd name="connsiteY2" fmla="*/ 2394875 h 2394875"/>
              <a:gd name="connsiteX3" fmla="*/ 3 w 1512759"/>
              <a:gd name="connsiteY3" fmla="*/ 1645404 h 2394875"/>
              <a:gd name="connsiteX4" fmla="*/ 763600 w 1512759"/>
              <a:gd name="connsiteY4" fmla="*/ 0 h 2394875"/>
              <a:gd name="connsiteX0" fmla="*/ 763600 w 1512759"/>
              <a:gd name="connsiteY0" fmla="*/ 0 h 2394875"/>
              <a:gd name="connsiteX1" fmla="*/ 1512758 w 1512759"/>
              <a:gd name="connsiteY1" fmla="*/ 1645404 h 2394875"/>
              <a:gd name="connsiteX2" fmla="*/ 771220 w 1512759"/>
              <a:gd name="connsiteY2" fmla="*/ 2394875 h 2394875"/>
              <a:gd name="connsiteX3" fmla="*/ 3 w 1512759"/>
              <a:gd name="connsiteY3" fmla="*/ 1645404 h 2394875"/>
              <a:gd name="connsiteX4" fmla="*/ 763600 w 1512759"/>
              <a:gd name="connsiteY4" fmla="*/ 0 h 239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759" h="2394875">
                <a:moveTo>
                  <a:pt x="763600" y="0"/>
                </a:moveTo>
                <a:cubicBezTo>
                  <a:pt x="938472" y="798007"/>
                  <a:pt x="1511488" y="1031374"/>
                  <a:pt x="1512758" y="1645404"/>
                </a:cubicBezTo>
                <a:cubicBezTo>
                  <a:pt x="1513584" y="2044551"/>
                  <a:pt x="1186484" y="2394875"/>
                  <a:pt x="771220" y="2394875"/>
                </a:cubicBezTo>
                <a:cubicBezTo>
                  <a:pt x="355957" y="2394875"/>
                  <a:pt x="847" y="2044551"/>
                  <a:pt x="3" y="1645404"/>
                </a:cubicBezTo>
                <a:cubicBezTo>
                  <a:pt x="-1267" y="1045090"/>
                  <a:pt x="573804" y="791510"/>
                  <a:pt x="763600" y="0"/>
                </a:cubicBezTo>
                <a:close/>
              </a:path>
            </a:pathLst>
          </a:custGeom>
          <a:gradFill flip="none" rotWithShape="1">
            <a:gsLst>
              <a:gs pos="0">
                <a:srgbClr val="00B0F0">
                  <a:lumMod val="100000"/>
                </a:srgbClr>
              </a:gs>
              <a:gs pos="50000">
                <a:srgbClr val="4FD1FF"/>
              </a:gs>
              <a:gs pos="100000">
                <a:srgbClr val="00B0F0">
                  <a:lumMod val="100000"/>
                </a:srgbClr>
              </a:gs>
            </a:gsLst>
            <a:lin ang="16200000" scaled="1"/>
            <a:tileRect/>
          </a:gradFill>
          <a:ln>
            <a:noFill/>
          </a:ln>
          <a:effectLst/>
          <a:scene3d>
            <a:camera prst="orthographicFront">
              <a:rot lat="0" lon="0" rev="0"/>
            </a:camera>
            <a:lightRig rig="chilly" dir="t">
              <a:rot lat="0" lon="0" rev="7680000"/>
            </a:lightRig>
          </a:scene3d>
          <a:sp3d prstMaterial="plastic">
            <a:bevelT w="1016000" h="8890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latin typeface="Agrandir Wide Medium" panose="020B0604020202020204" charset="0"/>
            </a:endParaRPr>
          </a:p>
        </p:txBody>
      </p:sp>
      <p:pic>
        <p:nvPicPr>
          <p:cNvPr id="38" name="Picture 37">
            <a:extLst>
              <a:ext uri="{FF2B5EF4-FFF2-40B4-BE49-F238E27FC236}">
                <a16:creationId xmlns:a16="http://schemas.microsoft.com/office/drawing/2014/main" id="{937A8E9B-B57F-BF0A-EFFA-FF78B37F4B39}"/>
              </a:ext>
            </a:extLst>
          </p:cNvPr>
          <p:cNvPicPr>
            <a:picLocks noChangeAspect="1"/>
          </p:cNvPicPr>
          <p:nvPr/>
        </p:nvPicPr>
        <p:blipFill>
          <a:blip r:embed="rId4"/>
          <a:stretch>
            <a:fillRect/>
          </a:stretch>
        </p:blipFill>
        <p:spPr>
          <a:xfrm>
            <a:off x="3369572" y="1756027"/>
            <a:ext cx="997167" cy="1545725"/>
          </a:xfrm>
          <a:prstGeom prst="rect">
            <a:avLst/>
          </a:prstGeom>
        </p:spPr>
      </p:pic>
      <p:sp>
        <p:nvSpPr>
          <p:cNvPr id="39" name="TextBox 38">
            <a:extLst>
              <a:ext uri="{FF2B5EF4-FFF2-40B4-BE49-F238E27FC236}">
                <a16:creationId xmlns:a16="http://schemas.microsoft.com/office/drawing/2014/main" id="{D5C458BC-7AA7-7D21-3007-971B09474329}"/>
              </a:ext>
            </a:extLst>
          </p:cNvPr>
          <p:cNvSpPr txBox="1"/>
          <p:nvPr/>
        </p:nvSpPr>
        <p:spPr>
          <a:xfrm>
            <a:off x="356143" y="3559864"/>
            <a:ext cx="1890206" cy="923330"/>
          </a:xfrm>
          <a:prstGeom prst="rect">
            <a:avLst/>
          </a:prstGeom>
          <a:noFill/>
          <a:ln w="19050">
            <a:solidFill>
              <a:srgbClr val="002060"/>
            </a:solidFill>
          </a:ln>
        </p:spPr>
        <p:txBody>
          <a:bodyPr wrap="square" rtlCol="0">
            <a:spAutoFit/>
          </a:bodyPr>
          <a:lstStyle/>
          <a:p>
            <a:pPr algn="ctr"/>
            <a:r>
              <a:rPr lang="en-GB" b="1" dirty="0">
                <a:latin typeface="Agrandir Wide Medium" panose="020B0604020202020204" charset="0"/>
              </a:rPr>
              <a:t>CARL =   </a:t>
            </a:r>
            <a:r>
              <a:rPr lang="en-GB" b="1" dirty="0">
                <a:solidFill>
                  <a:srgbClr val="00B0F0"/>
                </a:solidFill>
                <a:latin typeface="Agrandir Wide Medium" panose="020B0604020202020204" charset="0"/>
              </a:rPr>
              <a:t>19170 m3/day</a:t>
            </a:r>
          </a:p>
        </p:txBody>
      </p:sp>
      <p:sp>
        <p:nvSpPr>
          <p:cNvPr id="40" name="TextBox 39">
            <a:extLst>
              <a:ext uri="{FF2B5EF4-FFF2-40B4-BE49-F238E27FC236}">
                <a16:creationId xmlns:a16="http://schemas.microsoft.com/office/drawing/2014/main" id="{CE91D223-36DD-E589-CEAB-8FEA67CA2785}"/>
              </a:ext>
            </a:extLst>
          </p:cNvPr>
          <p:cNvSpPr txBox="1"/>
          <p:nvPr/>
        </p:nvSpPr>
        <p:spPr>
          <a:xfrm>
            <a:off x="2749283" y="3421365"/>
            <a:ext cx="2298020" cy="1200329"/>
          </a:xfrm>
          <a:prstGeom prst="rect">
            <a:avLst/>
          </a:prstGeom>
          <a:noFill/>
          <a:ln w="19050">
            <a:solidFill>
              <a:srgbClr val="002060"/>
            </a:solidFill>
          </a:ln>
        </p:spPr>
        <p:txBody>
          <a:bodyPr wrap="square" rtlCol="0">
            <a:spAutoFit/>
          </a:bodyPr>
          <a:lstStyle/>
          <a:p>
            <a:pPr algn="ctr"/>
            <a:r>
              <a:rPr lang="en-GB" b="1" dirty="0">
                <a:latin typeface="Agrandir Wide Medium" panose="020B0604020202020204" charset="0"/>
              </a:rPr>
              <a:t>Number of service connections* = </a:t>
            </a:r>
            <a:r>
              <a:rPr lang="en-GB" b="1" dirty="0">
                <a:solidFill>
                  <a:srgbClr val="00B0F0"/>
                </a:solidFill>
                <a:latin typeface="Agrandir Wide Medium" panose="020B0604020202020204" charset="0"/>
              </a:rPr>
              <a:t>58192 </a:t>
            </a:r>
          </a:p>
        </p:txBody>
      </p:sp>
      <p:sp>
        <p:nvSpPr>
          <p:cNvPr id="41" name="TextBox 40">
            <a:extLst>
              <a:ext uri="{FF2B5EF4-FFF2-40B4-BE49-F238E27FC236}">
                <a16:creationId xmlns:a16="http://schemas.microsoft.com/office/drawing/2014/main" id="{7F156D0B-2077-EB88-5B4B-65CF8521970D}"/>
              </a:ext>
            </a:extLst>
          </p:cNvPr>
          <p:cNvSpPr txBox="1"/>
          <p:nvPr/>
        </p:nvSpPr>
        <p:spPr>
          <a:xfrm>
            <a:off x="6014411" y="3524366"/>
            <a:ext cx="1629141" cy="923330"/>
          </a:xfrm>
          <a:prstGeom prst="rect">
            <a:avLst/>
          </a:prstGeom>
          <a:noFill/>
          <a:ln w="19050">
            <a:solidFill>
              <a:srgbClr val="002060"/>
            </a:solidFill>
          </a:ln>
        </p:spPr>
        <p:txBody>
          <a:bodyPr wrap="square" rtlCol="0">
            <a:spAutoFit/>
          </a:bodyPr>
          <a:lstStyle/>
          <a:p>
            <a:pPr algn="ctr"/>
            <a:r>
              <a:rPr lang="en-GB" b="1" dirty="0">
                <a:latin typeface="Agrandir Wide Medium" panose="020B0604020202020204" charset="0"/>
              </a:rPr>
              <a:t>Mains Length =    </a:t>
            </a:r>
            <a:r>
              <a:rPr lang="en-GB" b="1" dirty="0">
                <a:solidFill>
                  <a:srgbClr val="00B0F0"/>
                </a:solidFill>
                <a:latin typeface="Agrandir Wide Medium" panose="020B0604020202020204" charset="0"/>
              </a:rPr>
              <a:t>1498</a:t>
            </a:r>
            <a:r>
              <a:rPr lang="en-GB" b="1" dirty="0">
                <a:solidFill>
                  <a:srgbClr val="FF0000"/>
                </a:solidFill>
                <a:latin typeface="Agrandir Wide Medium" panose="020B0604020202020204" charset="0"/>
              </a:rPr>
              <a:t> </a:t>
            </a:r>
            <a:r>
              <a:rPr lang="en-GB" b="1" dirty="0">
                <a:solidFill>
                  <a:srgbClr val="00B0F0"/>
                </a:solidFill>
                <a:latin typeface="Agrandir Wide Medium" panose="020B0604020202020204" charset="0"/>
              </a:rPr>
              <a:t>km</a:t>
            </a:r>
          </a:p>
        </p:txBody>
      </p:sp>
      <p:sp>
        <p:nvSpPr>
          <p:cNvPr id="42" name="Equals 41">
            <a:extLst>
              <a:ext uri="{FF2B5EF4-FFF2-40B4-BE49-F238E27FC236}">
                <a16:creationId xmlns:a16="http://schemas.microsoft.com/office/drawing/2014/main" id="{50C11AA8-F962-7E98-66C9-5E22A943102D}"/>
              </a:ext>
            </a:extLst>
          </p:cNvPr>
          <p:cNvSpPr/>
          <p:nvPr/>
        </p:nvSpPr>
        <p:spPr>
          <a:xfrm>
            <a:off x="8617286" y="2740687"/>
            <a:ext cx="1925368" cy="1136480"/>
          </a:xfrm>
          <a:prstGeom prst="mathEqual">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latin typeface="Agrandir Wide Medium" panose="020B0604020202020204" charset="0"/>
            </a:endParaRPr>
          </a:p>
        </p:txBody>
      </p:sp>
      <p:graphicFrame>
        <p:nvGraphicFramePr>
          <p:cNvPr id="43" name="Table 42">
            <a:extLst>
              <a:ext uri="{FF2B5EF4-FFF2-40B4-BE49-F238E27FC236}">
                <a16:creationId xmlns:a16="http://schemas.microsoft.com/office/drawing/2014/main" id="{52F79A69-B501-9AA6-8778-47F5DF1A4718}"/>
              </a:ext>
            </a:extLst>
          </p:cNvPr>
          <p:cNvGraphicFramePr>
            <a:graphicFrameLocks noGrp="1"/>
          </p:cNvGraphicFramePr>
          <p:nvPr>
            <p:extLst>
              <p:ext uri="{D42A27DB-BD31-4B8C-83A1-F6EECF244321}">
                <p14:modId xmlns:p14="http://schemas.microsoft.com/office/powerpoint/2010/main" val="3669629588"/>
              </p:ext>
            </p:extLst>
          </p:nvPr>
        </p:nvGraphicFramePr>
        <p:xfrm>
          <a:off x="11571116" y="2084284"/>
          <a:ext cx="5718579" cy="2449286"/>
        </p:xfrm>
        <a:graphic>
          <a:graphicData uri="http://schemas.openxmlformats.org/drawingml/2006/table">
            <a:tbl>
              <a:tblPr>
                <a:tableStyleId>{5C22544A-7EE6-4342-B048-85BDC9FD1C3A}</a:tableStyleId>
              </a:tblPr>
              <a:tblGrid>
                <a:gridCol w="4160728">
                  <a:extLst>
                    <a:ext uri="{9D8B030D-6E8A-4147-A177-3AD203B41FA5}">
                      <a16:colId xmlns:a16="http://schemas.microsoft.com/office/drawing/2014/main" val="469454780"/>
                    </a:ext>
                  </a:extLst>
                </a:gridCol>
                <a:gridCol w="1557851">
                  <a:extLst>
                    <a:ext uri="{9D8B030D-6E8A-4147-A177-3AD203B41FA5}">
                      <a16:colId xmlns:a16="http://schemas.microsoft.com/office/drawing/2014/main" val="1475413815"/>
                    </a:ext>
                  </a:extLst>
                </a:gridCol>
              </a:tblGrid>
              <a:tr h="581847">
                <a:tc>
                  <a:txBody>
                    <a:bodyPr/>
                    <a:lstStyle/>
                    <a:p>
                      <a:pPr algn="ctr" fontAlgn="b">
                        <a:buNone/>
                      </a:pPr>
                      <a:r>
                        <a:rPr lang="en-GB" sz="3200" b="1" u="none" strike="noStrike" dirty="0">
                          <a:effectLst/>
                          <a:latin typeface="Agrandir Wide Medium" panose="020B0604020202020204" charset="0"/>
                        </a:rPr>
                        <a:t>Real Losses Litres/conn/day</a:t>
                      </a:r>
                      <a:endParaRPr lang="en-GB" sz="3200" b="1" i="0" u="none" strike="noStrike" dirty="0">
                        <a:solidFill>
                          <a:srgbClr val="000000"/>
                        </a:solidFill>
                        <a:effectLst/>
                        <a:latin typeface="Agrandir Wide Medium" panose="020B0604020202020204" charset="0"/>
                      </a:endParaRPr>
                    </a:p>
                  </a:txBody>
                  <a:tcPr marL="5443" marR="5443" marT="5443"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buNone/>
                      </a:pPr>
                      <a:r>
                        <a:rPr lang="en-GB" sz="3200" b="1" u="none" strike="noStrike" dirty="0">
                          <a:solidFill>
                            <a:srgbClr val="00B0F0"/>
                          </a:solidFill>
                          <a:effectLst/>
                          <a:latin typeface="Agrandir Wide Medium" panose="020B0604020202020204" charset="0"/>
                        </a:rPr>
                        <a:t>329.4</a:t>
                      </a:r>
                      <a:endParaRPr lang="en-GB" sz="3200" b="1" i="0" u="none" strike="noStrike" dirty="0">
                        <a:solidFill>
                          <a:srgbClr val="00B0F0"/>
                        </a:solidFill>
                        <a:effectLst/>
                        <a:latin typeface="Agrandir Wide Medium" panose="020B0604020202020204" charset="0"/>
                      </a:endParaRPr>
                    </a:p>
                  </a:txBody>
                  <a:tcPr marL="5443" marR="5443" marT="5443"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4662431"/>
                  </a:ext>
                </a:extLst>
              </a:tr>
              <a:tr h="963878">
                <a:tc>
                  <a:txBody>
                    <a:bodyPr/>
                    <a:lstStyle/>
                    <a:p>
                      <a:pPr algn="ctr" fontAlgn="b">
                        <a:buNone/>
                      </a:pPr>
                      <a:r>
                        <a:rPr lang="en-GB" sz="3200" b="1" u="none" strike="noStrike" dirty="0">
                          <a:effectLst/>
                          <a:latin typeface="Agrandir Wide Medium" panose="020B0604020202020204" charset="0"/>
                        </a:rPr>
                        <a:t>Real Losses m3/km mains/day</a:t>
                      </a:r>
                      <a:endParaRPr lang="en-GB" sz="3200" b="1" i="0" u="none" strike="noStrike" dirty="0">
                        <a:solidFill>
                          <a:srgbClr val="000000"/>
                        </a:solidFill>
                        <a:effectLst/>
                        <a:latin typeface="Agrandir Wide Medium" panose="020B0604020202020204" charset="0"/>
                      </a:endParaRPr>
                    </a:p>
                  </a:txBody>
                  <a:tcPr marL="5443" marR="5443" marT="5443"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buNone/>
                      </a:pPr>
                      <a:r>
                        <a:rPr lang="en-GB" sz="3200" b="1" u="none" strike="noStrike" dirty="0">
                          <a:solidFill>
                            <a:srgbClr val="00B0F0"/>
                          </a:solidFill>
                          <a:effectLst/>
                          <a:latin typeface="Agrandir Wide Medium" panose="020B0604020202020204" charset="0"/>
                        </a:rPr>
                        <a:t>12.80</a:t>
                      </a:r>
                      <a:endParaRPr lang="en-GB" sz="3200" b="1" i="0" u="none" strike="noStrike" dirty="0">
                        <a:solidFill>
                          <a:srgbClr val="00B0F0"/>
                        </a:solidFill>
                        <a:effectLst/>
                        <a:latin typeface="Agrandir Wide Medium" panose="020B0604020202020204" charset="0"/>
                      </a:endParaRPr>
                    </a:p>
                  </a:txBody>
                  <a:tcPr marL="5443" marR="5443" marT="5443"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4566961"/>
                  </a:ext>
                </a:extLst>
              </a:tr>
            </a:tbl>
          </a:graphicData>
        </a:graphic>
      </p:graphicFrame>
      <p:sp>
        <p:nvSpPr>
          <p:cNvPr id="44" name="TextBox 43">
            <a:extLst>
              <a:ext uri="{FF2B5EF4-FFF2-40B4-BE49-F238E27FC236}">
                <a16:creationId xmlns:a16="http://schemas.microsoft.com/office/drawing/2014/main" id="{FCE40508-C0D2-016D-2546-958706A978EF}"/>
              </a:ext>
            </a:extLst>
          </p:cNvPr>
          <p:cNvSpPr txBox="1"/>
          <p:nvPr/>
        </p:nvSpPr>
        <p:spPr>
          <a:xfrm>
            <a:off x="3581400" y="9750044"/>
            <a:ext cx="5562600" cy="369332"/>
          </a:xfrm>
          <a:prstGeom prst="rect">
            <a:avLst/>
          </a:prstGeom>
          <a:noFill/>
        </p:spPr>
        <p:txBody>
          <a:bodyPr wrap="square" rtlCol="0">
            <a:spAutoFit/>
          </a:bodyPr>
          <a:lstStyle/>
          <a:p>
            <a:r>
              <a:rPr lang="en-GB" dirty="0"/>
              <a:t>* Physical connections from mains to property line</a:t>
            </a:r>
          </a:p>
        </p:txBody>
      </p:sp>
      <p:sp>
        <p:nvSpPr>
          <p:cNvPr id="45" name="Plus Sign 44">
            <a:extLst>
              <a:ext uri="{FF2B5EF4-FFF2-40B4-BE49-F238E27FC236}">
                <a16:creationId xmlns:a16="http://schemas.microsoft.com/office/drawing/2014/main" id="{AE135D3B-A48D-E0E8-A44D-CAFC59C12685}"/>
              </a:ext>
            </a:extLst>
          </p:cNvPr>
          <p:cNvSpPr/>
          <p:nvPr/>
        </p:nvSpPr>
        <p:spPr>
          <a:xfrm>
            <a:off x="8991940" y="5025939"/>
            <a:ext cx="1176060" cy="1085013"/>
          </a:xfrm>
          <a:prstGeom prst="mathPlus">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66C29A09-FD19-E6EB-8F98-0BFFA0C13FC7}"/>
              </a:ext>
            </a:extLst>
          </p:cNvPr>
          <p:cNvSpPr txBox="1"/>
          <p:nvPr/>
        </p:nvSpPr>
        <p:spPr>
          <a:xfrm>
            <a:off x="247585" y="6706206"/>
            <a:ext cx="1998764" cy="1200329"/>
          </a:xfrm>
          <a:prstGeom prst="rect">
            <a:avLst/>
          </a:prstGeom>
          <a:noFill/>
          <a:ln w="28575">
            <a:solidFill>
              <a:srgbClr val="002060"/>
            </a:solidFill>
          </a:ln>
        </p:spPr>
        <p:txBody>
          <a:bodyPr wrap="square" rtlCol="0">
            <a:spAutoFit/>
          </a:bodyPr>
          <a:lstStyle/>
          <a:p>
            <a:pPr algn="ctr"/>
            <a:r>
              <a:rPr lang="en-GB" sz="2400" b="1" dirty="0">
                <a:latin typeface="Agrandir Wide Medium" panose="020B0604020202020204" charset="0"/>
              </a:rPr>
              <a:t>Average Pressure =   </a:t>
            </a:r>
            <a:r>
              <a:rPr lang="en-GB" sz="2400" b="1" dirty="0">
                <a:solidFill>
                  <a:srgbClr val="00B0F0"/>
                </a:solidFill>
                <a:latin typeface="Agrandir Wide Medium" panose="020B0604020202020204" charset="0"/>
              </a:rPr>
              <a:t>52.6m</a:t>
            </a:r>
          </a:p>
        </p:txBody>
      </p:sp>
      <p:sp>
        <p:nvSpPr>
          <p:cNvPr id="47" name="TextBox 46">
            <a:extLst>
              <a:ext uri="{FF2B5EF4-FFF2-40B4-BE49-F238E27FC236}">
                <a16:creationId xmlns:a16="http://schemas.microsoft.com/office/drawing/2014/main" id="{102B82EE-FE32-AB45-69DC-4966F586E269}"/>
              </a:ext>
            </a:extLst>
          </p:cNvPr>
          <p:cNvSpPr txBox="1"/>
          <p:nvPr/>
        </p:nvSpPr>
        <p:spPr>
          <a:xfrm>
            <a:off x="2819141" y="6347757"/>
            <a:ext cx="4146650" cy="1938992"/>
          </a:xfrm>
          <a:prstGeom prst="rect">
            <a:avLst/>
          </a:prstGeom>
          <a:noFill/>
          <a:ln w="28575">
            <a:solidFill>
              <a:srgbClr val="002060"/>
            </a:solidFill>
          </a:ln>
        </p:spPr>
        <p:txBody>
          <a:bodyPr wrap="square" rtlCol="0">
            <a:spAutoFit/>
          </a:bodyPr>
          <a:lstStyle/>
          <a:p>
            <a:pPr algn="ctr"/>
            <a:r>
              <a:rPr lang="en-GB" sz="2400" b="1" dirty="0">
                <a:latin typeface="Agrandir Wide Medium" panose="020B0604020202020204" charset="0"/>
              </a:rPr>
              <a:t>Average length underground service conns from property line to meter =   </a:t>
            </a:r>
            <a:r>
              <a:rPr lang="en-GB" sz="2400" b="1" dirty="0">
                <a:solidFill>
                  <a:srgbClr val="00B0F0"/>
                </a:solidFill>
                <a:latin typeface="Agrandir Wide Medium" panose="020B0604020202020204" charset="0"/>
              </a:rPr>
              <a:t>10.6m/conn</a:t>
            </a:r>
          </a:p>
        </p:txBody>
      </p:sp>
      <p:sp>
        <p:nvSpPr>
          <p:cNvPr id="4" name="Equals 3">
            <a:extLst>
              <a:ext uri="{FF2B5EF4-FFF2-40B4-BE49-F238E27FC236}">
                <a16:creationId xmlns:a16="http://schemas.microsoft.com/office/drawing/2014/main" id="{67777FF5-51FE-415D-F3FF-613954CBAE28}"/>
              </a:ext>
            </a:extLst>
          </p:cNvPr>
          <p:cNvSpPr/>
          <p:nvPr/>
        </p:nvSpPr>
        <p:spPr>
          <a:xfrm>
            <a:off x="8617286" y="6749013"/>
            <a:ext cx="1925368" cy="1136480"/>
          </a:xfrm>
          <a:prstGeom prst="mathEqual">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latin typeface="Agrandir Wide Medium" panose="020B0604020202020204" charset="0"/>
            </a:endParaRPr>
          </a:p>
        </p:txBody>
      </p:sp>
      <p:sp>
        <p:nvSpPr>
          <p:cNvPr id="11" name="Footer Placeholder 10">
            <a:extLst>
              <a:ext uri="{FF2B5EF4-FFF2-40B4-BE49-F238E27FC236}">
                <a16:creationId xmlns:a16="http://schemas.microsoft.com/office/drawing/2014/main" id="{D8E84F95-A652-1783-F5EC-835D151F4452}"/>
              </a:ext>
            </a:extLst>
          </p:cNvPr>
          <p:cNvSpPr>
            <a:spLocks noGrp="1"/>
          </p:cNvSpPr>
          <p:nvPr>
            <p:ph type="ftr" sz="quarter" idx="11"/>
          </p:nvPr>
        </p:nvSpPr>
        <p:spPr/>
        <p:txBody>
          <a:bodyPr/>
          <a:lstStyle/>
          <a:p>
            <a:r>
              <a:rPr lang="en-GB"/>
              <a:t>Water Loss Research and Analysis Ltd 2025</a:t>
            </a:r>
            <a:endParaRPr lang="en-US"/>
          </a:p>
        </p:txBody>
      </p:sp>
      <p:sp>
        <p:nvSpPr>
          <p:cNvPr id="13" name="Slide Number Placeholder 12">
            <a:extLst>
              <a:ext uri="{FF2B5EF4-FFF2-40B4-BE49-F238E27FC236}">
                <a16:creationId xmlns:a16="http://schemas.microsoft.com/office/drawing/2014/main" id="{4DFF1248-FCFB-D7B9-E80B-5949454E6214}"/>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custDataLst>
      <p:tags r:id="rId1"/>
    </p:custDataLst>
    <p:extLst>
      <p:ext uri="{BB962C8B-B14F-4D97-AF65-F5344CB8AC3E}">
        <p14:creationId xmlns:p14="http://schemas.microsoft.com/office/powerpoint/2010/main" val="380546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1" grpId="0" animBg="1"/>
      <p:bldP spid="42" grpId="0" animBg="1"/>
      <p:bldP spid="45" grpId="0" animBg="1"/>
      <p:bldP spid="46" grpId="0" animBg="1"/>
      <p:bldP spid="47"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a:extLst>
            <a:ext uri="{FF2B5EF4-FFF2-40B4-BE49-F238E27FC236}">
              <a16:creationId xmlns:a16="http://schemas.microsoft.com/office/drawing/2014/main" id="{1DCE17D3-8AD8-F9FF-9FF9-4BC06256FFB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4A07B6C5-8EC1-55B3-573B-484215FD1D99}"/>
              </a:ext>
            </a:extLst>
          </p:cNvPr>
          <p:cNvSpPr txBox="1"/>
          <p:nvPr/>
        </p:nvSpPr>
        <p:spPr>
          <a:xfrm>
            <a:off x="228600" y="360853"/>
            <a:ext cx="17830799" cy="809773"/>
          </a:xfrm>
          <a:prstGeom prst="rect">
            <a:avLst/>
          </a:prstGeom>
        </p:spPr>
        <p:txBody>
          <a:bodyPr wrap="square" lIns="0" tIns="0" rIns="0" bIns="0" rtlCol="0" anchor="t">
            <a:spAutoFit/>
          </a:bodyPr>
          <a:lstStyle/>
          <a:p>
            <a:pPr>
              <a:lnSpc>
                <a:spcPts val="6719"/>
              </a:lnSpc>
            </a:pPr>
            <a:r>
              <a:rPr lang="en-US" sz="4800" b="1" dirty="0">
                <a:solidFill>
                  <a:srgbClr val="125B50"/>
                </a:solidFill>
                <a:latin typeface="Agrandir Wide Medium"/>
                <a:ea typeface="Agrandir Wide Medium"/>
                <a:cs typeface="Agrandir Wide Medium"/>
                <a:sym typeface="Agrandir Wide Medium"/>
              </a:rPr>
              <a:t>The influence of system pressure on KPIs</a:t>
            </a:r>
          </a:p>
        </p:txBody>
      </p:sp>
      <p:graphicFrame>
        <p:nvGraphicFramePr>
          <p:cNvPr id="9" name="Table 8">
            <a:extLst>
              <a:ext uri="{FF2B5EF4-FFF2-40B4-BE49-F238E27FC236}">
                <a16:creationId xmlns:a16="http://schemas.microsoft.com/office/drawing/2014/main" id="{9491A542-A999-4EB3-39F9-18C9E3C65829}"/>
              </a:ext>
            </a:extLst>
          </p:cNvPr>
          <p:cNvGraphicFramePr>
            <a:graphicFrameLocks noGrp="1"/>
          </p:cNvGraphicFramePr>
          <p:nvPr>
            <p:extLst>
              <p:ext uri="{D42A27DB-BD31-4B8C-83A1-F6EECF244321}">
                <p14:modId xmlns:p14="http://schemas.microsoft.com/office/powerpoint/2010/main" val="3506013894"/>
              </p:ext>
            </p:extLst>
          </p:nvPr>
        </p:nvGraphicFramePr>
        <p:xfrm>
          <a:off x="533399" y="1443489"/>
          <a:ext cx="16987040" cy="2961311"/>
        </p:xfrm>
        <a:graphic>
          <a:graphicData uri="http://schemas.openxmlformats.org/drawingml/2006/table">
            <a:tbl>
              <a:tblPr>
                <a:tableStyleId>{5940675A-B579-460E-94D1-54222C63F5DA}</a:tableStyleId>
              </a:tblPr>
              <a:tblGrid>
                <a:gridCol w="12803040">
                  <a:extLst>
                    <a:ext uri="{9D8B030D-6E8A-4147-A177-3AD203B41FA5}">
                      <a16:colId xmlns:a16="http://schemas.microsoft.com/office/drawing/2014/main" val="3900375607"/>
                    </a:ext>
                  </a:extLst>
                </a:gridCol>
                <a:gridCol w="2092000">
                  <a:extLst>
                    <a:ext uri="{9D8B030D-6E8A-4147-A177-3AD203B41FA5}">
                      <a16:colId xmlns:a16="http://schemas.microsoft.com/office/drawing/2014/main" val="2480043340"/>
                    </a:ext>
                  </a:extLst>
                </a:gridCol>
                <a:gridCol w="2092000">
                  <a:extLst>
                    <a:ext uri="{9D8B030D-6E8A-4147-A177-3AD203B41FA5}">
                      <a16:colId xmlns:a16="http://schemas.microsoft.com/office/drawing/2014/main" val="2471192660"/>
                    </a:ext>
                  </a:extLst>
                </a:gridCol>
              </a:tblGrid>
              <a:tr h="564496">
                <a:tc>
                  <a:txBody>
                    <a:bodyPr/>
                    <a:lstStyle/>
                    <a:p>
                      <a:pPr algn="ctr" fontAlgn="b">
                        <a:buNone/>
                      </a:pPr>
                      <a:r>
                        <a:rPr lang="en-US" sz="2000" b="1" i="0" u="none" strike="noStrike" dirty="0">
                          <a:solidFill>
                            <a:srgbClr val="000000"/>
                          </a:solidFill>
                          <a:effectLst/>
                          <a:latin typeface="Agrandir Wide Medium" panose="020B0604020202020204" charset="0"/>
                        </a:rPr>
                        <a:t>PHYSICAL CONTEXT INFORMATION</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i="0" u="none" strike="noStrike" dirty="0">
                          <a:solidFill>
                            <a:srgbClr val="000000"/>
                          </a:solidFill>
                          <a:effectLst/>
                          <a:latin typeface="Agrandir Wide Medium" panose="020B0604020202020204" charset="0"/>
                        </a:rPr>
                        <a:t>SYSTEM 1</a:t>
                      </a:r>
                    </a:p>
                  </a:txBody>
                  <a:tcPr marL="5443" marR="5443" marT="5443" marB="0" anchor="ctr">
                    <a:solidFill>
                      <a:srgbClr val="A6CAB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000" b="1" dirty="0">
                          <a:latin typeface="Agrandir Wide Medium" panose="020B0604020202020204" charset="0"/>
                        </a:rPr>
                        <a:t>SYSTEM 2</a:t>
                      </a:r>
                    </a:p>
                  </a:txBody>
                  <a:tcPr marL="5443" marR="5443" marT="5443" marB="0" anchor="ctr">
                    <a:solidFill>
                      <a:srgbClr val="A6CAB0"/>
                    </a:solidFill>
                  </a:tcPr>
                </a:tc>
                <a:extLst>
                  <a:ext uri="{0D108BD9-81ED-4DB2-BD59-A6C34878D82A}">
                    <a16:rowId xmlns:a16="http://schemas.microsoft.com/office/drawing/2014/main" val="2094944326"/>
                  </a:ext>
                </a:extLst>
              </a:tr>
              <a:tr h="479363">
                <a:tc>
                  <a:txBody>
                    <a:bodyPr/>
                    <a:lstStyle/>
                    <a:p>
                      <a:pPr lvl="1" algn="l" fontAlgn="b">
                        <a:buNone/>
                      </a:pPr>
                      <a:r>
                        <a:rPr lang="en-GB" sz="2000" b="1" u="none" strike="noStrike" dirty="0">
                          <a:solidFill>
                            <a:srgbClr val="000000"/>
                          </a:solidFill>
                          <a:effectLst/>
                          <a:latin typeface="Agrandir Wide Medium" panose="020B0604020202020204" charset="0"/>
                        </a:rPr>
                        <a:t>Mains Length (km)</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u="none" strike="noStrike" dirty="0">
                          <a:solidFill>
                            <a:srgbClr val="000000"/>
                          </a:solidFill>
                          <a:effectLst/>
                          <a:latin typeface="Agrandir Wide Medium" panose="020B0604020202020204" charset="0"/>
                        </a:rPr>
                        <a:t>1498</a:t>
                      </a:r>
                      <a:endParaRPr lang="en-GB" sz="2000" b="1" i="0" u="none" strike="noStrike" dirty="0">
                        <a:solidFill>
                          <a:srgbClr val="00000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2000" b="1" i="0" u="none" strike="noStrike" dirty="0">
                          <a:solidFill>
                            <a:srgbClr val="000000"/>
                          </a:solidFill>
                          <a:effectLst/>
                          <a:latin typeface="Agrandir Wide Medium" panose="020B0604020202020204" charset="0"/>
                        </a:rPr>
                        <a:t>1498</a:t>
                      </a:r>
                    </a:p>
                  </a:txBody>
                  <a:tcPr marL="5443" marR="5443" marT="5443" marB="0" anchor="ctr">
                    <a:solidFill>
                      <a:schemeClr val="bg1"/>
                    </a:solidFill>
                  </a:tcPr>
                </a:tc>
                <a:extLst>
                  <a:ext uri="{0D108BD9-81ED-4DB2-BD59-A6C34878D82A}">
                    <a16:rowId xmlns:a16="http://schemas.microsoft.com/office/drawing/2014/main" val="2118082523"/>
                  </a:ext>
                </a:extLst>
              </a:tr>
              <a:tr h="479363">
                <a:tc>
                  <a:txBody>
                    <a:bodyPr/>
                    <a:lstStyle/>
                    <a:p>
                      <a:pPr lvl="1" algn="l" fontAlgn="b">
                        <a:buNone/>
                      </a:pPr>
                      <a:r>
                        <a:rPr lang="en-GB" sz="2000" b="1" u="none" strike="noStrike" dirty="0">
                          <a:solidFill>
                            <a:srgbClr val="000000"/>
                          </a:solidFill>
                          <a:effectLst/>
                          <a:latin typeface="Agrandir Wide Medium" panose="020B0604020202020204" charset="0"/>
                        </a:rPr>
                        <a:t>Number of service connections (Nc)</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u="none" strike="noStrike" dirty="0">
                          <a:solidFill>
                            <a:srgbClr val="000000"/>
                          </a:solidFill>
                          <a:effectLst/>
                          <a:latin typeface="Agrandir Wide Medium" panose="020B0604020202020204" charset="0"/>
                        </a:rPr>
                        <a:t>58192</a:t>
                      </a:r>
                      <a:endParaRPr lang="en-GB" sz="2000" b="1" i="0" u="none" strike="noStrike" dirty="0">
                        <a:solidFill>
                          <a:srgbClr val="00000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2000" b="1" i="0" u="none" strike="noStrike" dirty="0">
                          <a:solidFill>
                            <a:srgbClr val="000000"/>
                          </a:solidFill>
                          <a:effectLst/>
                          <a:latin typeface="Agrandir Wide Medium" panose="020B0604020202020204" charset="0"/>
                        </a:rPr>
                        <a:t>58192</a:t>
                      </a:r>
                    </a:p>
                  </a:txBody>
                  <a:tcPr marL="5443" marR="5443" marT="5443" marB="0" anchor="ctr">
                    <a:solidFill>
                      <a:schemeClr val="bg1"/>
                    </a:solidFill>
                  </a:tcPr>
                </a:tc>
                <a:extLst>
                  <a:ext uri="{0D108BD9-81ED-4DB2-BD59-A6C34878D82A}">
                    <a16:rowId xmlns:a16="http://schemas.microsoft.com/office/drawing/2014/main" val="605870667"/>
                  </a:ext>
                </a:extLst>
              </a:tr>
              <a:tr h="479363">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GB" sz="2000" b="1" u="none" strike="noStrike" dirty="0">
                          <a:solidFill>
                            <a:srgbClr val="000000"/>
                          </a:solidFill>
                          <a:effectLst/>
                          <a:latin typeface="Agrandir Wide Medium" panose="020B0604020202020204" charset="0"/>
                        </a:rPr>
                        <a:t>Current Annual Real Losses  CARL in m3/day</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i="0" u="none" strike="noStrike" dirty="0">
                          <a:solidFill>
                            <a:schemeClr val="tx1"/>
                          </a:solidFill>
                          <a:effectLst/>
                          <a:latin typeface="Agrandir Wide Medium" panose="020B0604020202020204" charset="0"/>
                        </a:rPr>
                        <a:t>19170</a:t>
                      </a:r>
                    </a:p>
                  </a:txBody>
                  <a:tcPr marL="5443" marR="5443" marT="5443" marB="0" anchor="ctr">
                    <a:solidFill>
                      <a:schemeClr val="bg1"/>
                    </a:solidFill>
                  </a:tcPr>
                </a:tc>
                <a:tc>
                  <a:txBody>
                    <a:bodyPr/>
                    <a:lstStyle/>
                    <a:p>
                      <a:pPr algn="ctr" fontAlgn="b">
                        <a:buNone/>
                      </a:pPr>
                      <a:r>
                        <a:rPr lang="en-GB" sz="2000" b="1" i="0" u="none" strike="noStrike" dirty="0">
                          <a:solidFill>
                            <a:schemeClr val="tx1"/>
                          </a:solidFill>
                          <a:effectLst/>
                          <a:latin typeface="Agrandir Wide Medium" panose="020B0604020202020204" charset="0"/>
                        </a:rPr>
                        <a:t>19170</a:t>
                      </a:r>
                    </a:p>
                  </a:txBody>
                  <a:tcPr marL="5443" marR="5443" marT="5443" marB="0" anchor="ctr">
                    <a:solidFill>
                      <a:schemeClr val="bg1"/>
                    </a:solidFill>
                  </a:tcPr>
                </a:tc>
                <a:extLst>
                  <a:ext uri="{0D108BD9-81ED-4DB2-BD59-A6C34878D82A}">
                    <a16:rowId xmlns:a16="http://schemas.microsoft.com/office/drawing/2014/main" val="3030206734"/>
                  </a:ext>
                </a:extLst>
              </a:tr>
              <a:tr h="479363">
                <a:tc>
                  <a:txBody>
                    <a:bodyPr/>
                    <a:lstStyle/>
                    <a:p>
                      <a:pPr lvl="1" algn="l" fontAlgn="b">
                        <a:buNone/>
                      </a:pPr>
                      <a:r>
                        <a:rPr lang="en-GB" sz="2000" b="1" u="none" strike="noStrike" dirty="0">
                          <a:solidFill>
                            <a:srgbClr val="000000"/>
                          </a:solidFill>
                          <a:effectLst/>
                          <a:latin typeface="Agrandir Wide Medium" panose="020B0604020202020204" charset="0"/>
                        </a:rPr>
                        <a:t>Average length of underground service from edge of street to meter (m/conn)</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u="none" strike="noStrike" dirty="0">
                          <a:solidFill>
                            <a:srgbClr val="000000"/>
                          </a:solidFill>
                          <a:effectLst/>
                          <a:latin typeface="Agrandir Wide Medium" panose="020B0604020202020204" charset="0"/>
                        </a:rPr>
                        <a:t>10.6</a:t>
                      </a:r>
                      <a:endParaRPr lang="en-GB" sz="2000" b="1" i="0" u="none" strike="noStrike" dirty="0">
                        <a:solidFill>
                          <a:srgbClr val="00000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2000" b="1" i="0" u="none" strike="noStrike" dirty="0">
                          <a:solidFill>
                            <a:srgbClr val="000000"/>
                          </a:solidFill>
                          <a:effectLst/>
                          <a:latin typeface="Agrandir Wide Medium" panose="020B0604020202020204" charset="0"/>
                        </a:rPr>
                        <a:t>10.6</a:t>
                      </a:r>
                    </a:p>
                  </a:txBody>
                  <a:tcPr marL="5443" marR="5443" marT="5443" marB="0" anchor="ctr">
                    <a:solidFill>
                      <a:schemeClr val="bg1"/>
                    </a:solidFill>
                  </a:tcPr>
                </a:tc>
                <a:extLst>
                  <a:ext uri="{0D108BD9-81ED-4DB2-BD59-A6C34878D82A}">
                    <a16:rowId xmlns:a16="http://schemas.microsoft.com/office/drawing/2014/main" val="191446355"/>
                  </a:ext>
                </a:extLst>
              </a:tr>
              <a:tr h="479363">
                <a:tc>
                  <a:txBody>
                    <a:bodyPr/>
                    <a:lstStyle/>
                    <a:p>
                      <a:pPr lvl="1" algn="l" fontAlgn="b">
                        <a:buNone/>
                      </a:pPr>
                      <a:r>
                        <a:rPr lang="en-GB" sz="2000" b="1" u="none" strike="noStrike" dirty="0">
                          <a:solidFill>
                            <a:srgbClr val="000000"/>
                          </a:solidFill>
                          <a:effectLst/>
                          <a:latin typeface="Agrandir Wide Medium" panose="020B0604020202020204" charset="0"/>
                        </a:rPr>
                        <a:t>Average Pressure in metres</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u="none" strike="noStrike" dirty="0">
                          <a:solidFill>
                            <a:srgbClr val="FF0000"/>
                          </a:solidFill>
                          <a:effectLst/>
                          <a:latin typeface="Agrandir Wide Medium" panose="020B0604020202020204" charset="0"/>
                        </a:rPr>
                        <a:t>52.6</a:t>
                      </a:r>
                      <a:endParaRPr lang="en-GB" sz="2000" b="1" i="0" u="none" strike="noStrike" dirty="0">
                        <a:solidFill>
                          <a:srgbClr val="FF000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2000" b="1" i="0" u="none" strike="noStrike" dirty="0">
                          <a:solidFill>
                            <a:srgbClr val="FF0000"/>
                          </a:solidFill>
                          <a:effectLst/>
                          <a:latin typeface="Agrandir Wide Medium" panose="020B0604020202020204" charset="0"/>
                        </a:rPr>
                        <a:t>30</a:t>
                      </a:r>
                    </a:p>
                  </a:txBody>
                  <a:tcPr marL="5443" marR="5443" marT="5443" marB="0" anchor="ctr">
                    <a:solidFill>
                      <a:schemeClr val="bg1"/>
                    </a:solidFill>
                  </a:tcPr>
                </a:tc>
                <a:extLst>
                  <a:ext uri="{0D108BD9-81ED-4DB2-BD59-A6C34878D82A}">
                    <a16:rowId xmlns:a16="http://schemas.microsoft.com/office/drawing/2014/main" val="3440705978"/>
                  </a:ext>
                </a:extLst>
              </a:tr>
            </a:tbl>
          </a:graphicData>
        </a:graphic>
      </p:graphicFrame>
      <p:sp>
        <p:nvSpPr>
          <p:cNvPr id="4" name="Rectangle 3">
            <a:extLst>
              <a:ext uri="{FF2B5EF4-FFF2-40B4-BE49-F238E27FC236}">
                <a16:creationId xmlns:a16="http://schemas.microsoft.com/office/drawing/2014/main" id="{2984A257-D864-E537-D19E-CC19C90316E1}"/>
              </a:ext>
            </a:extLst>
          </p:cNvPr>
          <p:cNvSpPr/>
          <p:nvPr/>
        </p:nvSpPr>
        <p:spPr>
          <a:xfrm>
            <a:off x="15468599" y="2028798"/>
            <a:ext cx="2071179" cy="236770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2BFEAC1A-20A8-03FF-AC3A-9D3FF5485DFC}"/>
              </a:ext>
            </a:extLst>
          </p:cNvPr>
          <p:cNvGraphicFramePr>
            <a:graphicFrameLocks noGrp="1"/>
          </p:cNvGraphicFramePr>
          <p:nvPr>
            <p:extLst>
              <p:ext uri="{D42A27DB-BD31-4B8C-83A1-F6EECF244321}">
                <p14:modId xmlns:p14="http://schemas.microsoft.com/office/powerpoint/2010/main" val="1231020944"/>
              </p:ext>
            </p:extLst>
          </p:nvPr>
        </p:nvGraphicFramePr>
        <p:xfrm>
          <a:off x="533399" y="4678372"/>
          <a:ext cx="17078738" cy="1627733"/>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0">
                <a:tc>
                  <a:txBody>
                    <a:bodyPr/>
                    <a:lstStyle/>
                    <a:p>
                      <a:pPr algn="ctr" fontAlgn="b">
                        <a:buNone/>
                      </a:pPr>
                      <a:r>
                        <a:rPr lang="en-US" sz="2400" b="1" i="0" u="none" strike="noStrike" dirty="0">
                          <a:solidFill>
                            <a:srgbClr val="125B50"/>
                          </a:solidFill>
                          <a:effectLst/>
                          <a:latin typeface="Agrandir Wide Medium" panose="020B0604020202020204" charset="0"/>
                        </a:rPr>
                        <a:t>REAL LOSSES KPIs</a:t>
                      </a:r>
                      <a:endParaRPr lang="en-GB" sz="2400" b="1" i="0" u="none" strike="noStrike" dirty="0">
                        <a:solidFill>
                          <a:srgbClr val="125B5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chemeClr val="tx1"/>
                          </a:solidFill>
                          <a:effectLst/>
                          <a:latin typeface="Agrandir Wide Medium" panose="020B0604020202020204" charset="0"/>
                        </a:rPr>
                        <a:t>SYSTEM 1</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6CAB0"/>
                    </a:solidFill>
                  </a:tcPr>
                </a:tc>
                <a:tc>
                  <a:txBody>
                    <a:bodyPr/>
                    <a:lstStyle/>
                    <a:p>
                      <a:pPr algn="ctr" fontAlgn="b">
                        <a:buNone/>
                      </a:pPr>
                      <a:r>
                        <a:rPr lang="en-GB" sz="2400" b="1" i="0" u="none" strike="noStrike" dirty="0">
                          <a:solidFill>
                            <a:schemeClr val="tx1"/>
                          </a:solidFill>
                          <a:effectLst/>
                          <a:latin typeface="Agrandir Wide Medium" panose="020B0604020202020204" charset="0"/>
                        </a:rPr>
                        <a:t>SYSTEM 2</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6CAB0"/>
                    </a:solidFill>
                  </a:tcPr>
                </a:tc>
                <a:tc>
                  <a:txBody>
                    <a:bodyPr/>
                    <a:lstStyle/>
                    <a:p>
                      <a:pPr algn="ctr" fontAlgn="b">
                        <a:buNone/>
                      </a:pPr>
                      <a:r>
                        <a:rPr lang="en-US" sz="2400" b="1" i="0" u="none" strike="noStrike" dirty="0">
                          <a:solidFill>
                            <a:srgbClr val="125B50"/>
                          </a:solidFill>
                          <a:effectLst/>
                          <a:latin typeface="Agrandir Wide Medium" panose="020B0604020202020204" charset="0"/>
                        </a:rPr>
                        <a:t>Comparison</a:t>
                      </a:r>
                      <a:endParaRPr lang="en-GB" sz="2400" b="1" i="0" u="none" strike="noStrike" dirty="0">
                        <a:solidFill>
                          <a:srgbClr val="125B5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6169453"/>
                  </a:ext>
                </a:extLst>
              </a:tr>
              <a:tr h="659630">
                <a:tc>
                  <a:txBody>
                    <a:bodyPr/>
                    <a:lstStyle/>
                    <a:p>
                      <a:pPr algn="l" fontAlgn="b">
                        <a:buNone/>
                      </a:pPr>
                      <a:r>
                        <a:rPr lang="en-GB" sz="2400" b="1" u="none" strike="noStrike" dirty="0">
                          <a:solidFill>
                            <a:schemeClr val="tx1"/>
                          </a:solidFill>
                          <a:effectLst/>
                          <a:latin typeface="Agrandir Wide Medium" panose="020B0604020202020204" charset="0"/>
                        </a:rPr>
                        <a:t>Real Losses Litres/conn/day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chemeClr val="tx1"/>
                          </a:solidFill>
                          <a:effectLst/>
                          <a:latin typeface="Agrandir Wide Medium" panose="020B0604020202020204" charset="0"/>
                        </a:rPr>
                        <a:t>329.4</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chemeClr val="tx1"/>
                          </a:solidFill>
                          <a:effectLst/>
                          <a:latin typeface="Agrandir Wide Medium" panose="020B0604020202020204" charset="0"/>
                        </a:rPr>
                        <a:t>329.4</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lvl="1" algn="l" fontAlgn="b">
                        <a:buNone/>
                      </a:pPr>
                      <a:r>
                        <a:rPr lang="en-GB" sz="2400" b="1" i="0" u="none" strike="noStrike" dirty="0">
                          <a:solidFill>
                            <a:srgbClr val="125B50"/>
                          </a:solidFill>
                          <a:effectLst/>
                          <a:latin typeface="Agrandir Wide Medium" panose="020B0604020202020204" charset="0"/>
                        </a:rPr>
                        <a:t>NO CHANGE</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2976262"/>
                  </a:ext>
                </a:extLst>
              </a:tr>
              <a:tr h="596900">
                <a:tc>
                  <a:txBody>
                    <a:bodyPr/>
                    <a:lstStyle/>
                    <a:p>
                      <a:pPr algn="l" fontAlgn="b">
                        <a:buNone/>
                      </a:pPr>
                      <a:r>
                        <a:rPr lang="en-GB" sz="2400" b="1" u="none" strike="noStrike" dirty="0">
                          <a:solidFill>
                            <a:schemeClr val="tx1"/>
                          </a:solidFill>
                          <a:effectLst/>
                          <a:latin typeface="Agrandir Wide Medium" panose="020B0604020202020204" charset="0"/>
                        </a:rPr>
                        <a:t>Real Losses m3/km mains/day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2400" b="1" u="none" strike="noStrike" dirty="0">
                          <a:solidFill>
                            <a:schemeClr val="tx1"/>
                          </a:solidFill>
                          <a:effectLst/>
                          <a:latin typeface="Agrandir Wide Medium" panose="020B0604020202020204" charset="0"/>
                        </a:rPr>
                        <a:t>12.80</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2400" b="1" u="none" strike="noStrike" dirty="0">
                          <a:solidFill>
                            <a:schemeClr val="tx1"/>
                          </a:solidFill>
                          <a:effectLst/>
                          <a:latin typeface="Agrandir Wide Medium" panose="020B0604020202020204" charset="0"/>
                        </a:rPr>
                        <a:t>12.80</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2400" b="1" i="0" u="none" strike="noStrike" dirty="0">
                          <a:solidFill>
                            <a:srgbClr val="125B50"/>
                          </a:solidFill>
                          <a:effectLst/>
                          <a:latin typeface="Agrandir Wide Medium" panose="020B0604020202020204" charset="0"/>
                        </a:rPr>
                        <a:t>NO CHANGE</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568331"/>
                  </a:ext>
                </a:extLst>
              </a:tr>
            </a:tbl>
          </a:graphicData>
        </a:graphic>
      </p:graphicFrame>
      <p:graphicFrame>
        <p:nvGraphicFramePr>
          <p:cNvPr id="19" name="Table 18">
            <a:extLst>
              <a:ext uri="{FF2B5EF4-FFF2-40B4-BE49-F238E27FC236}">
                <a16:creationId xmlns:a16="http://schemas.microsoft.com/office/drawing/2014/main" id="{9D4E7BE8-7CC6-A96C-28B2-EB79B5992420}"/>
              </a:ext>
            </a:extLst>
          </p:cNvPr>
          <p:cNvGraphicFramePr>
            <a:graphicFrameLocks noGrp="1"/>
          </p:cNvGraphicFramePr>
          <p:nvPr>
            <p:extLst>
              <p:ext uri="{D42A27DB-BD31-4B8C-83A1-F6EECF244321}">
                <p14:modId xmlns:p14="http://schemas.microsoft.com/office/powerpoint/2010/main" val="3489989922"/>
              </p:ext>
            </p:extLst>
          </p:nvPr>
        </p:nvGraphicFramePr>
        <p:xfrm>
          <a:off x="533399" y="6896100"/>
          <a:ext cx="17078738" cy="596900"/>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p>
                      <a:pPr algn="l" fontAlgn="b">
                        <a:buNone/>
                      </a:pPr>
                      <a:r>
                        <a:rPr lang="en-GB" sz="2400" b="1" u="none" strike="noStrike" dirty="0">
                          <a:solidFill>
                            <a:schemeClr val="tx1"/>
                          </a:solidFill>
                          <a:effectLst/>
                          <a:latin typeface="Agrandir Wide Medium" panose="020B0604020202020204" charset="0"/>
                        </a:rPr>
                        <a:t>UARL in litres/conn/day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00B050"/>
                          </a:solidFill>
                          <a:effectLst/>
                          <a:latin typeface="Agrandir Wide Medium" panose="020B0604020202020204" charset="0"/>
                        </a:rPr>
                        <a:t>80.39</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rgbClr val="00B050"/>
                          </a:solidFill>
                          <a:effectLst/>
                          <a:latin typeface="Agrandir Wide Medium" panose="020B0604020202020204" charset="0"/>
                        </a:rPr>
                        <a:t>45.85</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5874569"/>
                  </a:ext>
                </a:extLst>
              </a:tr>
            </a:tbl>
          </a:graphicData>
        </a:graphic>
      </p:graphicFrame>
      <p:graphicFrame>
        <p:nvGraphicFramePr>
          <p:cNvPr id="20" name="Table 19">
            <a:extLst>
              <a:ext uri="{FF2B5EF4-FFF2-40B4-BE49-F238E27FC236}">
                <a16:creationId xmlns:a16="http://schemas.microsoft.com/office/drawing/2014/main" id="{AC2CD9C0-BF19-4D53-C282-51A4566882CB}"/>
              </a:ext>
            </a:extLst>
          </p:cNvPr>
          <p:cNvGraphicFramePr>
            <a:graphicFrameLocks noGrp="1"/>
          </p:cNvGraphicFramePr>
          <p:nvPr>
            <p:extLst>
              <p:ext uri="{D42A27DB-BD31-4B8C-83A1-F6EECF244321}">
                <p14:modId xmlns:p14="http://schemas.microsoft.com/office/powerpoint/2010/main" val="3189791215"/>
              </p:ext>
            </p:extLst>
          </p:nvPr>
        </p:nvGraphicFramePr>
        <p:xfrm>
          <a:off x="533400" y="7505700"/>
          <a:ext cx="17078738" cy="596900"/>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p>
                      <a:pPr algn="l" fontAlgn="b">
                        <a:buNone/>
                      </a:pPr>
                      <a:r>
                        <a:rPr lang="en-GB" sz="2400" b="1" u="none" strike="noStrike" dirty="0">
                          <a:solidFill>
                            <a:schemeClr val="tx1"/>
                          </a:solidFill>
                          <a:effectLst/>
                          <a:latin typeface="Agrandir Wide Medium" panose="020B0604020202020204" charset="0"/>
                        </a:rPr>
                        <a:t>UARL in m3/km mains/day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00B050"/>
                          </a:solidFill>
                          <a:effectLst/>
                          <a:latin typeface="Agrandir Wide Medium" panose="020B0604020202020204" charset="0"/>
                        </a:rPr>
                        <a:t>3.12</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rgbClr val="00B050"/>
                          </a:solidFill>
                          <a:effectLst/>
                          <a:latin typeface="Agrandir Wide Medium" panose="020B0604020202020204" charset="0"/>
                        </a:rPr>
                        <a:t>1.78</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0086924"/>
                  </a:ext>
                </a:extLst>
              </a:tr>
            </a:tbl>
          </a:graphicData>
        </a:graphic>
      </p:graphicFrame>
      <p:graphicFrame>
        <p:nvGraphicFramePr>
          <p:cNvPr id="21" name="Table 20">
            <a:extLst>
              <a:ext uri="{FF2B5EF4-FFF2-40B4-BE49-F238E27FC236}">
                <a16:creationId xmlns:a16="http://schemas.microsoft.com/office/drawing/2014/main" id="{B5BCC792-2ACE-95CF-866D-5170417B949D}"/>
              </a:ext>
            </a:extLst>
          </p:cNvPr>
          <p:cNvGraphicFramePr>
            <a:graphicFrameLocks noGrp="1"/>
          </p:cNvGraphicFramePr>
          <p:nvPr>
            <p:extLst>
              <p:ext uri="{D42A27DB-BD31-4B8C-83A1-F6EECF244321}">
                <p14:modId xmlns:p14="http://schemas.microsoft.com/office/powerpoint/2010/main" val="3304989592"/>
              </p:ext>
            </p:extLst>
          </p:nvPr>
        </p:nvGraphicFramePr>
        <p:xfrm>
          <a:off x="526914" y="8115300"/>
          <a:ext cx="17078738" cy="736963"/>
        </p:xfrm>
        <a:graphic>
          <a:graphicData uri="http://schemas.openxmlformats.org/drawingml/2006/table">
            <a:tbl>
              <a:tblPr>
                <a:tableStyleId>{5C22544A-7EE6-4342-B048-85BDC9FD1C3A}</a:tableStyleId>
              </a:tblPr>
              <a:tblGrid>
                <a:gridCol w="5721486">
                  <a:extLst>
                    <a:ext uri="{9D8B030D-6E8A-4147-A177-3AD203B41FA5}">
                      <a16:colId xmlns:a16="http://schemas.microsoft.com/office/drawing/2014/main" val="2408781554"/>
                    </a:ext>
                  </a:extLst>
                </a:gridCol>
                <a:gridCol w="4118252">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p>
                      <a:pPr algn="ctr" fontAlgn="b">
                        <a:buNone/>
                      </a:pPr>
                      <a:r>
                        <a:rPr lang="en-GB" sz="2400" b="1" u="none" strike="noStrike" dirty="0">
                          <a:solidFill>
                            <a:schemeClr val="tx1"/>
                          </a:solidFill>
                          <a:effectLst/>
                          <a:latin typeface="Agrandir Wide Medium" panose="020B0604020202020204" charset="0"/>
                        </a:rPr>
                        <a:t>Infrastructure Leakage Index ILI</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FF0000"/>
                          </a:solidFill>
                          <a:effectLst/>
                          <a:latin typeface="Agrandir Wide Medium" panose="020B0604020202020204" charset="0"/>
                        </a:rPr>
                        <a:t>4.1 (Band C1)</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rgbClr val="FF0000"/>
                          </a:solidFill>
                          <a:effectLst/>
                          <a:latin typeface="Agrandir Wide Medium" panose="020B0604020202020204" charset="0"/>
                        </a:rPr>
                        <a:t>7.2 (Band C2)</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0116941"/>
                  </a:ext>
                </a:extLst>
              </a:tr>
            </a:tbl>
          </a:graphicData>
        </a:graphic>
      </p:graphicFrame>
      <p:sp>
        <p:nvSpPr>
          <p:cNvPr id="23" name="Arrow: Down 22">
            <a:extLst>
              <a:ext uri="{FF2B5EF4-FFF2-40B4-BE49-F238E27FC236}">
                <a16:creationId xmlns:a16="http://schemas.microsoft.com/office/drawing/2014/main" id="{456D5554-287F-8DB8-DA91-8326EDBC2843}"/>
              </a:ext>
            </a:extLst>
          </p:cNvPr>
          <p:cNvSpPr/>
          <p:nvPr/>
        </p:nvSpPr>
        <p:spPr>
          <a:xfrm>
            <a:off x="15659100" y="6972300"/>
            <a:ext cx="838200" cy="381000"/>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6966805C-F111-5041-261D-FA4C461840B9}"/>
              </a:ext>
            </a:extLst>
          </p:cNvPr>
          <p:cNvSpPr/>
          <p:nvPr/>
        </p:nvSpPr>
        <p:spPr>
          <a:xfrm>
            <a:off x="15675926" y="7606937"/>
            <a:ext cx="838200" cy="381000"/>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Down 24">
            <a:extLst>
              <a:ext uri="{FF2B5EF4-FFF2-40B4-BE49-F238E27FC236}">
                <a16:creationId xmlns:a16="http://schemas.microsoft.com/office/drawing/2014/main" id="{4A90C9A7-91C9-27F5-6FC8-4CE94CDDC013}"/>
              </a:ext>
            </a:extLst>
          </p:cNvPr>
          <p:cNvSpPr/>
          <p:nvPr/>
        </p:nvSpPr>
        <p:spPr>
          <a:xfrm rot="10800000">
            <a:off x="15638426" y="8267699"/>
            <a:ext cx="838200" cy="3810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ooter Placeholder 27">
            <a:extLst>
              <a:ext uri="{FF2B5EF4-FFF2-40B4-BE49-F238E27FC236}">
                <a16:creationId xmlns:a16="http://schemas.microsoft.com/office/drawing/2014/main" id="{F82E4D5E-0978-F086-B73A-5A58B42B4759}"/>
              </a:ext>
            </a:extLst>
          </p:cNvPr>
          <p:cNvSpPr>
            <a:spLocks noGrp="1"/>
          </p:cNvSpPr>
          <p:nvPr>
            <p:ph type="ftr" sz="quarter" idx="11"/>
          </p:nvPr>
        </p:nvSpPr>
        <p:spPr/>
        <p:txBody>
          <a:bodyPr/>
          <a:lstStyle/>
          <a:p>
            <a:r>
              <a:rPr lang="en-GB"/>
              <a:t>Water Loss Research and Analysis Ltd 2025</a:t>
            </a:r>
            <a:endParaRPr lang="en-US"/>
          </a:p>
        </p:txBody>
      </p:sp>
      <p:sp>
        <p:nvSpPr>
          <p:cNvPr id="29" name="Slide Number Placeholder 28">
            <a:extLst>
              <a:ext uri="{FF2B5EF4-FFF2-40B4-BE49-F238E27FC236}">
                <a16:creationId xmlns:a16="http://schemas.microsoft.com/office/drawing/2014/main" id="{790B3560-752B-CA52-13B6-ECAE80F18B8E}"/>
              </a:ext>
            </a:extLst>
          </p:cNvPr>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2" name="Table 1">
            <a:extLst>
              <a:ext uri="{FF2B5EF4-FFF2-40B4-BE49-F238E27FC236}">
                <a16:creationId xmlns:a16="http://schemas.microsoft.com/office/drawing/2014/main" id="{FAB3E420-AC72-8148-99E9-5446295B7C00}"/>
              </a:ext>
            </a:extLst>
          </p:cNvPr>
          <p:cNvGraphicFramePr>
            <a:graphicFrameLocks noGrp="1"/>
          </p:cNvGraphicFramePr>
          <p:nvPr>
            <p:extLst>
              <p:ext uri="{D42A27DB-BD31-4B8C-83A1-F6EECF244321}">
                <p14:modId xmlns:p14="http://schemas.microsoft.com/office/powerpoint/2010/main" val="1430581091"/>
              </p:ext>
            </p:extLst>
          </p:nvPr>
        </p:nvGraphicFramePr>
        <p:xfrm>
          <a:off x="526914" y="6286500"/>
          <a:ext cx="17078738" cy="596900"/>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3110352133"/>
                    </a:ext>
                  </a:extLst>
                </a:gridCol>
                <a:gridCol w="4104990">
                  <a:extLst>
                    <a:ext uri="{9D8B030D-6E8A-4147-A177-3AD203B41FA5}">
                      <a16:colId xmlns:a16="http://schemas.microsoft.com/office/drawing/2014/main" val="1868010407"/>
                    </a:ext>
                  </a:extLst>
                </a:gridCol>
                <a:gridCol w="4191000">
                  <a:extLst>
                    <a:ext uri="{9D8B030D-6E8A-4147-A177-3AD203B41FA5}">
                      <a16:colId xmlns:a16="http://schemas.microsoft.com/office/drawing/2014/main" val="2978488726"/>
                    </a:ext>
                  </a:extLst>
                </a:gridCol>
                <a:gridCol w="3048000">
                  <a:extLst>
                    <a:ext uri="{9D8B030D-6E8A-4147-A177-3AD203B41FA5}">
                      <a16:colId xmlns:a16="http://schemas.microsoft.com/office/drawing/2014/main" val="1493897028"/>
                    </a:ext>
                  </a:extLst>
                </a:gridCol>
              </a:tblGrid>
              <a:tr h="596900">
                <a:tc>
                  <a:txBody>
                    <a:bodyPr/>
                    <a:lstStyle/>
                    <a:p>
                      <a:pPr algn="l" fontAlgn="b">
                        <a:buNone/>
                      </a:pPr>
                      <a:r>
                        <a:rPr lang="en-GB" sz="2400" b="1" u="none" strike="noStrike" dirty="0">
                          <a:solidFill>
                            <a:schemeClr val="tx1"/>
                          </a:solidFill>
                          <a:effectLst/>
                          <a:latin typeface="Agrandir Wide Medium" panose="020B0604020202020204" charset="0"/>
                        </a:rPr>
                        <a:t>UARL in m</a:t>
                      </a:r>
                      <a:r>
                        <a:rPr lang="en-GB" sz="2400" b="1" u="none" strike="noStrike" baseline="30000" dirty="0">
                          <a:solidFill>
                            <a:schemeClr val="tx1"/>
                          </a:solidFill>
                          <a:effectLst/>
                          <a:latin typeface="Agrandir Wide Medium" panose="020B0604020202020204" charset="0"/>
                        </a:rPr>
                        <a:t>3</a:t>
                      </a:r>
                      <a:r>
                        <a:rPr lang="en-GB" sz="2400" b="1" u="none" strike="noStrike" dirty="0">
                          <a:solidFill>
                            <a:schemeClr val="tx1"/>
                          </a:solidFill>
                          <a:effectLst/>
                          <a:latin typeface="Agrandir Wide Medium" panose="020B0604020202020204" charset="0"/>
                        </a:rPr>
                        <a:t>/day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00B050"/>
                          </a:solidFill>
                          <a:effectLst/>
                          <a:latin typeface="Agrandir Wide Medium" panose="020B0604020202020204" charset="0"/>
                        </a:rPr>
                        <a:t>4,678</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rgbClr val="00B050"/>
                          </a:solidFill>
                          <a:effectLst/>
                          <a:latin typeface="Agrandir Wide Medium" panose="020B0604020202020204" charset="0"/>
                        </a:rPr>
                        <a:t>3,867</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0527796"/>
                  </a:ext>
                </a:extLst>
              </a:tr>
            </a:tbl>
          </a:graphicData>
        </a:graphic>
      </p:graphicFrame>
      <p:sp>
        <p:nvSpPr>
          <p:cNvPr id="6" name="Arrow: Down 5">
            <a:extLst>
              <a:ext uri="{FF2B5EF4-FFF2-40B4-BE49-F238E27FC236}">
                <a16:creationId xmlns:a16="http://schemas.microsoft.com/office/drawing/2014/main" id="{5C3C05A4-04D5-1E76-0203-0499A998B775}"/>
              </a:ext>
            </a:extLst>
          </p:cNvPr>
          <p:cNvSpPr/>
          <p:nvPr/>
        </p:nvSpPr>
        <p:spPr>
          <a:xfrm>
            <a:off x="15659100" y="6362700"/>
            <a:ext cx="838200" cy="381000"/>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9001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animBg="1"/>
      <p:bldP spid="2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a:extLst>
            <a:ext uri="{FF2B5EF4-FFF2-40B4-BE49-F238E27FC236}">
              <a16:creationId xmlns:a16="http://schemas.microsoft.com/office/drawing/2014/main" id="{4C730E6A-1ECC-0CEE-087E-1E15DE7E880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36B3954C-D706-7122-B008-14E9F3E13D21}"/>
              </a:ext>
            </a:extLst>
          </p:cNvPr>
          <p:cNvSpPr txBox="1"/>
          <p:nvPr/>
        </p:nvSpPr>
        <p:spPr>
          <a:xfrm>
            <a:off x="228600" y="360853"/>
            <a:ext cx="17830799" cy="809773"/>
          </a:xfrm>
          <a:prstGeom prst="rect">
            <a:avLst/>
          </a:prstGeom>
        </p:spPr>
        <p:txBody>
          <a:bodyPr wrap="square" lIns="0" tIns="0" rIns="0" bIns="0" rtlCol="0" anchor="t">
            <a:spAutoFit/>
          </a:bodyPr>
          <a:lstStyle/>
          <a:p>
            <a:pPr>
              <a:lnSpc>
                <a:spcPts val="6719"/>
              </a:lnSpc>
            </a:pPr>
            <a:r>
              <a:rPr lang="en-US" sz="4800" b="1" dirty="0">
                <a:solidFill>
                  <a:srgbClr val="125B50"/>
                </a:solidFill>
                <a:latin typeface="Agrandir Wide Medium"/>
                <a:ea typeface="Agrandir Wide Medium"/>
                <a:cs typeface="Agrandir Wide Medium"/>
                <a:sym typeface="Agrandir Wide Medium"/>
              </a:rPr>
              <a:t>The influence of meter location on KPIs</a:t>
            </a:r>
          </a:p>
        </p:txBody>
      </p:sp>
      <p:graphicFrame>
        <p:nvGraphicFramePr>
          <p:cNvPr id="9" name="Table 8">
            <a:extLst>
              <a:ext uri="{FF2B5EF4-FFF2-40B4-BE49-F238E27FC236}">
                <a16:creationId xmlns:a16="http://schemas.microsoft.com/office/drawing/2014/main" id="{EDFB0B1E-83A8-0BFE-1286-952D82D54592}"/>
              </a:ext>
            </a:extLst>
          </p:cNvPr>
          <p:cNvGraphicFramePr>
            <a:graphicFrameLocks noGrp="1"/>
          </p:cNvGraphicFramePr>
          <p:nvPr>
            <p:extLst>
              <p:ext uri="{D42A27DB-BD31-4B8C-83A1-F6EECF244321}">
                <p14:modId xmlns:p14="http://schemas.microsoft.com/office/powerpoint/2010/main" val="3184326950"/>
              </p:ext>
            </p:extLst>
          </p:nvPr>
        </p:nvGraphicFramePr>
        <p:xfrm>
          <a:off x="533399" y="2019300"/>
          <a:ext cx="16987040" cy="2376002"/>
        </p:xfrm>
        <a:graphic>
          <a:graphicData uri="http://schemas.openxmlformats.org/drawingml/2006/table">
            <a:tbl>
              <a:tblPr>
                <a:tableStyleId>{5940675A-B579-460E-94D1-54222C63F5DA}</a:tableStyleId>
              </a:tblPr>
              <a:tblGrid>
                <a:gridCol w="12803040">
                  <a:extLst>
                    <a:ext uri="{9D8B030D-6E8A-4147-A177-3AD203B41FA5}">
                      <a16:colId xmlns:a16="http://schemas.microsoft.com/office/drawing/2014/main" val="3900375607"/>
                    </a:ext>
                  </a:extLst>
                </a:gridCol>
                <a:gridCol w="2092000">
                  <a:extLst>
                    <a:ext uri="{9D8B030D-6E8A-4147-A177-3AD203B41FA5}">
                      <a16:colId xmlns:a16="http://schemas.microsoft.com/office/drawing/2014/main" val="2480043340"/>
                    </a:ext>
                  </a:extLst>
                </a:gridCol>
                <a:gridCol w="2092000">
                  <a:extLst>
                    <a:ext uri="{9D8B030D-6E8A-4147-A177-3AD203B41FA5}">
                      <a16:colId xmlns:a16="http://schemas.microsoft.com/office/drawing/2014/main" val="2471192660"/>
                    </a:ext>
                  </a:extLst>
                </a:gridCol>
              </a:tblGrid>
              <a:tr h="452922">
                <a:tc>
                  <a:txBody>
                    <a:bodyPr/>
                    <a:lstStyle/>
                    <a:p>
                      <a:pPr algn="l" fontAlgn="b">
                        <a:buNone/>
                      </a:pP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i="0" u="none" strike="noStrike" dirty="0">
                          <a:solidFill>
                            <a:srgbClr val="000000"/>
                          </a:solidFill>
                          <a:effectLst/>
                          <a:latin typeface="Agrandir Wide Medium" panose="020B0604020202020204" charset="0"/>
                        </a:rPr>
                        <a:t>SYSTEM 1</a:t>
                      </a:r>
                    </a:p>
                  </a:txBody>
                  <a:tcPr marL="5443" marR="5443" marT="5443" marB="0" anchor="ctr">
                    <a:solidFill>
                      <a:srgbClr val="A6CAB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000" b="1" dirty="0">
                          <a:latin typeface="Agrandir Wide Medium" panose="020B0604020202020204" charset="0"/>
                        </a:rPr>
                        <a:t>SYSTEM 2</a:t>
                      </a:r>
                    </a:p>
                  </a:txBody>
                  <a:tcPr marL="5443" marR="5443" marT="5443" marB="0" anchor="ctr">
                    <a:solidFill>
                      <a:srgbClr val="A6CAB0"/>
                    </a:solidFill>
                  </a:tcPr>
                </a:tc>
                <a:extLst>
                  <a:ext uri="{0D108BD9-81ED-4DB2-BD59-A6C34878D82A}">
                    <a16:rowId xmlns:a16="http://schemas.microsoft.com/office/drawing/2014/main" val="2094944326"/>
                  </a:ext>
                </a:extLst>
              </a:tr>
              <a:tr h="384616">
                <a:tc>
                  <a:txBody>
                    <a:bodyPr/>
                    <a:lstStyle/>
                    <a:p>
                      <a:pPr lvl="1" algn="l" fontAlgn="b">
                        <a:buNone/>
                      </a:pPr>
                      <a:r>
                        <a:rPr lang="en-GB" sz="2000" b="1" u="none" strike="noStrike" dirty="0">
                          <a:solidFill>
                            <a:srgbClr val="000000"/>
                          </a:solidFill>
                          <a:effectLst/>
                          <a:latin typeface="Agrandir Wide Medium" panose="020B0604020202020204" charset="0"/>
                        </a:rPr>
                        <a:t>Mains Length (km)</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u="none" strike="noStrike" dirty="0">
                          <a:solidFill>
                            <a:srgbClr val="000000"/>
                          </a:solidFill>
                          <a:effectLst/>
                          <a:latin typeface="Agrandir Wide Medium" panose="020B0604020202020204" charset="0"/>
                        </a:rPr>
                        <a:t>1498</a:t>
                      </a:r>
                      <a:endParaRPr lang="en-GB" sz="2000" b="1" i="0" u="none" strike="noStrike" dirty="0">
                        <a:solidFill>
                          <a:srgbClr val="00000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2000" b="1" i="0" u="none" strike="noStrike" dirty="0">
                          <a:solidFill>
                            <a:srgbClr val="000000"/>
                          </a:solidFill>
                          <a:effectLst/>
                          <a:latin typeface="Agrandir Wide Medium" panose="020B0604020202020204" charset="0"/>
                        </a:rPr>
                        <a:t>1498</a:t>
                      </a:r>
                    </a:p>
                  </a:txBody>
                  <a:tcPr marL="5443" marR="5443" marT="5443" marB="0" anchor="ctr">
                    <a:solidFill>
                      <a:schemeClr val="bg1"/>
                    </a:solidFill>
                  </a:tcPr>
                </a:tc>
                <a:extLst>
                  <a:ext uri="{0D108BD9-81ED-4DB2-BD59-A6C34878D82A}">
                    <a16:rowId xmlns:a16="http://schemas.microsoft.com/office/drawing/2014/main" val="2118082523"/>
                  </a:ext>
                </a:extLst>
              </a:tr>
              <a:tr h="384616">
                <a:tc>
                  <a:txBody>
                    <a:bodyPr/>
                    <a:lstStyle/>
                    <a:p>
                      <a:pPr lvl="1" algn="l" fontAlgn="b">
                        <a:buNone/>
                      </a:pPr>
                      <a:r>
                        <a:rPr lang="en-GB" sz="2000" b="1" u="none" strike="noStrike" dirty="0">
                          <a:solidFill>
                            <a:srgbClr val="000000"/>
                          </a:solidFill>
                          <a:effectLst/>
                          <a:latin typeface="Agrandir Wide Medium" panose="020B0604020202020204" charset="0"/>
                        </a:rPr>
                        <a:t>Number of service connections (Nc)</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u="none" strike="noStrike" dirty="0">
                          <a:solidFill>
                            <a:srgbClr val="000000"/>
                          </a:solidFill>
                          <a:effectLst/>
                          <a:latin typeface="Agrandir Wide Medium" panose="020B0604020202020204" charset="0"/>
                        </a:rPr>
                        <a:t>58192</a:t>
                      </a:r>
                      <a:endParaRPr lang="en-GB" sz="2000" b="1" i="0" u="none" strike="noStrike" dirty="0">
                        <a:solidFill>
                          <a:srgbClr val="00000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2000" b="1" i="0" u="none" strike="noStrike" dirty="0">
                          <a:solidFill>
                            <a:srgbClr val="000000"/>
                          </a:solidFill>
                          <a:effectLst/>
                          <a:latin typeface="Agrandir Wide Medium" panose="020B0604020202020204" charset="0"/>
                        </a:rPr>
                        <a:t>58192</a:t>
                      </a:r>
                    </a:p>
                  </a:txBody>
                  <a:tcPr marL="5443" marR="5443" marT="5443" marB="0" anchor="ctr">
                    <a:solidFill>
                      <a:schemeClr val="bg1"/>
                    </a:solidFill>
                  </a:tcPr>
                </a:tc>
                <a:extLst>
                  <a:ext uri="{0D108BD9-81ED-4DB2-BD59-A6C34878D82A}">
                    <a16:rowId xmlns:a16="http://schemas.microsoft.com/office/drawing/2014/main" val="605870667"/>
                  </a:ext>
                </a:extLst>
              </a:tr>
              <a:tr h="384616">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GB" sz="2000" b="1" u="none" strike="noStrike" dirty="0">
                          <a:solidFill>
                            <a:srgbClr val="000000"/>
                          </a:solidFill>
                          <a:effectLst/>
                          <a:latin typeface="Agrandir Wide Medium" panose="020B0604020202020204" charset="0"/>
                        </a:rPr>
                        <a:t>CARL in m3/day</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i="0" u="none" strike="noStrike" dirty="0">
                          <a:solidFill>
                            <a:schemeClr val="tx1"/>
                          </a:solidFill>
                          <a:effectLst/>
                          <a:latin typeface="Agrandir Wide Medium" panose="020B0604020202020204" charset="0"/>
                        </a:rPr>
                        <a:t>19170</a:t>
                      </a:r>
                    </a:p>
                  </a:txBody>
                  <a:tcPr marL="5443" marR="5443" marT="5443" marB="0" anchor="ctr">
                    <a:solidFill>
                      <a:schemeClr val="bg1"/>
                    </a:solidFill>
                  </a:tcPr>
                </a:tc>
                <a:tc>
                  <a:txBody>
                    <a:bodyPr/>
                    <a:lstStyle/>
                    <a:p>
                      <a:pPr algn="ctr" fontAlgn="b">
                        <a:buNone/>
                      </a:pPr>
                      <a:r>
                        <a:rPr lang="en-GB" sz="2000" b="1" i="0" u="none" strike="noStrike" dirty="0">
                          <a:solidFill>
                            <a:schemeClr val="tx1"/>
                          </a:solidFill>
                          <a:effectLst/>
                          <a:latin typeface="Agrandir Wide Medium" panose="020B0604020202020204" charset="0"/>
                        </a:rPr>
                        <a:t>19170</a:t>
                      </a:r>
                    </a:p>
                  </a:txBody>
                  <a:tcPr marL="5443" marR="5443" marT="5443" marB="0" anchor="ctr">
                    <a:solidFill>
                      <a:schemeClr val="bg1"/>
                    </a:solidFill>
                  </a:tcPr>
                </a:tc>
                <a:extLst>
                  <a:ext uri="{0D108BD9-81ED-4DB2-BD59-A6C34878D82A}">
                    <a16:rowId xmlns:a16="http://schemas.microsoft.com/office/drawing/2014/main" val="3030206734"/>
                  </a:ext>
                </a:extLst>
              </a:tr>
              <a:tr h="384616">
                <a:tc>
                  <a:txBody>
                    <a:bodyPr/>
                    <a:lstStyle/>
                    <a:p>
                      <a:pPr lvl="1" algn="l" fontAlgn="b">
                        <a:buNone/>
                      </a:pPr>
                      <a:r>
                        <a:rPr lang="en-GB" sz="2000" b="1" u="none" strike="noStrike" dirty="0">
                          <a:solidFill>
                            <a:srgbClr val="000000"/>
                          </a:solidFill>
                          <a:effectLst/>
                          <a:latin typeface="Agrandir Wide Medium" panose="020B0604020202020204" charset="0"/>
                        </a:rPr>
                        <a:t>Average length of underground service from edge of street to meter (m/conn)</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u="none" strike="noStrike" dirty="0">
                          <a:solidFill>
                            <a:srgbClr val="00B0F0"/>
                          </a:solidFill>
                          <a:effectLst/>
                          <a:latin typeface="Agrandir Wide Medium" panose="020B0604020202020204" charset="0"/>
                        </a:rPr>
                        <a:t>10.6</a:t>
                      </a:r>
                      <a:endParaRPr lang="en-GB" sz="2000" b="1" i="0" u="none" strike="noStrike" dirty="0">
                        <a:solidFill>
                          <a:srgbClr val="00B0F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2000" b="1" i="0" u="none" strike="noStrike" dirty="0">
                          <a:solidFill>
                            <a:srgbClr val="00B0F0"/>
                          </a:solidFill>
                          <a:effectLst/>
                          <a:latin typeface="Agrandir Wide Medium" panose="020B0604020202020204" charset="0"/>
                        </a:rPr>
                        <a:t>0.00</a:t>
                      </a:r>
                    </a:p>
                  </a:txBody>
                  <a:tcPr marL="5443" marR="5443" marT="5443" marB="0" anchor="ctr">
                    <a:solidFill>
                      <a:schemeClr val="bg1"/>
                    </a:solidFill>
                  </a:tcPr>
                </a:tc>
                <a:extLst>
                  <a:ext uri="{0D108BD9-81ED-4DB2-BD59-A6C34878D82A}">
                    <a16:rowId xmlns:a16="http://schemas.microsoft.com/office/drawing/2014/main" val="191446355"/>
                  </a:ext>
                </a:extLst>
              </a:tr>
              <a:tr h="384616">
                <a:tc>
                  <a:txBody>
                    <a:bodyPr/>
                    <a:lstStyle/>
                    <a:p>
                      <a:pPr lvl="1" algn="l" fontAlgn="b">
                        <a:buNone/>
                      </a:pPr>
                      <a:r>
                        <a:rPr lang="en-GB" sz="2000" b="1" u="none" strike="noStrike" dirty="0">
                          <a:solidFill>
                            <a:srgbClr val="000000"/>
                          </a:solidFill>
                          <a:effectLst/>
                          <a:latin typeface="Agrandir Wide Medium" panose="020B0604020202020204" charset="0"/>
                        </a:rPr>
                        <a:t>Average Pressure in metres</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u="none" strike="noStrike" dirty="0">
                          <a:solidFill>
                            <a:schemeClr val="tx1"/>
                          </a:solidFill>
                          <a:effectLst/>
                          <a:latin typeface="Agrandir Wide Medium" panose="020B0604020202020204" charset="0"/>
                        </a:rPr>
                        <a:t>52.6</a:t>
                      </a:r>
                      <a:endParaRPr lang="en-GB" sz="2000" b="1" i="0" u="none" strike="noStrike" dirty="0">
                        <a:solidFill>
                          <a:schemeClr val="tx1"/>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2000" b="1" i="0" u="none" strike="noStrike" dirty="0">
                          <a:solidFill>
                            <a:schemeClr val="tx1"/>
                          </a:solidFill>
                          <a:effectLst/>
                          <a:latin typeface="Agrandir Wide Medium" panose="020B0604020202020204" charset="0"/>
                        </a:rPr>
                        <a:t>52.6</a:t>
                      </a:r>
                    </a:p>
                  </a:txBody>
                  <a:tcPr marL="5443" marR="5443" marT="5443" marB="0" anchor="ctr">
                    <a:solidFill>
                      <a:schemeClr val="bg1"/>
                    </a:solidFill>
                  </a:tcPr>
                </a:tc>
                <a:extLst>
                  <a:ext uri="{0D108BD9-81ED-4DB2-BD59-A6C34878D82A}">
                    <a16:rowId xmlns:a16="http://schemas.microsoft.com/office/drawing/2014/main" val="3440705978"/>
                  </a:ext>
                </a:extLst>
              </a:tr>
            </a:tbl>
          </a:graphicData>
        </a:graphic>
      </p:graphicFrame>
      <p:sp>
        <p:nvSpPr>
          <p:cNvPr id="4" name="Rectangle 3">
            <a:extLst>
              <a:ext uri="{FF2B5EF4-FFF2-40B4-BE49-F238E27FC236}">
                <a16:creationId xmlns:a16="http://schemas.microsoft.com/office/drawing/2014/main" id="{6E32A94D-D7B1-AE21-3445-BA8E8DA16728}"/>
              </a:ext>
            </a:extLst>
          </p:cNvPr>
          <p:cNvSpPr/>
          <p:nvPr/>
        </p:nvSpPr>
        <p:spPr>
          <a:xfrm>
            <a:off x="15441036" y="2013798"/>
            <a:ext cx="2071179" cy="236770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B4536B29-8886-B8E5-32AA-86059D111938}"/>
              </a:ext>
            </a:extLst>
          </p:cNvPr>
          <p:cNvGraphicFramePr>
            <a:graphicFrameLocks noGrp="1"/>
          </p:cNvGraphicFramePr>
          <p:nvPr>
            <p:extLst>
              <p:ext uri="{D42A27DB-BD31-4B8C-83A1-F6EECF244321}">
                <p14:modId xmlns:p14="http://schemas.microsoft.com/office/powerpoint/2010/main" val="708655975"/>
              </p:ext>
            </p:extLst>
          </p:nvPr>
        </p:nvGraphicFramePr>
        <p:xfrm>
          <a:off x="533399" y="4725170"/>
          <a:ext cx="17078738" cy="1790700"/>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p>
                      <a:pPr algn="ctr" fontAlgn="b">
                        <a:buNone/>
                      </a:pPr>
                      <a:r>
                        <a:rPr lang="en-GB" sz="2400" b="1" i="0" u="none" strike="noStrike" dirty="0">
                          <a:solidFill>
                            <a:srgbClr val="125B50"/>
                          </a:solidFill>
                          <a:effectLst/>
                          <a:latin typeface="Agrandir Wide Medium" panose="020B0604020202020204" charset="0"/>
                        </a:rPr>
                        <a:t>REAL LOSSES KPIS</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chemeClr val="tx1"/>
                          </a:solidFill>
                          <a:effectLst/>
                          <a:latin typeface="Agrandir Wide Medium" panose="020B0604020202020204" charset="0"/>
                        </a:rPr>
                        <a:t>SYSTEM 1</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6CAB0"/>
                    </a:solidFill>
                  </a:tcPr>
                </a:tc>
                <a:tc>
                  <a:txBody>
                    <a:bodyPr/>
                    <a:lstStyle/>
                    <a:p>
                      <a:pPr algn="ctr" fontAlgn="b">
                        <a:buNone/>
                      </a:pPr>
                      <a:r>
                        <a:rPr lang="en-GB" sz="2400" b="1" i="0" u="none" strike="noStrike" dirty="0">
                          <a:solidFill>
                            <a:schemeClr val="tx1"/>
                          </a:solidFill>
                          <a:effectLst/>
                          <a:latin typeface="Agrandir Wide Medium" panose="020B0604020202020204" charset="0"/>
                        </a:rPr>
                        <a:t>SYSTEM 2</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6CAB0"/>
                    </a:solidFill>
                  </a:tcPr>
                </a:tc>
                <a:tc>
                  <a:txBody>
                    <a:bodyPr/>
                    <a:lstStyle/>
                    <a:p>
                      <a:pPr algn="ctr" fontAlgn="b">
                        <a:buNone/>
                      </a:pPr>
                      <a:r>
                        <a:rPr lang="en-GB" sz="2400" b="1" i="0" u="none" strike="noStrike" dirty="0">
                          <a:solidFill>
                            <a:srgbClr val="125B50"/>
                          </a:solidFill>
                          <a:effectLst/>
                          <a:latin typeface="Agrandir Wide Medium" panose="020B0604020202020204" charset="0"/>
                        </a:rPr>
                        <a:t>Comparison</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6169453"/>
                  </a:ext>
                </a:extLst>
              </a:tr>
              <a:tr h="596900">
                <a:tc>
                  <a:txBody>
                    <a:bodyPr/>
                    <a:lstStyle/>
                    <a:p>
                      <a:pPr algn="l" fontAlgn="b">
                        <a:buNone/>
                      </a:pPr>
                      <a:r>
                        <a:rPr lang="en-GB" sz="2400" b="1" u="none" strike="noStrike" dirty="0">
                          <a:solidFill>
                            <a:schemeClr val="tx1"/>
                          </a:solidFill>
                          <a:effectLst/>
                          <a:latin typeface="Agrandir Wide Medium" panose="020B0604020202020204" charset="0"/>
                        </a:rPr>
                        <a:t>Real Losses Litres/conn/day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chemeClr val="tx1"/>
                          </a:solidFill>
                          <a:effectLst/>
                          <a:latin typeface="Agrandir Wide Medium" panose="020B0604020202020204" charset="0"/>
                        </a:rPr>
                        <a:t>329.4</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chemeClr val="tx1"/>
                          </a:solidFill>
                          <a:effectLst/>
                          <a:latin typeface="Agrandir Wide Medium" panose="020B0604020202020204" charset="0"/>
                        </a:rPr>
                        <a:t>329.4</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rgbClr val="125B50"/>
                          </a:solidFill>
                          <a:effectLst/>
                          <a:latin typeface="Agrandir Wide Medium" panose="020B0604020202020204" charset="0"/>
                        </a:rPr>
                        <a:t>NO CHANGE</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2976262"/>
                  </a:ext>
                </a:extLst>
              </a:tr>
              <a:tr h="596900">
                <a:tc>
                  <a:txBody>
                    <a:bodyPr/>
                    <a:lstStyle/>
                    <a:p>
                      <a:pPr algn="l" fontAlgn="b">
                        <a:buNone/>
                      </a:pPr>
                      <a:r>
                        <a:rPr lang="en-GB" sz="2400" b="1" u="none" strike="noStrike" dirty="0">
                          <a:solidFill>
                            <a:schemeClr val="tx1"/>
                          </a:solidFill>
                          <a:effectLst/>
                          <a:latin typeface="Agrandir Wide Medium" panose="020B0604020202020204" charset="0"/>
                        </a:rPr>
                        <a:t>Real Losses m3/km mains/day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2400" b="1" u="none" strike="noStrike" dirty="0">
                          <a:solidFill>
                            <a:schemeClr val="tx1"/>
                          </a:solidFill>
                          <a:effectLst/>
                          <a:latin typeface="Agrandir Wide Medium" panose="020B0604020202020204" charset="0"/>
                        </a:rPr>
                        <a:t>12.80</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2400" b="1" u="none" strike="noStrike" dirty="0">
                          <a:solidFill>
                            <a:schemeClr val="tx1"/>
                          </a:solidFill>
                          <a:effectLst/>
                          <a:latin typeface="Agrandir Wide Medium" panose="020B0604020202020204" charset="0"/>
                        </a:rPr>
                        <a:t>12.80</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2400" b="1" i="0" u="none" strike="noStrike" dirty="0">
                          <a:solidFill>
                            <a:srgbClr val="125B50"/>
                          </a:solidFill>
                          <a:effectLst/>
                          <a:latin typeface="Agrandir Wide Medium" panose="020B0604020202020204" charset="0"/>
                        </a:rPr>
                        <a:t>NO CHANGE</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568331"/>
                  </a:ext>
                </a:extLst>
              </a:tr>
            </a:tbl>
          </a:graphicData>
        </a:graphic>
      </p:graphicFrame>
      <p:graphicFrame>
        <p:nvGraphicFramePr>
          <p:cNvPr id="11" name="Table 10">
            <a:extLst>
              <a:ext uri="{FF2B5EF4-FFF2-40B4-BE49-F238E27FC236}">
                <a16:creationId xmlns:a16="http://schemas.microsoft.com/office/drawing/2014/main" id="{536D1F1B-C458-9BB8-266A-56459B044EFC}"/>
              </a:ext>
            </a:extLst>
          </p:cNvPr>
          <p:cNvGraphicFramePr>
            <a:graphicFrameLocks noGrp="1"/>
          </p:cNvGraphicFramePr>
          <p:nvPr>
            <p:extLst>
              <p:ext uri="{D42A27DB-BD31-4B8C-83A1-F6EECF244321}">
                <p14:modId xmlns:p14="http://schemas.microsoft.com/office/powerpoint/2010/main" val="2078882106"/>
              </p:ext>
            </p:extLst>
          </p:nvPr>
        </p:nvGraphicFramePr>
        <p:xfrm>
          <a:off x="526914" y="6515100"/>
          <a:ext cx="17078738" cy="596900"/>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3110352133"/>
                    </a:ext>
                  </a:extLst>
                </a:gridCol>
                <a:gridCol w="4104990">
                  <a:extLst>
                    <a:ext uri="{9D8B030D-6E8A-4147-A177-3AD203B41FA5}">
                      <a16:colId xmlns:a16="http://schemas.microsoft.com/office/drawing/2014/main" val="1868010407"/>
                    </a:ext>
                  </a:extLst>
                </a:gridCol>
                <a:gridCol w="4191000">
                  <a:extLst>
                    <a:ext uri="{9D8B030D-6E8A-4147-A177-3AD203B41FA5}">
                      <a16:colId xmlns:a16="http://schemas.microsoft.com/office/drawing/2014/main" val="2978488726"/>
                    </a:ext>
                  </a:extLst>
                </a:gridCol>
                <a:gridCol w="3048000">
                  <a:extLst>
                    <a:ext uri="{9D8B030D-6E8A-4147-A177-3AD203B41FA5}">
                      <a16:colId xmlns:a16="http://schemas.microsoft.com/office/drawing/2014/main" val="1493897028"/>
                    </a:ext>
                  </a:extLst>
                </a:gridCol>
              </a:tblGrid>
              <a:tr h="596900">
                <a:tc>
                  <a:txBody>
                    <a:bodyPr/>
                    <a:lstStyle/>
                    <a:p>
                      <a:pPr algn="l" fontAlgn="b">
                        <a:buNone/>
                      </a:pPr>
                      <a:r>
                        <a:rPr lang="en-GB" sz="2400" b="1" u="none" strike="noStrike" dirty="0">
                          <a:solidFill>
                            <a:schemeClr val="tx1"/>
                          </a:solidFill>
                          <a:effectLst/>
                          <a:latin typeface="Agrandir Wide Medium" panose="020B0604020202020204" charset="0"/>
                        </a:rPr>
                        <a:t>UARL in m</a:t>
                      </a:r>
                      <a:r>
                        <a:rPr lang="en-GB" sz="2400" b="1" u="none" strike="noStrike" baseline="30000" dirty="0">
                          <a:solidFill>
                            <a:schemeClr val="tx1"/>
                          </a:solidFill>
                          <a:effectLst/>
                          <a:latin typeface="Agrandir Wide Medium" panose="020B0604020202020204" charset="0"/>
                        </a:rPr>
                        <a:t>3</a:t>
                      </a:r>
                      <a:r>
                        <a:rPr lang="en-GB" sz="2400" b="1" u="none" strike="noStrike" dirty="0">
                          <a:solidFill>
                            <a:schemeClr val="tx1"/>
                          </a:solidFill>
                          <a:effectLst/>
                          <a:latin typeface="Agrandir Wide Medium" panose="020B0604020202020204" charset="0"/>
                        </a:rPr>
                        <a:t>/day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00B050"/>
                          </a:solidFill>
                          <a:effectLst/>
                          <a:latin typeface="Agrandir Wide Medium" panose="020B0604020202020204" charset="0"/>
                        </a:rPr>
                        <a:t>4,678</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rgbClr val="00B050"/>
                          </a:solidFill>
                          <a:effectLst/>
                          <a:latin typeface="Agrandir Wide Medium" panose="020B0604020202020204" charset="0"/>
                        </a:rPr>
                        <a:t>3,867</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0527796"/>
                  </a:ext>
                </a:extLst>
              </a:tr>
            </a:tbl>
          </a:graphicData>
        </a:graphic>
      </p:graphicFrame>
      <p:graphicFrame>
        <p:nvGraphicFramePr>
          <p:cNvPr id="19" name="Table 18">
            <a:extLst>
              <a:ext uri="{FF2B5EF4-FFF2-40B4-BE49-F238E27FC236}">
                <a16:creationId xmlns:a16="http://schemas.microsoft.com/office/drawing/2014/main" id="{2F9E24DF-A6BC-B5EA-9CB3-20B5C8A166C2}"/>
              </a:ext>
            </a:extLst>
          </p:cNvPr>
          <p:cNvGraphicFramePr>
            <a:graphicFrameLocks noGrp="1"/>
          </p:cNvGraphicFramePr>
          <p:nvPr>
            <p:extLst>
              <p:ext uri="{D42A27DB-BD31-4B8C-83A1-F6EECF244321}">
                <p14:modId xmlns:p14="http://schemas.microsoft.com/office/powerpoint/2010/main" val="2194300847"/>
              </p:ext>
            </p:extLst>
          </p:nvPr>
        </p:nvGraphicFramePr>
        <p:xfrm>
          <a:off x="533399" y="7124700"/>
          <a:ext cx="17078738" cy="596900"/>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p>
                      <a:pPr algn="l" fontAlgn="b">
                        <a:buNone/>
                      </a:pPr>
                      <a:r>
                        <a:rPr lang="en-GB" sz="2400" b="1" u="none" strike="noStrike" dirty="0">
                          <a:solidFill>
                            <a:schemeClr val="tx1"/>
                          </a:solidFill>
                          <a:effectLst/>
                          <a:latin typeface="Agrandir Wide Medium" panose="020B0604020202020204" charset="0"/>
                        </a:rPr>
                        <a:t>UARL in litres/conn/day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00B050"/>
                          </a:solidFill>
                          <a:effectLst/>
                          <a:latin typeface="Agrandir Wide Medium" panose="020B0604020202020204" charset="0"/>
                        </a:rPr>
                        <a:t>80.39</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rgbClr val="00B050"/>
                          </a:solidFill>
                          <a:effectLst/>
                          <a:latin typeface="Agrandir Wide Medium" panose="020B0604020202020204" charset="0"/>
                        </a:rPr>
                        <a:t>66.45</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5874569"/>
                  </a:ext>
                </a:extLst>
              </a:tr>
            </a:tbl>
          </a:graphicData>
        </a:graphic>
      </p:graphicFrame>
      <p:graphicFrame>
        <p:nvGraphicFramePr>
          <p:cNvPr id="20" name="Table 19">
            <a:extLst>
              <a:ext uri="{FF2B5EF4-FFF2-40B4-BE49-F238E27FC236}">
                <a16:creationId xmlns:a16="http://schemas.microsoft.com/office/drawing/2014/main" id="{9AE2561E-6EAA-DC1D-FC69-02FAD95D060D}"/>
              </a:ext>
            </a:extLst>
          </p:cNvPr>
          <p:cNvGraphicFramePr>
            <a:graphicFrameLocks noGrp="1"/>
          </p:cNvGraphicFramePr>
          <p:nvPr>
            <p:extLst>
              <p:ext uri="{D42A27DB-BD31-4B8C-83A1-F6EECF244321}">
                <p14:modId xmlns:p14="http://schemas.microsoft.com/office/powerpoint/2010/main" val="2688805295"/>
              </p:ext>
            </p:extLst>
          </p:nvPr>
        </p:nvGraphicFramePr>
        <p:xfrm>
          <a:off x="526914" y="7734300"/>
          <a:ext cx="17078738" cy="596900"/>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p>
                      <a:pPr algn="l" fontAlgn="b">
                        <a:buNone/>
                      </a:pPr>
                      <a:r>
                        <a:rPr lang="en-GB" sz="2400" b="1" u="none" strike="noStrike" dirty="0">
                          <a:solidFill>
                            <a:schemeClr val="tx1"/>
                          </a:solidFill>
                          <a:effectLst/>
                          <a:latin typeface="Agrandir Wide Medium" panose="020B0604020202020204" charset="0"/>
                        </a:rPr>
                        <a:t>UARL in m3/km mains/day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00B050"/>
                          </a:solidFill>
                          <a:effectLst/>
                          <a:latin typeface="Agrandir Wide Medium" panose="020B0604020202020204" charset="0"/>
                        </a:rPr>
                        <a:t>3.12</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rgbClr val="00B050"/>
                          </a:solidFill>
                          <a:effectLst/>
                          <a:latin typeface="Agrandir Wide Medium" panose="020B0604020202020204" charset="0"/>
                        </a:rPr>
                        <a:t>2.58</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0086924"/>
                  </a:ext>
                </a:extLst>
              </a:tr>
            </a:tbl>
          </a:graphicData>
        </a:graphic>
      </p:graphicFrame>
      <p:graphicFrame>
        <p:nvGraphicFramePr>
          <p:cNvPr id="21" name="Table 20">
            <a:extLst>
              <a:ext uri="{FF2B5EF4-FFF2-40B4-BE49-F238E27FC236}">
                <a16:creationId xmlns:a16="http://schemas.microsoft.com/office/drawing/2014/main" id="{E2EA2BDC-527A-C552-E3E5-24742BC2A3AE}"/>
              </a:ext>
            </a:extLst>
          </p:cNvPr>
          <p:cNvGraphicFramePr>
            <a:graphicFrameLocks noGrp="1"/>
          </p:cNvGraphicFramePr>
          <p:nvPr>
            <p:extLst>
              <p:ext uri="{D42A27DB-BD31-4B8C-83A1-F6EECF244321}">
                <p14:modId xmlns:p14="http://schemas.microsoft.com/office/powerpoint/2010/main" val="251048999"/>
              </p:ext>
            </p:extLst>
          </p:nvPr>
        </p:nvGraphicFramePr>
        <p:xfrm>
          <a:off x="526914" y="8343900"/>
          <a:ext cx="17078738" cy="596900"/>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p>
                      <a:pPr algn="l" fontAlgn="b">
                        <a:buNone/>
                      </a:pPr>
                      <a:r>
                        <a:rPr lang="en-GB" sz="2400" b="1" u="none" strike="noStrike" dirty="0">
                          <a:solidFill>
                            <a:schemeClr val="tx1"/>
                          </a:solidFill>
                          <a:effectLst/>
                          <a:latin typeface="Agrandir Wide Medium" panose="020B0604020202020204" charset="0"/>
                        </a:rPr>
                        <a:t>ILI</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FF0000"/>
                          </a:solidFill>
                          <a:effectLst/>
                          <a:latin typeface="Agrandir Wide Medium" panose="020B0604020202020204" charset="0"/>
                        </a:rPr>
                        <a:t>4.1</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400" b="1" i="0" u="none" strike="noStrike" dirty="0">
                          <a:solidFill>
                            <a:srgbClr val="FF0000"/>
                          </a:solidFill>
                          <a:effectLst/>
                          <a:latin typeface="Agrandir Wide Medium" panose="020B0604020202020204" charset="0"/>
                        </a:rPr>
                        <a:t>5.0</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0116941"/>
                  </a:ext>
                </a:extLst>
              </a:tr>
            </a:tbl>
          </a:graphicData>
        </a:graphic>
      </p:graphicFrame>
      <p:sp>
        <p:nvSpPr>
          <p:cNvPr id="22" name="Arrow: Down 21">
            <a:extLst>
              <a:ext uri="{FF2B5EF4-FFF2-40B4-BE49-F238E27FC236}">
                <a16:creationId xmlns:a16="http://schemas.microsoft.com/office/drawing/2014/main" id="{D17A02E9-3EE8-AD31-A98E-43FF83E2715F}"/>
              </a:ext>
            </a:extLst>
          </p:cNvPr>
          <p:cNvSpPr/>
          <p:nvPr/>
        </p:nvSpPr>
        <p:spPr>
          <a:xfrm>
            <a:off x="15659100" y="6667500"/>
            <a:ext cx="838200" cy="381000"/>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BC45158B-2FC0-B8D4-04C7-DDD0E8B1A5C0}"/>
              </a:ext>
            </a:extLst>
          </p:cNvPr>
          <p:cNvSpPr/>
          <p:nvPr/>
        </p:nvSpPr>
        <p:spPr>
          <a:xfrm>
            <a:off x="15659100" y="7277100"/>
            <a:ext cx="838200" cy="381000"/>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B4E9D241-6D13-0A91-011A-48A537FE70D2}"/>
              </a:ext>
            </a:extLst>
          </p:cNvPr>
          <p:cNvSpPr/>
          <p:nvPr/>
        </p:nvSpPr>
        <p:spPr>
          <a:xfrm>
            <a:off x="15665988" y="7886700"/>
            <a:ext cx="838200" cy="381000"/>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Down 24">
            <a:extLst>
              <a:ext uri="{FF2B5EF4-FFF2-40B4-BE49-F238E27FC236}">
                <a16:creationId xmlns:a16="http://schemas.microsoft.com/office/drawing/2014/main" id="{28645F38-7E18-7E44-B678-A971E47B2B87}"/>
              </a:ext>
            </a:extLst>
          </p:cNvPr>
          <p:cNvSpPr/>
          <p:nvPr/>
        </p:nvSpPr>
        <p:spPr>
          <a:xfrm rot="10800000">
            <a:off x="15665988" y="8420099"/>
            <a:ext cx="838200" cy="3810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11">
            <a:extLst>
              <a:ext uri="{FF2B5EF4-FFF2-40B4-BE49-F238E27FC236}">
                <a16:creationId xmlns:a16="http://schemas.microsoft.com/office/drawing/2014/main" id="{DB5B22FB-9197-5602-33FA-F1B61DC1B187}"/>
              </a:ext>
            </a:extLst>
          </p:cNvPr>
          <p:cNvSpPr>
            <a:spLocks noGrp="1"/>
          </p:cNvSpPr>
          <p:nvPr>
            <p:ph type="ftr" sz="quarter" idx="11"/>
          </p:nvPr>
        </p:nvSpPr>
        <p:spPr/>
        <p:txBody>
          <a:bodyPr/>
          <a:lstStyle/>
          <a:p>
            <a:r>
              <a:rPr lang="en-GB"/>
              <a:t>Water Loss Research and Analysis Ltd 2025</a:t>
            </a:r>
            <a:endParaRPr lang="en-US"/>
          </a:p>
        </p:txBody>
      </p:sp>
      <p:sp>
        <p:nvSpPr>
          <p:cNvPr id="13" name="Slide Number Placeholder 12">
            <a:extLst>
              <a:ext uri="{FF2B5EF4-FFF2-40B4-BE49-F238E27FC236}">
                <a16:creationId xmlns:a16="http://schemas.microsoft.com/office/drawing/2014/main" id="{EE2E8CEF-D387-957F-F543-545A9AA5F5E8}"/>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custDataLst>
      <p:tags r:id="rId1"/>
    </p:custDataLst>
    <p:extLst>
      <p:ext uri="{BB962C8B-B14F-4D97-AF65-F5344CB8AC3E}">
        <p14:creationId xmlns:p14="http://schemas.microsoft.com/office/powerpoint/2010/main" val="6751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a:extLst>
            <a:ext uri="{FF2B5EF4-FFF2-40B4-BE49-F238E27FC236}">
              <a16:creationId xmlns:a16="http://schemas.microsoft.com/office/drawing/2014/main" id="{CDA34387-B8C8-E63C-8CB8-2C0670699E7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6FCE5AD-8E2F-6558-4FA8-1C56CB522194}"/>
              </a:ext>
            </a:extLst>
          </p:cNvPr>
          <p:cNvSpPr txBox="1"/>
          <p:nvPr/>
        </p:nvSpPr>
        <p:spPr>
          <a:xfrm>
            <a:off x="228600" y="360853"/>
            <a:ext cx="17830799" cy="809773"/>
          </a:xfrm>
          <a:prstGeom prst="rect">
            <a:avLst/>
          </a:prstGeom>
        </p:spPr>
        <p:txBody>
          <a:bodyPr wrap="square" lIns="0" tIns="0" rIns="0" bIns="0" rtlCol="0" anchor="t">
            <a:spAutoFit/>
          </a:bodyPr>
          <a:lstStyle/>
          <a:p>
            <a:pPr>
              <a:lnSpc>
                <a:spcPts val="6719"/>
              </a:lnSpc>
            </a:pPr>
            <a:r>
              <a:rPr lang="en-US" sz="4800" b="1" dirty="0">
                <a:solidFill>
                  <a:srgbClr val="125B50"/>
                </a:solidFill>
                <a:latin typeface="Agrandir Wide Medium"/>
                <a:ea typeface="Agrandir Wide Medium"/>
                <a:cs typeface="Agrandir Wide Medium"/>
                <a:sym typeface="Agrandir Wide Medium"/>
              </a:rPr>
              <a:t>The influence of service connections on KPIs</a:t>
            </a:r>
          </a:p>
        </p:txBody>
      </p:sp>
      <p:graphicFrame>
        <p:nvGraphicFramePr>
          <p:cNvPr id="9" name="Table 8">
            <a:extLst>
              <a:ext uri="{FF2B5EF4-FFF2-40B4-BE49-F238E27FC236}">
                <a16:creationId xmlns:a16="http://schemas.microsoft.com/office/drawing/2014/main" id="{E9090445-9B0A-DC2E-70CA-2DD6CE630F96}"/>
              </a:ext>
            </a:extLst>
          </p:cNvPr>
          <p:cNvGraphicFramePr>
            <a:graphicFrameLocks noGrp="1"/>
          </p:cNvGraphicFramePr>
          <p:nvPr>
            <p:extLst>
              <p:ext uri="{D42A27DB-BD31-4B8C-83A1-F6EECF244321}">
                <p14:modId xmlns:p14="http://schemas.microsoft.com/office/powerpoint/2010/main" val="3588571942"/>
              </p:ext>
            </p:extLst>
          </p:nvPr>
        </p:nvGraphicFramePr>
        <p:xfrm>
          <a:off x="533399" y="2019300"/>
          <a:ext cx="16987040" cy="2538123"/>
        </p:xfrm>
        <a:graphic>
          <a:graphicData uri="http://schemas.openxmlformats.org/drawingml/2006/table">
            <a:tbl>
              <a:tblPr>
                <a:tableStyleId>{5940675A-B579-460E-94D1-54222C63F5DA}</a:tableStyleId>
              </a:tblPr>
              <a:tblGrid>
                <a:gridCol w="12803040">
                  <a:extLst>
                    <a:ext uri="{9D8B030D-6E8A-4147-A177-3AD203B41FA5}">
                      <a16:colId xmlns:a16="http://schemas.microsoft.com/office/drawing/2014/main" val="3900375607"/>
                    </a:ext>
                  </a:extLst>
                </a:gridCol>
                <a:gridCol w="2092000">
                  <a:extLst>
                    <a:ext uri="{9D8B030D-6E8A-4147-A177-3AD203B41FA5}">
                      <a16:colId xmlns:a16="http://schemas.microsoft.com/office/drawing/2014/main" val="2480043340"/>
                    </a:ext>
                  </a:extLst>
                </a:gridCol>
                <a:gridCol w="2092000">
                  <a:extLst>
                    <a:ext uri="{9D8B030D-6E8A-4147-A177-3AD203B41FA5}">
                      <a16:colId xmlns:a16="http://schemas.microsoft.com/office/drawing/2014/main" val="2471192660"/>
                    </a:ext>
                  </a:extLst>
                </a:gridCol>
              </a:tblGrid>
              <a:tr h="452922">
                <a:tc>
                  <a:txBody>
                    <a:bodyPr/>
                    <a:lstStyle/>
                    <a:p>
                      <a:pPr algn="l" fontAlgn="b">
                        <a:buNone/>
                      </a:pP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i="0" u="none" strike="noStrike" dirty="0">
                          <a:solidFill>
                            <a:srgbClr val="000000"/>
                          </a:solidFill>
                          <a:effectLst/>
                          <a:latin typeface="Agrandir Wide Medium" panose="020B0604020202020204" charset="0"/>
                        </a:rPr>
                        <a:t>SYSTEM 1</a:t>
                      </a:r>
                    </a:p>
                  </a:txBody>
                  <a:tcPr marL="5443" marR="5443" marT="5443" marB="0" anchor="ctr">
                    <a:solidFill>
                      <a:srgbClr val="A6CAB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000" b="1" dirty="0">
                          <a:latin typeface="Agrandir Wide Medium" panose="020B0604020202020204" charset="0"/>
                        </a:rPr>
                        <a:t>SYSTEM 1 - corrected</a:t>
                      </a:r>
                    </a:p>
                  </a:txBody>
                  <a:tcPr marL="5443" marR="5443" marT="5443" marB="0" anchor="ctr">
                    <a:solidFill>
                      <a:srgbClr val="A6CAB0"/>
                    </a:solidFill>
                  </a:tcPr>
                </a:tc>
                <a:extLst>
                  <a:ext uri="{0D108BD9-81ED-4DB2-BD59-A6C34878D82A}">
                    <a16:rowId xmlns:a16="http://schemas.microsoft.com/office/drawing/2014/main" val="2094944326"/>
                  </a:ext>
                </a:extLst>
              </a:tr>
              <a:tr h="384616">
                <a:tc>
                  <a:txBody>
                    <a:bodyPr/>
                    <a:lstStyle/>
                    <a:p>
                      <a:pPr lvl="1" algn="l" fontAlgn="b">
                        <a:buNone/>
                      </a:pPr>
                      <a:r>
                        <a:rPr lang="en-GB" sz="2000" b="1" u="none" strike="noStrike" dirty="0">
                          <a:solidFill>
                            <a:srgbClr val="000000"/>
                          </a:solidFill>
                          <a:effectLst/>
                          <a:latin typeface="Agrandir Wide Medium" panose="020B0604020202020204" charset="0"/>
                        </a:rPr>
                        <a:t>Mains Length (km)</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u="none" strike="noStrike" dirty="0">
                          <a:solidFill>
                            <a:srgbClr val="000000"/>
                          </a:solidFill>
                          <a:effectLst/>
                          <a:latin typeface="Agrandir Wide Medium" panose="020B0604020202020204" charset="0"/>
                        </a:rPr>
                        <a:t>1498</a:t>
                      </a:r>
                      <a:endParaRPr lang="en-GB" sz="2000" b="1" i="0" u="none" strike="noStrike" dirty="0">
                        <a:solidFill>
                          <a:srgbClr val="00000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2000" b="1" i="0" u="none" strike="noStrike" dirty="0">
                          <a:solidFill>
                            <a:srgbClr val="000000"/>
                          </a:solidFill>
                          <a:effectLst/>
                          <a:latin typeface="Agrandir Wide Medium" panose="020B0604020202020204" charset="0"/>
                        </a:rPr>
                        <a:t>1498</a:t>
                      </a:r>
                    </a:p>
                  </a:txBody>
                  <a:tcPr marL="5443" marR="5443" marT="5443" marB="0" anchor="ctr">
                    <a:solidFill>
                      <a:schemeClr val="bg1"/>
                    </a:solidFill>
                  </a:tcPr>
                </a:tc>
                <a:extLst>
                  <a:ext uri="{0D108BD9-81ED-4DB2-BD59-A6C34878D82A}">
                    <a16:rowId xmlns:a16="http://schemas.microsoft.com/office/drawing/2014/main" val="2118082523"/>
                  </a:ext>
                </a:extLst>
              </a:tr>
              <a:tr h="384616">
                <a:tc>
                  <a:txBody>
                    <a:bodyPr/>
                    <a:lstStyle/>
                    <a:p>
                      <a:pPr lvl="1" algn="l" fontAlgn="b">
                        <a:buNone/>
                      </a:pPr>
                      <a:r>
                        <a:rPr lang="en-GB" sz="2000" b="1" u="none" strike="noStrike" dirty="0">
                          <a:solidFill>
                            <a:srgbClr val="000000"/>
                          </a:solidFill>
                          <a:effectLst/>
                          <a:latin typeface="Agrandir Wide Medium" panose="020B0604020202020204" charset="0"/>
                        </a:rPr>
                        <a:t>Number of service connections (Nc)</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u="none" strike="noStrike" dirty="0">
                          <a:solidFill>
                            <a:srgbClr val="00B0F0"/>
                          </a:solidFill>
                          <a:effectLst/>
                          <a:latin typeface="Agrandir Wide Medium" panose="020B0604020202020204" charset="0"/>
                        </a:rPr>
                        <a:t>58192</a:t>
                      </a:r>
                      <a:endParaRPr lang="en-GB" sz="2000" b="1" i="0" u="none" strike="noStrike" dirty="0">
                        <a:solidFill>
                          <a:srgbClr val="00B0F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2000" b="1" i="0" u="none" strike="noStrike" dirty="0">
                          <a:solidFill>
                            <a:srgbClr val="00B0F0"/>
                          </a:solidFill>
                          <a:effectLst/>
                          <a:latin typeface="Agrandir Wide Medium" panose="020B0604020202020204" charset="0"/>
                        </a:rPr>
                        <a:t>37824</a:t>
                      </a:r>
                    </a:p>
                  </a:txBody>
                  <a:tcPr marL="5443" marR="5443" marT="5443" marB="0" anchor="ctr">
                    <a:solidFill>
                      <a:schemeClr val="bg1"/>
                    </a:solidFill>
                  </a:tcPr>
                </a:tc>
                <a:extLst>
                  <a:ext uri="{0D108BD9-81ED-4DB2-BD59-A6C34878D82A}">
                    <a16:rowId xmlns:a16="http://schemas.microsoft.com/office/drawing/2014/main" val="605870667"/>
                  </a:ext>
                </a:extLst>
              </a:tr>
              <a:tr h="384616">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GB" sz="2000" b="1" u="none" strike="noStrike" dirty="0">
                          <a:solidFill>
                            <a:srgbClr val="000000"/>
                          </a:solidFill>
                          <a:effectLst/>
                          <a:latin typeface="Agrandir Wide Medium" panose="020B0604020202020204" charset="0"/>
                        </a:rPr>
                        <a:t>CARL in m3/day</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i="0" u="none" strike="noStrike" dirty="0">
                          <a:solidFill>
                            <a:schemeClr val="tx1"/>
                          </a:solidFill>
                          <a:effectLst/>
                          <a:latin typeface="Agrandir Wide Medium" panose="020B0604020202020204" charset="0"/>
                        </a:rPr>
                        <a:t>19170</a:t>
                      </a:r>
                    </a:p>
                  </a:txBody>
                  <a:tcPr marL="5443" marR="5443" marT="5443" marB="0" anchor="ctr">
                    <a:solidFill>
                      <a:schemeClr val="bg1"/>
                    </a:solidFill>
                  </a:tcPr>
                </a:tc>
                <a:tc>
                  <a:txBody>
                    <a:bodyPr/>
                    <a:lstStyle/>
                    <a:p>
                      <a:pPr algn="ctr" fontAlgn="b">
                        <a:buNone/>
                      </a:pPr>
                      <a:r>
                        <a:rPr lang="en-GB" sz="2000" b="1" i="0" u="none" strike="noStrike" dirty="0">
                          <a:solidFill>
                            <a:schemeClr val="tx1"/>
                          </a:solidFill>
                          <a:effectLst/>
                          <a:latin typeface="Agrandir Wide Medium" panose="020B0604020202020204" charset="0"/>
                        </a:rPr>
                        <a:t>19170</a:t>
                      </a:r>
                    </a:p>
                  </a:txBody>
                  <a:tcPr marL="5443" marR="5443" marT="5443" marB="0" anchor="ctr">
                    <a:solidFill>
                      <a:schemeClr val="bg1"/>
                    </a:solidFill>
                  </a:tcPr>
                </a:tc>
                <a:extLst>
                  <a:ext uri="{0D108BD9-81ED-4DB2-BD59-A6C34878D82A}">
                    <a16:rowId xmlns:a16="http://schemas.microsoft.com/office/drawing/2014/main" val="3030206734"/>
                  </a:ext>
                </a:extLst>
              </a:tr>
              <a:tr h="384616">
                <a:tc>
                  <a:txBody>
                    <a:bodyPr/>
                    <a:lstStyle/>
                    <a:p>
                      <a:pPr lvl="1" algn="l" fontAlgn="b">
                        <a:buNone/>
                      </a:pPr>
                      <a:r>
                        <a:rPr lang="en-GB" sz="2000" b="1" u="none" strike="noStrike" dirty="0">
                          <a:solidFill>
                            <a:srgbClr val="000000"/>
                          </a:solidFill>
                          <a:effectLst/>
                          <a:latin typeface="Agrandir Wide Medium" panose="020B0604020202020204" charset="0"/>
                        </a:rPr>
                        <a:t>Average length of underground service from edge of street to meter (m/conn)</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u="none" strike="noStrike" dirty="0">
                          <a:solidFill>
                            <a:schemeClr val="tx1"/>
                          </a:solidFill>
                          <a:effectLst/>
                          <a:latin typeface="Agrandir Wide Medium" panose="020B0604020202020204" charset="0"/>
                        </a:rPr>
                        <a:t>10.6</a:t>
                      </a:r>
                      <a:endParaRPr lang="en-GB" sz="2000" b="1" i="0" u="none" strike="noStrike" dirty="0">
                        <a:solidFill>
                          <a:schemeClr val="tx1"/>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2000" b="1" i="0" u="none" strike="noStrike" dirty="0">
                          <a:solidFill>
                            <a:schemeClr val="tx1"/>
                          </a:solidFill>
                          <a:effectLst/>
                          <a:latin typeface="Agrandir Wide Medium" panose="020B0604020202020204" charset="0"/>
                        </a:rPr>
                        <a:t>10.6</a:t>
                      </a:r>
                    </a:p>
                  </a:txBody>
                  <a:tcPr marL="5443" marR="5443" marT="5443" marB="0" anchor="ctr">
                    <a:solidFill>
                      <a:schemeClr val="bg1"/>
                    </a:solidFill>
                  </a:tcPr>
                </a:tc>
                <a:extLst>
                  <a:ext uri="{0D108BD9-81ED-4DB2-BD59-A6C34878D82A}">
                    <a16:rowId xmlns:a16="http://schemas.microsoft.com/office/drawing/2014/main" val="191446355"/>
                  </a:ext>
                </a:extLst>
              </a:tr>
              <a:tr h="384616">
                <a:tc>
                  <a:txBody>
                    <a:bodyPr/>
                    <a:lstStyle/>
                    <a:p>
                      <a:pPr lvl="1" algn="l" fontAlgn="b">
                        <a:buNone/>
                      </a:pPr>
                      <a:r>
                        <a:rPr lang="en-GB" sz="2000" b="1" u="none" strike="noStrike" dirty="0">
                          <a:solidFill>
                            <a:srgbClr val="000000"/>
                          </a:solidFill>
                          <a:effectLst/>
                          <a:latin typeface="Agrandir Wide Medium" panose="020B0604020202020204" charset="0"/>
                        </a:rPr>
                        <a:t>Average Pressure in metres</a:t>
                      </a:r>
                      <a:endParaRPr lang="en-GB" sz="20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2000" b="1" u="none" strike="noStrike" dirty="0">
                          <a:solidFill>
                            <a:schemeClr val="tx1"/>
                          </a:solidFill>
                          <a:effectLst/>
                          <a:latin typeface="Agrandir Wide Medium" panose="020B0604020202020204" charset="0"/>
                        </a:rPr>
                        <a:t>52.6</a:t>
                      </a:r>
                      <a:endParaRPr lang="en-GB" sz="2000" b="1" i="0" u="none" strike="noStrike" dirty="0">
                        <a:solidFill>
                          <a:schemeClr val="tx1"/>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2000" b="1" i="0" u="none" strike="noStrike" dirty="0">
                          <a:solidFill>
                            <a:schemeClr val="tx1"/>
                          </a:solidFill>
                          <a:effectLst/>
                          <a:latin typeface="Agrandir Wide Medium" panose="020B0604020202020204" charset="0"/>
                        </a:rPr>
                        <a:t>52.6</a:t>
                      </a:r>
                    </a:p>
                  </a:txBody>
                  <a:tcPr marL="5443" marR="5443" marT="5443" marB="0" anchor="ctr">
                    <a:solidFill>
                      <a:schemeClr val="bg1"/>
                    </a:solidFill>
                  </a:tcPr>
                </a:tc>
                <a:extLst>
                  <a:ext uri="{0D108BD9-81ED-4DB2-BD59-A6C34878D82A}">
                    <a16:rowId xmlns:a16="http://schemas.microsoft.com/office/drawing/2014/main" val="3440705978"/>
                  </a:ext>
                </a:extLst>
              </a:tr>
            </a:tbl>
          </a:graphicData>
        </a:graphic>
      </p:graphicFrame>
      <p:sp>
        <p:nvSpPr>
          <p:cNvPr id="4" name="Rectangle 3">
            <a:extLst>
              <a:ext uri="{FF2B5EF4-FFF2-40B4-BE49-F238E27FC236}">
                <a16:creationId xmlns:a16="http://schemas.microsoft.com/office/drawing/2014/main" id="{9E3B2AAE-2127-06FE-17F8-106AB1808407}"/>
              </a:ext>
            </a:extLst>
          </p:cNvPr>
          <p:cNvSpPr/>
          <p:nvPr/>
        </p:nvSpPr>
        <p:spPr>
          <a:xfrm>
            <a:off x="15441036" y="2019300"/>
            <a:ext cx="2071179" cy="25560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ED82CA79-C7B8-1760-5F8E-81E1007C0393}"/>
              </a:ext>
            </a:extLst>
          </p:cNvPr>
          <p:cNvGraphicFramePr>
            <a:graphicFrameLocks noGrp="1"/>
          </p:cNvGraphicFramePr>
          <p:nvPr>
            <p:extLst>
              <p:ext uri="{D42A27DB-BD31-4B8C-83A1-F6EECF244321}">
                <p14:modId xmlns:p14="http://schemas.microsoft.com/office/powerpoint/2010/main" val="2981333952"/>
              </p:ext>
            </p:extLst>
          </p:nvPr>
        </p:nvGraphicFramePr>
        <p:xfrm>
          <a:off x="533399" y="4725170"/>
          <a:ext cx="17078738" cy="1790700"/>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p>
                      <a:pPr algn="ctr" fontAlgn="b">
                        <a:buNone/>
                      </a:pPr>
                      <a:r>
                        <a:rPr lang="en-GB" sz="2400" b="1" i="0" u="none" strike="noStrike" dirty="0">
                          <a:solidFill>
                            <a:srgbClr val="125B50"/>
                          </a:solidFill>
                          <a:effectLst/>
                          <a:latin typeface="Agrandir Wide Medium" panose="020B0604020202020204" charset="0"/>
                        </a:rPr>
                        <a:t>REAL LOSSES KPIS</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chemeClr val="tx1"/>
                          </a:solidFill>
                          <a:effectLst/>
                          <a:latin typeface="Agrandir Wide Medium" panose="020B0604020202020204" charset="0"/>
                        </a:rPr>
                        <a:t>SYSTEM 1</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6CAB0"/>
                    </a:solidFill>
                  </a:tcPr>
                </a:tc>
                <a:tc>
                  <a:txBody>
                    <a:bodyPr/>
                    <a:lstStyle/>
                    <a:p>
                      <a:pPr algn="ctr" fontAlgn="b">
                        <a:buNone/>
                      </a:pPr>
                      <a:r>
                        <a:rPr lang="en-GB" sz="2400" b="1" i="0" u="none" strike="noStrike" dirty="0">
                          <a:solidFill>
                            <a:schemeClr val="tx1"/>
                          </a:solidFill>
                          <a:effectLst/>
                          <a:latin typeface="Agrandir Wide Medium" panose="020B0604020202020204" charset="0"/>
                        </a:rPr>
                        <a:t>SYSTEM 1 - corrected</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6CAB0"/>
                    </a:solidFill>
                  </a:tcPr>
                </a:tc>
                <a:tc>
                  <a:txBody>
                    <a:bodyPr/>
                    <a:lstStyle/>
                    <a:p>
                      <a:pPr algn="ctr" fontAlgn="b">
                        <a:buNone/>
                      </a:pPr>
                      <a:r>
                        <a:rPr lang="en-GB" sz="2400" b="1" i="0" u="none" strike="noStrike" dirty="0">
                          <a:solidFill>
                            <a:srgbClr val="125B50"/>
                          </a:solidFill>
                          <a:effectLst/>
                          <a:latin typeface="Agrandir Wide Medium" panose="020B0604020202020204" charset="0"/>
                        </a:rPr>
                        <a:t>Comparison</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6169453"/>
                  </a:ext>
                </a:extLst>
              </a:tr>
              <a:tr h="596900">
                <a:tc>
                  <a:txBody>
                    <a:bodyPr/>
                    <a:lstStyle/>
                    <a:p>
                      <a:pPr algn="l" fontAlgn="b">
                        <a:buNone/>
                      </a:pPr>
                      <a:r>
                        <a:rPr lang="en-GB" sz="2400" b="1" u="none" strike="noStrike" dirty="0">
                          <a:solidFill>
                            <a:schemeClr val="tx1"/>
                          </a:solidFill>
                          <a:effectLst/>
                          <a:latin typeface="Agrandir Wide Medium" panose="020B0604020202020204" charset="0"/>
                        </a:rPr>
                        <a:t>Real Losses Litres/conn/day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FF0000"/>
                          </a:solidFill>
                          <a:effectLst/>
                          <a:latin typeface="Agrandir Wide Medium" panose="020B0604020202020204" charset="0"/>
                        </a:rPr>
                        <a:t>329.4</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FF0000"/>
                          </a:solidFill>
                          <a:effectLst/>
                          <a:latin typeface="Agrandir Wide Medium" panose="020B0604020202020204" charset="0"/>
                        </a:rPr>
                        <a:t>506.8</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n-GB" sz="2400" b="1" i="0" u="none" strike="noStrike" dirty="0">
                        <a:solidFill>
                          <a:srgbClr val="125B5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2976262"/>
                  </a:ext>
                </a:extLst>
              </a:tr>
              <a:tr h="596900">
                <a:tc>
                  <a:txBody>
                    <a:bodyPr/>
                    <a:lstStyle/>
                    <a:p>
                      <a:pPr algn="l" fontAlgn="b">
                        <a:buNone/>
                      </a:pPr>
                      <a:r>
                        <a:rPr lang="en-GB" sz="2400" b="1" u="none" strike="noStrike" dirty="0">
                          <a:solidFill>
                            <a:schemeClr val="tx1"/>
                          </a:solidFill>
                          <a:effectLst/>
                          <a:latin typeface="Agrandir Wide Medium" panose="020B0604020202020204" charset="0"/>
                        </a:rPr>
                        <a:t>Real Losses m3/km mains/day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2400" b="1" u="none" strike="noStrike" dirty="0">
                          <a:solidFill>
                            <a:schemeClr val="tx1"/>
                          </a:solidFill>
                          <a:effectLst/>
                          <a:latin typeface="Agrandir Wide Medium" panose="020B0604020202020204" charset="0"/>
                        </a:rPr>
                        <a:t>12.80</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2400" b="1" u="none" strike="noStrike" dirty="0">
                          <a:solidFill>
                            <a:schemeClr val="tx1"/>
                          </a:solidFill>
                          <a:effectLst/>
                          <a:latin typeface="Agrandir Wide Medium" panose="020B0604020202020204" charset="0"/>
                        </a:rPr>
                        <a:t>12.80</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2400" b="1" i="0" u="none" strike="noStrike" dirty="0">
                          <a:solidFill>
                            <a:srgbClr val="125B50"/>
                          </a:solidFill>
                          <a:effectLst/>
                          <a:latin typeface="Agrandir Wide Medium" panose="020B0604020202020204" charset="0"/>
                        </a:rPr>
                        <a:t>NO CHANGE</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568331"/>
                  </a:ext>
                </a:extLst>
              </a:tr>
            </a:tbl>
          </a:graphicData>
        </a:graphic>
      </p:graphicFrame>
      <p:graphicFrame>
        <p:nvGraphicFramePr>
          <p:cNvPr id="11" name="Table 10">
            <a:extLst>
              <a:ext uri="{FF2B5EF4-FFF2-40B4-BE49-F238E27FC236}">
                <a16:creationId xmlns:a16="http://schemas.microsoft.com/office/drawing/2014/main" id="{186AE0A6-CE1E-B44B-E679-D4F709BAC0DB}"/>
              </a:ext>
            </a:extLst>
          </p:cNvPr>
          <p:cNvGraphicFramePr>
            <a:graphicFrameLocks noGrp="1"/>
          </p:cNvGraphicFramePr>
          <p:nvPr>
            <p:extLst>
              <p:ext uri="{D42A27DB-BD31-4B8C-83A1-F6EECF244321}">
                <p14:modId xmlns:p14="http://schemas.microsoft.com/office/powerpoint/2010/main" val="2179206293"/>
              </p:ext>
            </p:extLst>
          </p:nvPr>
        </p:nvGraphicFramePr>
        <p:xfrm>
          <a:off x="526914" y="6515100"/>
          <a:ext cx="17078738" cy="596900"/>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3110352133"/>
                    </a:ext>
                  </a:extLst>
                </a:gridCol>
                <a:gridCol w="4104990">
                  <a:extLst>
                    <a:ext uri="{9D8B030D-6E8A-4147-A177-3AD203B41FA5}">
                      <a16:colId xmlns:a16="http://schemas.microsoft.com/office/drawing/2014/main" val="1868010407"/>
                    </a:ext>
                  </a:extLst>
                </a:gridCol>
                <a:gridCol w="4191000">
                  <a:extLst>
                    <a:ext uri="{9D8B030D-6E8A-4147-A177-3AD203B41FA5}">
                      <a16:colId xmlns:a16="http://schemas.microsoft.com/office/drawing/2014/main" val="2978488726"/>
                    </a:ext>
                  </a:extLst>
                </a:gridCol>
                <a:gridCol w="3048000">
                  <a:extLst>
                    <a:ext uri="{9D8B030D-6E8A-4147-A177-3AD203B41FA5}">
                      <a16:colId xmlns:a16="http://schemas.microsoft.com/office/drawing/2014/main" val="1493897028"/>
                    </a:ext>
                  </a:extLst>
                </a:gridCol>
              </a:tblGrid>
              <a:tr h="596900">
                <a:tc>
                  <a:txBody>
                    <a:bodyPr/>
                    <a:lstStyle/>
                    <a:p>
                      <a:pPr algn="l" fontAlgn="b">
                        <a:buNone/>
                      </a:pPr>
                      <a:r>
                        <a:rPr lang="en-GB" sz="2400" b="1" u="none" strike="noStrike" dirty="0">
                          <a:solidFill>
                            <a:schemeClr val="tx1"/>
                          </a:solidFill>
                          <a:effectLst/>
                          <a:latin typeface="Agrandir Wide Medium" panose="020B0604020202020204" charset="0"/>
                        </a:rPr>
                        <a:t>UARL in m</a:t>
                      </a:r>
                      <a:r>
                        <a:rPr lang="en-GB" sz="2400" b="1" u="none" strike="noStrike" baseline="30000" dirty="0">
                          <a:solidFill>
                            <a:schemeClr val="tx1"/>
                          </a:solidFill>
                          <a:effectLst/>
                          <a:latin typeface="Agrandir Wide Medium" panose="020B0604020202020204" charset="0"/>
                        </a:rPr>
                        <a:t>3</a:t>
                      </a:r>
                      <a:r>
                        <a:rPr lang="en-GB" sz="2400" b="1" u="none" strike="noStrike" dirty="0">
                          <a:solidFill>
                            <a:schemeClr val="tx1"/>
                          </a:solidFill>
                          <a:effectLst/>
                          <a:latin typeface="Agrandir Wide Medium" panose="020B0604020202020204" charset="0"/>
                        </a:rPr>
                        <a:t>/day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00B050"/>
                          </a:solidFill>
                          <a:effectLst/>
                          <a:latin typeface="Agrandir Wide Medium" panose="020B0604020202020204" charset="0"/>
                        </a:rPr>
                        <a:t>4,678</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rgbClr val="00B050"/>
                          </a:solidFill>
                          <a:effectLst/>
                          <a:latin typeface="Agrandir Wide Medium" panose="020B0604020202020204" charset="0"/>
                        </a:rPr>
                        <a:t>3,537</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0527796"/>
                  </a:ext>
                </a:extLst>
              </a:tr>
            </a:tbl>
          </a:graphicData>
        </a:graphic>
      </p:graphicFrame>
      <p:graphicFrame>
        <p:nvGraphicFramePr>
          <p:cNvPr id="19" name="Table 18">
            <a:extLst>
              <a:ext uri="{FF2B5EF4-FFF2-40B4-BE49-F238E27FC236}">
                <a16:creationId xmlns:a16="http://schemas.microsoft.com/office/drawing/2014/main" id="{15943308-6B0C-EA6D-D3AE-4D9043DFAEBC}"/>
              </a:ext>
            </a:extLst>
          </p:cNvPr>
          <p:cNvGraphicFramePr>
            <a:graphicFrameLocks noGrp="1"/>
          </p:cNvGraphicFramePr>
          <p:nvPr>
            <p:extLst>
              <p:ext uri="{D42A27DB-BD31-4B8C-83A1-F6EECF244321}">
                <p14:modId xmlns:p14="http://schemas.microsoft.com/office/powerpoint/2010/main" val="2477751580"/>
              </p:ext>
            </p:extLst>
          </p:nvPr>
        </p:nvGraphicFramePr>
        <p:xfrm>
          <a:off x="533399" y="7124700"/>
          <a:ext cx="17078738" cy="596900"/>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p>
                      <a:pPr algn="l" fontAlgn="b">
                        <a:buNone/>
                      </a:pPr>
                      <a:r>
                        <a:rPr lang="en-GB" sz="2400" b="1" u="none" strike="noStrike" dirty="0">
                          <a:solidFill>
                            <a:schemeClr val="tx1"/>
                          </a:solidFill>
                          <a:effectLst/>
                          <a:latin typeface="Agrandir Wide Medium" panose="020B0604020202020204" charset="0"/>
                        </a:rPr>
                        <a:t>UARL in litres/conn/day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FF0000"/>
                          </a:solidFill>
                          <a:effectLst/>
                          <a:latin typeface="Agrandir Wide Medium" panose="020B0604020202020204" charset="0"/>
                        </a:rPr>
                        <a:t>80.39</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rgbClr val="FF0000"/>
                          </a:solidFill>
                          <a:effectLst/>
                          <a:latin typeface="Agrandir Wide Medium" panose="020B0604020202020204" charset="0"/>
                        </a:rPr>
                        <a:t>93.52</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5874569"/>
                  </a:ext>
                </a:extLst>
              </a:tr>
            </a:tbl>
          </a:graphicData>
        </a:graphic>
      </p:graphicFrame>
      <p:graphicFrame>
        <p:nvGraphicFramePr>
          <p:cNvPr id="20" name="Table 19">
            <a:extLst>
              <a:ext uri="{FF2B5EF4-FFF2-40B4-BE49-F238E27FC236}">
                <a16:creationId xmlns:a16="http://schemas.microsoft.com/office/drawing/2014/main" id="{DCB970AA-5973-F200-C20C-72691A2C6B5F}"/>
              </a:ext>
            </a:extLst>
          </p:cNvPr>
          <p:cNvGraphicFramePr>
            <a:graphicFrameLocks noGrp="1"/>
          </p:cNvGraphicFramePr>
          <p:nvPr>
            <p:extLst>
              <p:ext uri="{D42A27DB-BD31-4B8C-83A1-F6EECF244321}">
                <p14:modId xmlns:p14="http://schemas.microsoft.com/office/powerpoint/2010/main" val="3626959402"/>
              </p:ext>
            </p:extLst>
          </p:nvPr>
        </p:nvGraphicFramePr>
        <p:xfrm>
          <a:off x="526914" y="7734300"/>
          <a:ext cx="17078738" cy="596900"/>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p>
                      <a:pPr algn="l" fontAlgn="b">
                        <a:buNone/>
                      </a:pPr>
                      <a:r>
                        <a:rPr lang="en-GB" sz="2400" b="1" u="none" strike="noStrike" dirty="0">
                          <a:solidFill>
                            <a:schemeClr val="tx1"/>
                          </a:solidFill>
                          <a:effectLst/>
                          <a:latin typeface="Agrandir Wide Medium" panose="020B0604020202020204" charset="0"/>
                        </a:rPr>
                        <a:t>UARL in m3/km mains/day</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00B050"/>
                          </a:solidFill>
                          <a:effectLst/>
                          <a:latin typeface="Agrandir Wide Medium" panose="020B0604020202020204" charset="0"/>
                        </a:rPr>
                        <a:t>3.12</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rgbClr val="00B050"/>
                          </a:solidFill>
                          <a:effectLst/>
                          <a:latin typeface="Agrandir Wide Medium" panose="020B0604020202020204" charset="0"/>
                        </a:rPr>
                        <a:t>2.36</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0086924"/>
                  </a:ext>
                </a:extLst>
              </a:tr>
            </a:tbl>
          </a:graphicData>
        </a:graphic>
      </p:graphicFrame>
      <p:graphicFrame>
        <p:nvGraphicFramePr>
          <p:cNvPr id="21" name="Table 20">
            <a:extLst>
              <a:ext uri="{FF2B5EF4-FFF2-40B4-BE49-F238E27FC236}">
                <a16:creationId xmlns:a16="http://schemas.microsoft.com/office/drawing/2014/main" id="{325B0B3B-7FB0-62D9-3FC9-9C6619BD91CA}"/>
              </a:ext>
            </a:extLst>
          </p:cNvPr>
          <p:cNvGraphicFramePr>
            <a:graphicFrameLocks noGrp="1"/>
          </p:cNvGraphicFramePr>
          <p:nvPr>
            <p:extLst>
              <p:ext uri="{D42A27DB-BD31-4B8C-83A1-F6EECF244321}">
                <p14:modId xmlns:p14="http://schemas.microsoft.com/office/powerpoint/2010/main" val="102197806"/>
              </p:ext>
            </p:extLst>
          </p:nvPr>
        </p:nvGraphicFramePr>
        <p:xfrm>
          <a:off x="526914" y="8343900"/>
          <a:ext cx="17078738" cy="596900"/>
        </p:xfrm>
        <a:graphic>
          <a:graphicData uri="http://schemas.openxmlformats.org/drawingml/2006/table">
            <a:tbl>
              <a:tblPr>
                <a:tableStyleId>{5C22544A-7EE6-4342-B048-85BDC9FD1C3A}</a:tableStyleId>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p>
                      <a:pPr algn="l" fontAlgn="b">
                        <a:buNone/>
                      </a:pPr>
                      <a:r>
                        <a:rPr lang="en-GB" sz="2400" b="1" u="none" strike="noStrike" dirty="0">
                          <a:solidFill>
                            <a:schemeClr val="tx1"/>
                          </a:solidFill>
                          <a:effectLst/>
                          <a:latin typeface="Agrandir Wide Medium" panose="020B0604020202020204" charset="0"/>
                        </a:rPr>
                        <a:t>ILI</a:t>
                      </a:r>
                      <a:endParaRPr lang="en-GB" sz="2400" b="1" i="0" u="none" strike="noStrike" dirty="0">
                        <a:solidFill>
                          <a:schemeClr val="tx1"/>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u="none" strike="noStrike" dirty="0">
                          <a:solidFill>
                            <a:srgbClr val="FF0000"/>
                          </a:solidFill>
                          <a:effectLst/>
                          <a:latin typeface="Agrandir Wide Medium" panose="020B0604020202020204" charset="0"/>
                        </a:rPr>
                        <a:t>4.1</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GB" sz="2400" b="1" i="0" u="none" strike="noStrike" dirty="0">
                          <a:solidFill>
                            <a:srgbClr val="FF0000"/>
                          </a:solidFill>
                          <a:effectLst/>
                          <a:latin typeface="Agrandir Wide Medium" panose="020B0604020202020204" charset="0"/>
                        </a:rPr>
                        <a:t>5.4</a:t>
                      </a: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0116941"/>
                  </a:ext>
                </a:extLst>
              </a:tr>
            </a:tbl>
          </a:graphicData>
        </a:graphic>
      </p:graphicFrame>
      <p:sp>
        <p:nvSpPr>
          <p:cNvPr id="22" name="Arrow: Down 21">
            <a:extLst>
              <a:ext uri="{FF2B5EF4-FFF2-40B4-BE49-F238E27FC236}">
                <a16:creationId xmlns:a16="http://schemas.microsoft.com/office/drawing/2014/main" id="{55D48967-4253-B32A-C982-C813211BAC41}"/>
              </a:ext>
            </a:extLst>
          </p:cNvPr>
          <p:cNvSpPr/>
          <p:nvPr/>
        </p:nvSpPr>
        <p:spPr>
          <a:xfrm>
            <a:off x="15659100" y="6591300"/>
            <a:ext cx="838200" cy="381000"/>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830470F5-D10E-4A9F-BCF8-F84688B47325}"/>
              </a:ext>
            </a:extLst>
          </p:cNvPr>
          <p:cNvSpPr/>
          <p:nvPr/>
        </p:nvSpPr>
        <p:spPr>
          <a:xfrm>
            <a:off x="15665988" y="7810500"/>
            <a:ext cx="838200" cy="381000"/>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Down 24">
            <a:extLst>
              <a:ext uri="{FF2B5EF4-FFF2-40B4-BE49-F238E27FC236}">
                <a16:creationId xmlns:a16="http://schemas.microsoft.com/office/drawing/2014/main" id="{AD95F406-9D1D-909F-802C-15634A47582A}"/>
              </a:ext>
            </a:extLst>
          </p:cNvPr>
          <p:cNvSpPr/>
          <p:nvPr/>
        </p:nvSpPr>
        <p:spPr>
          <a:xfrm rot="10800000">
            <a:off x="15638426" y="8420100"/>
            <a:ext cx="838200" cy="3810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rrow: Down 1">
            <a:extLst>
              <a:ext uri="{FF2B5EF4-FFF2-40B4-BE49-F238E27FC236}">
                <a16:creationId xmlns:a16="http://schemas.microsoft.com/office/drawing/2014/main" id="{9336A6B3-12CA-611D-8279-D305CEFF3157}"/>
              </a:ext>
            </a:extLst>
          </p:cNvPr>
          <p:cNvSpPr/>
          <p:nvPr/>
        </p:nvSpPr>
        <p:spPr>
          <a:xfrm rot="10800000">
            <a:off x="15665988" y="7199280"/>
            <a:ext cx="838200" cy="3810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5CF37600-C29A-99A9-DE98-604148D52810}"/>
              </a:ext>
            </a:extLst>
          </p:cNvPr>
          <p:cNvSpPr/>
          <p:nvPr/>
        </p:nvSpPr>
        <p:spPr>
          <a:xfrm rot="10800000">
            <a:off x="15638425" y="5420988"/>
            <a:ext cx="838200" cy="3810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13">
            <a:extLst>
              <a:ext uri="{FF2B5EF4-FFF2-40B4-BE49-F238E27FC236}">
                <a16:creationId xmlns:a16="http://schemas.microsoft.com/office/drawing/2014/main" id="{1147E409-5415-D10A-083B-616684B88203}"/>
              </a:ext>
            </a:extLst>
          </p:cNvPr>
          <p:cNvSpPr>
            <a:spLocks noGrp="1"/>
          </p:cNvSpPr>
          <p:nvPr>
            <p:ph type="ftr" sz="quarter" idx="11"/>
          </p:nvPr>
        </p:nvSpPr>
        <p:spPr/>
        <p:txBody>
          <a:bodyPr/>
          <a:lstStyle/>
          <a:p>
            <a:r>
              <a:rPr lang="en-GB"/>
              <a:t>Water Loss Research and Analysis Ltd 2025</a:t>
            </a:r>
            <a:endParaRPr lang="en-US"/>
          </a:p>
        </p:txBody>
      </p:sp>
      <p:sp>
        <p:nvSpPr>
          <p:cNvPr id="15" name="Slide Number Placeholder 14">
            <a:extLst>
              <a:ext uri="{FF2B5EF4-FFF2-40B4-BE49-F238E27FC236}">
                <a16:creationId xmlns:a16="http://schemas.microsoft.com/office/drawing/2014/main" id="{E7DE008D-F669-F02E-01C4-ABF3A00DE28E}"/>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custDataLst>
      <p:tags r:id="rId1"/>
    </p:custDataLst>
    <p:extLst>
      <p:ext uri="{BB962C8B-B14F-4D97-AF65-F5344CB8AC3E}">
        <p14:creationId xmlns:p14="http://schemas.microsoft.com/office/powerpoint/2010/main" val="52326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a:extLst>
            <a:ext uri="{FF2B5EF4-FFF2-40B4-BE49-F238E27FC236}">
              <a16:creationId xmlns:a16="http://schemas.microsoft.com/office/drawing/2014/main" id="{B7184984-F972-D034-5ADE-A8517408BEE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D819219E-50E8-9236-610C-008449972E1E}"/>
              </a:ext>
            </a:extLst>
          </p:cNvPr>
          <p:cNvSpPr txBox="1"/>
          <p:nvPr/>
        </p:nvSpPr>
        <p:spPr>
          <a:xfrm>
            <a:off x="228600" y="360853"/>
            <a:ext cx="17830799" cy="809773"/>
          </a:xfrm>
          <a:prstGeom prst="rect">
            <a:avLst/>
          </a:prstGeom>
        </p:spPr>
        <p:txBody>
          <a:bodyPr wrap="square" lIns="0" tIns="0" rIns="0" bIns="0" rtlCol="0" anchor="t">
            <a:spAutoFit/>
          </a:bodyPr>
          <a:lstStyle/>
          <a:p>
            <a:pPr>
              <a:lnSpc>
                <a:spcPts val="6719"/>
              </a:lnSpc>
            </a:pPr>
            <a:r>
              <a:rPr lang="en-US" sz="4800" b="1" dirty="0">
                <a:solidFill>
                  <a:srgbClr val="125B50"/>
                </a:solidFill>
                <a:latin typeface="Agrandir Wide Medium"/>
                <a:ea typeface="Agrandir Wide Medium"/>
                <a:cs typeface="Agrandir Wide Medium"/>
                <a:sym typeface="Agrandir Wide Medium"/>
              </a:rPr>
              <a:t>What if I can only estimate a range of pressure?</a:t>
            </a:r>
          </a:p>
        </p:txBody>
      </p:sp>
      <p:graphicFrame>
        <p:nvGraphicFramePr>
          <p:cNvPr id="9" name="Table 8">
            <a:extLst>
              <a:ext uri="{FF2B5EF4-FFF2-40B4-BE49-F238E27FC236}">
                <a16:creationId xmlns:a16="http://schemas.microsoft.com/office/drawing/2014/main" id="{9A5C5107-926D-9586-5643-4E97AA632D76}"/>
              </a:ext>
            </a:extLst>
          </p:cNvPr>
          <p:cNvGraphicFramePr>
            <a:graphicFrameLocks noGrp="1"/>
          </p:cNvGraphicFramePr>
          <p:nvPr>
            <p:extLst>
              <p:ext uri="{D42A27DB-BD31-4B8C-83A1-F6EECF244321}">
                <p14:modId xmlns:p14="http://schemas.microsoft.com/office/powerpoint/2010/main" val="608754234"/>
              </p:ext>
            </p:extLst>
          </p:nvPr>
        </p:nvGraphicFramePr>
        <p:xfrm>
          <a:off x="533399" y="1381057"/>
          <a:ext cx="17221201" cy="1961558"/>
        </p:xfrm>
        <a:graphic>
          <a:graphicData uri="http://schemas.openxmlformats.org/drawingml/2006/table">
            <a:tbl>
              <a:tblPr>
                <a:tableStyleId>{5940675A-B579-460E-94D1-54222C63F5DA}</a:tableStyleId>
              </a:tblPr>
              <a:tblGrid>
                <a:gridCol w="14802493">
                  <a:extLst>
                    <a:ext uri="{9D8B030D-6E8A-4147-A177-3AD203B41FA5}">
                      <a16:colId xmlns:a16="http://schemas.microsoft.com/office/drawing/2014/main" val="3900375607"/>
                    </a:ext>
                  </a:extLst>
                </a:gridCol>
                <a:gridCol w="2418708">
                  <a:extLst>
                    <a:ext uri="{9D8B030D-6E8A-4147-A177-3AD203B41FA5}">
                      <a16:colId xmlns:a16="http://schemas.microsoft.com/office/drawing/2014/main" val="2480043340"/>
                    </a:ext>
                  </a:extLst>
                </a:gridCol>
              </a:tblGrid>
              <a:tr h="349363">
                <a:tc>
                  <a:txBody>
                    <a:bodyPr/>
                    <a:lstStyle/>
                    <a:p>
                      <a:pPr algn="l" fontAlgn="b">
                        <a:buNone/>
                      </a:pPr>
                      <a:endParaRPr lang="en-GB" sz="1600" b="1" i="0" u="none" strike="noStrike" dirty="0">
                        <a:solidFill>
                          <a:srgbClr val="000000"/>
                        </a:solidFill>
                        <a:effectLst/>
                        <a:latin typeface="Agrandir Wide Medium" panose="020B0604020202020204" charset="0"/>
                      </a:endParaRPr>
                    </a:p>
                  </a:txBody>
                  <a:tcPr marL="5443" marR="5443" marT="5443" marB="0" anchor="b">
                    <a:solidFill>
                      <a:schemeClr val="bg1"/>
                    </a:solidFill>
                  </a:tcPr>
                </a:tc>
                <a:tc>
                  <a:txBody>
                    <a:bodyPr/>
                    <a:lstStyle/>
                    <a:p>
                      <a:pPr algn="ctr" fontAlgn="b">
                        <a:buNone/>
                      </a:pPr>
                      <a:r>
                        <a:rPr lang="en-GB" sz="1600" b="1" i="0" u="none" strike="noStrike" dirty="0">
                          <a:solidFill>
                            <a:srgbClr val="000000"/>
                          </a:solidFill>
                          <a:effectLst/>
                          <a:latin typeface="Agrandir Wide Medium" panose="020B0604020202020204" charset="0"/>
                        </a:rPr>
                        <a:t>SYSTEM 1</a:t>
                      </a:r>
                    </a:p>
                  </a:txBody>
                  <a:tcPr marL="5443" marR="5443" marT="5443" marB="0" anchor="ctr">
                    <a:solidFill>
                      <a:srgbClr val="A6CAB0"/>
                    </a:solidFill>
                  </a:tcPr>
                </a:tc>
                <a:extLst>
                  <a:ext uri="{0D108BD9-81ED-4DB2-BD59-A6C34878D82A}">
                    <a16:rowId xmlns:a16="http://schemas.microsoft.com/office/drawing/2014/main" val="2094944326"/>
                  </a:ext>
                </a:extLst>
              </a:tr>
              <a:tr h="322439">
                <a:tc>
                  <a:txBody>
                    <a:bodyPr/>
                    <a:lstStyle/>
                    <a:p>
                      <a:pPr lvl="1" algn="l" fontAlgn="b">
                        <a:buNone/>
                      </a:pPr>
                      <a:r>
                        <a:rPr lang="en-GB" sz="1600" b="1" u="none" strike="noStrike" dirty="0">
                          <a:solidFill>
                            <a:srgbClr val="000000"/>
                          </a:solidFill>
                          <a:effectLst/>
                          <a:latin typeface="Agrandir Wide Medium" panose="020B0604020202020204" charset="0"/>
                        </a:rPr>
                        <a:t>Mains Length (km)</a:t>
                      </a:r>
                      <a:endParaRPr lang="en-GB" sz="1600" b="1" i="0" u="none" strike="noStrike" dirty="0">
                        <a:solidFill>
                          <a:srgbClr val="00000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1600" b="1" u="none" strike="noStrike" dirty="0">
                          <a:solidFill>
                            <a:srgbClr val="000000"/>
                          </a:solidFill>
                          <a:effectLst/>
                          <a:latin typeface="Agrandir Wide Medium" panose="020B0604020202020204" charset="0"/>
                        </a:rPr>
                        <a:t>1498</a:t>
                      </a:r>
                      <a:endParaRPr lang="en-GB" sz="1600" b="1" i="0" u="none" strike="noStrike" dirty="0">
                        <a:solidFill>
                          <a:srgbClr val="000000"/>
                        </a:solidFill>
                        <a:effectLst/>
                        <a:latin typeface="Agrandir Wide Medium" panose="020B0604020202020204" charset="0"/>
                      </a:endParaRPr>
                    </a:p>
                  </a:txBody>
                  <a:tcPr marL="5443" marR="5443" marT="5443" marB="0" anchor="ctr">
                    <a:solidFill>
                      <a:schemeClr val="bg1"/>
                    </a:solidFill>
                  </a:tcPr>
                </a:tc>
                <a:extLst>
                  <a:ext uri="{0D108BD9-81ED-4DB2-BD59-A6C34878D82A}">
                    <a16:rowId xmlns:a16="http://schemas.microsoft.com/office/drawing/2014/main" val="2118082523"/>
                  </a:ext>
                </a:extLst>
              </a:tr>
              <a:tr h="322439">
                <a:tc>
                  <a:txBody>
                    <a:bodyPr/>
                    <a:lstStyle/>
                    <a:p>
                      <a:pPr lvl="1" algn="l" fontAlgn="b">
                        <a:buNone/>
                      </a:pPr>
                      <a:r>
                        <a:rPr lang="en-GB" sz="1600" b="1" u="none" strike="noStrike" dirty="0">
                          <a:solidFill>
                            <a:srgbClr val="000000"/>
                          </a:solidFill>
                          <a:effectLst/>
                          <a:latin typeface="Agrandir Wide Medium" panose="020B0604020202020204" charset="0"/>
                        </a:rPr>
                        <a:t>Number of service connections (Nc)</a:t>
                      </a:r>
                      <a:endParaRPr lang="en-GB" sz="1600" b="1" i="0" u="none" strike="noStrike" dirty="0">
                        <a:solidFill>
                          <a:srgbClr val="00000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1600" b="1" u="none" strike="noStrike" dirty="0">
                          <a:solidFill>
                            <a:schemeClr val="tx1"/>
                          </a:solidFill>
                          <a:effectLst/>
                          <a:latin typeface="Agrandir Wide Medium" panose="020B0604020202020204" charset="0"/>
                        </a:rPr>
                        <a:t>58192</a:t>
                      </a:r>
                      <a:endParaRPr lang="en-GB" sz="1600" b="1" i="0" u="none" strike="noStrike" dirty="0">
                        <a:solidFill>
                          <a:schemeClr val="tx1"/>
                        </a:solidFill>
                        <a:effectLst/>
                        <a:latin typeface="Agrandir Wide Medium" panose="020B0604020202020204" charset="0"/>
                      </a:endParaRPr>
                    </a:p>
                  </a:txBody>
                  <a:tcPr marL="5443" marR="5443" marT="5443" marB="0" anchor="ctr">
                    <a:solidFill>
                      <a:schemeClr val="bg1"/>
                    </a:solidFill>
                  </a:tcPr>
                </a:tc>
                <a:extLst>
                  <a:ext uri="{0D108BD9-81ED-4DB2-BD59-A6C34878D82A}">
                    <a16:rowId xmlns:a16="http://schemas.microsoft.com/office/drawing/2014/main" val="605870667"/>
                  </a:ext>
                </a:extLst>
              </a:tr>
              <a:tr h="32243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rgbClr val="000000"/>
                          </a:solidFill>
                          <a:effectLst/>
                          <a:latin typeface="Agrandir Wide Medium" panose="020B0604020202020204" charset="0"/>
                        </a:rPr>
                        <a:t>CARL in m3/day</a:t>
                      </a:r>
                      <a:endParaRPr lang="en-GB" sz="1600" b="1" i="0" u="none" strike="noStrike" dirty="0">
                        <a:solidFill>
                          <a:srgbClr val="00000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1600" b="1" i="0" u="none" strike="noStrike" dirty="0">
                          <a:solidFill>
                            <a:schemeClr val="tx1"/>
                          </a:solidFill>
                          <a:effectLst/>
                          <a:latin typeface="Agrandir Wide Medium" panose="020B0604020202020204" charset="0"/>
                        </a:rPr>
                        <a:t>19170</a:t>
                      </a:r>
                    </a:p>
                  </a:txBody>
                  <a:tcPr marL="5443" marR="5443" marT="5443" marB="0" anchor="ctr">
                    <a:solidFill>
                      <a:schemeClr val="bg1"/>
                    </a:solidFill>
                  </a:tcPr>
                </a:tc>
                <a:extLst>
                  <a:ext uri="{0D108BD9-81ED-4DB2-BD59-A6C34878D82A}">
                    <a16:rowId xmlns:a16="http://schemas.microsoft.com/office/drawing/2014/main" val="3030206734"/>
                  </a:ext>
                </a:extLst>
              </a:tr>
              <a:tr h="322439">
                <a:tc>
                  <a:txBody>
                    <a:bodyPr/>
                    <a:lstStyle/>
                    <a:p>
                      <a:pPr lvl="1" algn="l" fontAlgn="b">
                        <a:buNone/>
                      </a:pPr>
                      <a:r>
                        <a:rPr lang="en-GB" sz="1600" b="1" u="none" strike="noStrike" dirty="0">
                          <a:solidFill>
                            <a:srgbClr val="000000"/>
                          </a:solidFill>
                          <a:effectLst/>
                          <a:latin typeface="Agrandir Wide Medium" panose="020B0604020202020204" charset="0"/>
                        </a:rPr>
                        <a:t>Average length of underground service from edge of street to meter (m/conn)</a:t>
                      </a:r>
                      <a:endParaRPr lang="en-GB" sz="1600" b="1" i="0" u="none" strike="noStrike" dirty="0">
                        <a:solidFill>
                          <a:srgbClr val="00000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1600" b="1" u="none" strike="noStrike" dirty="0">
                          <a:solidFill>
                            <a:schemeClr val="tx1"/>
                          </a:solidFill>
                          <a:effectLst/>
                          <a:latin typeface="Agrandir Wide Medium" panose="020B0604020202020204" charset="0"/>
                        </a:rPr>
                        <a:t>10.6</a:t>
                      </a:r>
                      <a:endParaRPr lang="en-GB" sz="1600" b="1" i="0" u="none" strike="noStrike" dirty="0">
                        <a:solidFill>
                          <a:schemeClr val="tx1"/>
                        </a:solidFill>
                        <a:effectLst/>
                        <a:latin typeface="Agrandir Wide Medium" panose="020B0604020202020204" charset="0"/>
                      </a:endParaRPr>
                    </a:p>
                  </a:txBody>
                  <a:tcPr marL="5443" marR="5443" marT="5443" marB="0" anchor="ctr">
                    <a:solidFill>
                      <a:schemeClr val="bg1"/>
                    </a:solidFill>
                  </a:tcPr>
                </a:tc>
                <a:extLst>
                  <a:ext uri="{0D108BD9-81ED-4DB2-BD59-A6C34878D82A}">
                    <a16:rowId xmlns:a16="http://schemas.microsoft.com/office/drawing/2014/main" val="191446355"/>
                  </a:ext>
                </a:extLst>
              </a:tr>
              <a:tr h="322439">
                <a:tc>
                  <a:txBody>
                    <a:bodyPr/>
                    <a:lstStyle/>
                    <a:p>
                      <a:pPr lvl="1" algn="l" fontAlgn="b">
                        <a:buNone/>
                      </a:pPr>
                      <a:r>
                        <a:rPr lang="en-GB" sz="1600" b="1" u="none" strike="noStrike" dirty="0">
                          <a:solidFill>
                            <a:srgbClr val="00B0F0"/>
                          </a:solidFill>
                          <a:effectLst/>
                          <a:latin typeface="Agrandir Wide Medium" panose="020B0604020202020204" charset="0"/>
                        </a:rPr>
                        <a:t>Average Pressure in metres - estimated</a:t>
                      </a:r>
                      <a:endParaRPr lang="en-GB" sz="1600" b="1" i="0" u="none" strike="noStrike" dirty="0">
                        <a:solidFill>
                          <a:srgbClr val="00B0F0"/>
                        </a:solidFill>
                        <a:effectLst/>
                        <a:latin typeface="Agrandir Wide Medium" panose="020B0604020202020204" charset="0"/>
                      </a:endParaRPr>
                    </a:p>
                  </a:txBody>
                  <a:tcPr marL="5443" marR="5443" marT="5443" marB="0" anchor="ctr">
                    <a:solidFill>
                      <a:schemeClr val="bg1"/>
                    </a:solidFill>
                  </a:tcPr>
                </a:tc>
                <a:tc>
                  <a:txBody>
                    <a:bodyPr/>
                    <a:lstStyle/>
                    <a:p>
                      <a:pPr algn="ctr" fontAlgn="b">
                        <a:buNone/>
                      </a:pPr>
                      <a:r>
                        <a:rPr lang="en-GB" sz="1600" b="1" u="none" strike="noStrike" dirty="0">
                          <a:solidFill>
                            <a:srgbClr val="00B0F0"/>
                          </a:solidFill>
                          <a:effectLst/>
                          <a:latin typeface="Agrandir Wide Medium" panose="020B0604020202020204" charset="0"/>
                        </a:rPr>
                        <a:t>35-50m</a:t>
                      </a:r>
                      <a:endParaRPr lang="en-GB" sz="1600" b="1" i="0" u="none" strike="noStrike" dirty="0">
                        <a:solidFill>
                          <a:srgbClr val="00B0F0"/>
                        </a:solidFill>
                        <a:effectLst/>
                        <a:latin typeface="Agrandir Wide Medium" panose="020B0604020202020204" charset="0"/>
                      </a:endParaRPr>
                    </a:p>
                  </a:txBody>
                  <a:tcPr marL="5443" marR="5443" marT="5443" marB="0" anchor="ctr">
                    <a:solidFill>
                      <a:schemeClr val="bg1"/>
                    </a:solidFill>
                  </a:tcPr>
                </a:tc>
                <a:extLst>
                  <a:ext uri="{0D108BD9-81ED-4DB2-BD59-A6C34878D82A}">
                    <a16:rowId xmlns:a16="http://schemas.microsoft.com/office/drawing/2014/main" val="3440705978"/>
                  </a:ext>
                </a:extLst>
              </a:tr>
            </a:tbl>
          </a:graphicData>
        </a:graphic>
      </p:graphicFrame>
      <p:sp>
        <p:nvSpPr>
          <p:cNvPr id="12" name="Rectangle 11">
            <a:extLst>
              <a:ext uri="{FF2B5EF4-FFF2-40B4-BE49-F238E27FC236}">
                <a16:creationId xmlns:a16="http://schemas.microsoft.com/office/drawing/2014/main" id="{9D919EAD-3147-AEC7-2EE0-A0451F0E1C05}"/>
              </a:ext>
            </a:extLst>
          </p:cNvPr>
          <p:cNvSpPr/>
          <p:nvPr/>
        </p:nvSpPr>
        <p:spPr>
          <a:xfrm>
            <a:off x="15316200" y="1381057"/>
            <a:ext cx="2438400" cy="196155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ooter Placeholder 33">
            <a:extLst>
              <a:ext uri="{FF2B5EF4-FFF2-40B4-BE49-F238E27FC236}">
                <a16:creationId xmlns:a16="http://schemas.microsoft.com/office/drawing/2014/main" id="{A52FAD8F-03EC-F932-9DBE-4DAE7A315102}"/>
              </a:ext>
            </a:extLst>
          </p:cNvPr>
          <p:cNvSpPr>
            <a:spLocks noGrp="1"/>
          </p:cNvSpPr>
          <p:nvPr>
            <p:ph type="ftr" sz="quarter" idx="11"/>
          </p:nvPr>
        </p:nvSpPr>
        <p:spPr/>
        <p:txBody>
          <a:bodyPr/>
          <a:lstStyle/>
          <a:p>
            <a:r>
              <a:rPr lang="en-GB"/>
              <a:t>Water Loss Research and Analysis Ltd 2025</a:t>
            </a:r>
            <a:endParaRPr lang="en-US"/>
          </a:p>
        </p:txBody>
      </p:sp>
      <p:pic>
        <p:nvPicPr>
          <p:cNvPr id="2" name="Picture 1">
            <a:extLst>
              <a:ext uri="{FF2B5EF4-FFF2-40B4-BE49-F238E27FC236}">
                <a16:creationId xmlns:a16="http://schemas.microsoft.com/office/drawing/2014/main" id="{A2C28850-1B35-5B08-350A-04971011F93E}"/>
              </a:ext>
            </a:extLst>
          </p:cNvPr>
          <p:cNvPicPr>
            <a:picLocks noChangeAspect="1"/>
          </p:cNvPicPr>
          <p:nvPr/>
        </p:nvPicPr>
        <p:blipFill>
          <a:blip r:embed="rId4"/>
          <a:stretch>
            <a:fillRect/>
          </a:stretch>
        </p:blipFill>
        <p:spPr>
          <a:xfrm>
            <a:off x="254000" y="3553046"/>
            <a:ext cx="12893535" cy="5857654"/>
          </a:xfrm>
          <a:prstGeom prst="rect">
            <a:avLst/>
          </a:prstGeom>
          <a:ln w="19050">
            <a:solidFill>
              <a:schemeClr val="tx1"/>
            </a:solidFill>
          </a:ln>
        </p:spPr>
      </p:pic>
      <p:sp>
        <p:nvSpPr>
          <p:cNvPr id="35" name="Slide Number Placeholder 34">
            <a:extLst>
              <a:ext uri="{FF2B5EF4-FFF2-40B4-BE49-F238E27FC236}">
                <a16:creationId xmlns:a16="http://schemas.microsoft.com/office/drawing/2014/main" id="{01C0EA95-35B5-825B-56D2-ABACB32DE7D8}"/>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36" name="TextBox 35">
            <a:extLst>
              <a:ext uri="{FF2B5EF4-FFF2-40B4-BE49-F238E27FC236}">
                <a16:creationId xmlns:a16="http://schemas.microsoft.com/office/drawing/2014/main" id="{EF5CAEDA-0AA0-9E1F-C9B9-F50DB26EFE61}"/>
              </a:ext>
            </a:extLst>
          </p:cNvPr>
          <p:cNvSpPr txBox="1"/>
          <p:nvPr/>
        </p:nvSpPr>
        <p:spPr>
          <a:xfrm>
            <a:off x="9677400" y="4394453"/>
            <a:ext cx="2590800" cy="1938992"/>
          </a:xfrm>
          <a:prstGeom prst="rect">
            <a:avLst/>
          </a:prstGeom>
          <a:solidFill>
            <a:schemeClr val="bg1"/>
          </a:solidFill>
          <a:ln>
            <a:solidFill>
              <a:srgbClr val="125B50"/>
            </a:solidFill>
          </a:ln>
        </p:spPr>
        <p:txBody>
          <a:bodyPr wrap="square" rtlCol="0">
            <a:spAutoFit/>
          </a:bodyPr>
          <a:lstStyle/>
          <a:p>
            <a:pPr algn="ctr"/>
            <a:r>
              <a:rPr lang="en-GB" sz="2400" dirty="0">
                <a:solidFill>
                  <a:srgbClr val="125B50"/>
                </a:solidFill>
                <a:latin typeface="Agrandir Wide Medium" panose="020B0604020202020204" charset="0"/>
              </a:rPr>
              <a:t>ILI estimated between </a:t>
            </a:r>
          </a:p>
          <a:p>
            <a:pPr algn="ctr"/>
            <a:r>
              <a:rPr lang="en-GB" sz="2400" dirty="0">
                <a:solidFill>
                  <a:srgbClr val="125B50"/>
                </a:solidFill>
                <a:latin typeface="Agrandir Wide Medium" panose="020B0604020202020204" charset="0"/>
              </a:rPr>
              <a:t>4.3-6.2 </a:t>
            </a:r>
          </a:p>
          <a:p>
            <a:pPr algn="ctr"/>
            <a:r>
              <a:rPr lang="en-GB" sz="2400" dirty="0">
                <a:solidFill>
                  <a:srgbClr val="125B50"/>
                </a:solidFill>
                <a:latin typeface="Agrandir Wide Medium" panose="020B0604020202020204" charset="0"/>
              </a:rPr>
              <a:t>(ILI Bands C1/C2)</a:t>
            </a:r>
          </a:p>
        </p:txBody>
      </p:sp>
      <p:sp>
        <p:nvSpPr>
          <p:cNvPr id="4" name="TextBox 3">
            <a:extLst>
              <a:ext uri="{FF2B5EF4-FFF2-40B4-BE49-F238E27FC236}">
                <a16:creationId xmlns:a16="http://schemas.microsoft.com/office/drawing/2014/main" id="{23EF334D-E316-F8DD-3881-5F72214BE995}"/>
              </a:ext>
            </a:extLst>
          </p:cNvPr>
          <p:cNvSpPr txBox="1"/>
          <p:nvPr/>
        </p:nvSpPr>
        <p:spPr>
          <a:xfrm>
            <a:off x="13284200" y="3664300"/>
            <a:ext cx="4724400" cy="5539978"/>
          </a:xfrm>
          <a:prstGeom prst="rect">
            <a:avLst/>
          </a:prstGeom>
          <a:noFill/>
          <a:ln w="38100">
            <a:solidFill>
              <a:srgbClr val="FF0000"/>
            </a:solidFill>
          </a:ln>
        </p:spPr>
        <p:txBody>
          <a:bodyPr wrap="square" rtlCol="0">
            <a:spAutoFit/>
          </a:bodyPr>
          <a:lstStyle/>
          <a:p>
            <a:pPr algn="ctr"/>
            <a:r>
              <a:rPr lang="en-GB" sz="2800" b="1" dirty="0">
                <a:solidFill>
                  <a:srgbClr val="FF0000"/>
                </a:solidFill>
                <a:latin typeface="Agrandir Wide Medium" panose="020B0604020202020204" charset="0"/>
              </a:rPr>
              <a:t>Don’t use this graph to estimate the average pressure required to achieve a specific ILI – </a:t>
            </a:r>
          </a:p>
          <a:p>
            <a:pPr algn="ctr"/>
            <a:endParaRPr lang="en-GB" sz="2800" b="1" dirty="0">
              <a:solidFill>
                <a:srgbClr val="FF0000"/>
              </a:solidFill>
              <a:latin typeface="Agrandir Wide Medium" panose="020B0604020202020204" charset="0"/>
            </a:endParaRPr>
          </a:p>
          <a:p>
            <a:pPr marL="457200" indent="-457200" algn="ctr">
              <a:buFont typeface="Arial" panose="020B0604020202020204" pitchFamily="34" charset="0"/>
              <a:buChar char="•"/>
            </a:pPr>
            <a:r>
              <a:rPr lang="en-GB" sz="2800" b="1" dirty="0">
                <a:solidFill>
                  <a:srgbClr val="FF0000"/>
                </a:solidFill>
                <a:latin typeface="Agrandir Wide Medium" panose="020B0604020202020204" charset="0"/>
              </a:rPr>
              <a:t>It </a:t>
            </a:r>
            <a:r>
              <a:rPr lang="en-GB" sz="2800" b="1" u="sng" dirty="0">
                <a:solidFill>
                  <a:srgbClr val="FF0000"/>
                </a:solidFill>
                <a:latin typeface="Agrandir Wide Medium" panose="020B0604020202020204" charset="0"/>
              </a:rPr>
              <a:t>does not show </a:t>
            </a:r>
            <a:r>
              <a:rPr lang="en-GB" sz="2800" b="1" dirty="0">
                <a:solidFill>
                  <a:srgbClr val="FF0000"/>
                </a:solidFill>
                <a:latin typeface="Agrandir Wide Medium" panose="020B0604020202020204" charset="0"/>
              </a:rPr>
              <a:t>the effect of reducing or increasing pressure on CARL, </a:t>
            </a:r>
            <a:r>
              <a:rPr lang="en-GB" sz="2800" b="1" u="sng" dirty="0">
                <a:solidFill>
                  <a:srgbClr val="FF0000"/>
                </a:solidFill>
                <a:latin typeface="Agrandir Wide Medium" panose="020B0604020202020204" charset="0"/>
              </a:rPr>
              <a:t>only on UARL</a:t>
            </a:r>
          </a:p>
          <a:p>
            <a:pPr algn="ctr"/>
            <a:r>
              <a:rPr lang="en-GB" dirty="0"/>
              <a:t>	</a:t>
            </a:r>
          </a:p>
        </p:txBody>
      </p:sp>
      <p:sp>
        <p:nvSpPr>
          <p:cNvPr id="15" name="Arrow: Down 14">
            <a:extLst>
              <a:ext uri="{FF2B5EF4-FFF2-40B4-BE49-F238E27FC236}">
                <a16:creationId xmlns:a16="http://schemas.microsoft.com/office/drawing/2014/main" id="{62165DFD-DB44-2D11-C649-D91B94A65303}"/>
              </a:ext>
            </a:extLst>
          </p:cNvPr>
          <p:cNvSpPr/>
          <p:nvPr/>
        </p:nvSpPr>
        <p:spPr>
          <a:xfrm>
            <a:off x="4572000" y="7124700"/>
            <a:ext cx="144000" cy="14040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6709E5E4-6F6F-EA14-558B-C96CBDE4EC83}"/>
              </a:ext>
            </a:extLst>
          </p:cNvPr>
          <p:cNvSpPr/>
          <p:nvPr/>
        </p:nvSpPr>
        <p:spPr>
          <a:xfrm>
            <a:off x="5867400" y="7581900"/>
            <a:ext cx="152400" cy="9360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53974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6" grpId="0" animBg="1"/>
      <p:bldP spid="4" grpId="0" animBg="1"/>
      <p:bldP spid="1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a:extLst>
            <a:ext uri="{FF2B5EF4-FFF2-40B4-BE49-F238E27FC236}">
              <a16:creationId xmlns:a16="http://schemas.microsoft.com/office/drawing/2014/main" id="{B1152DC9-22D3-E3EF-B2B1-725BC106D41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5875351-BD50-B4CF-9578-C67F8806EF4B}"/>
              </a:ext>
            </a:extLst>
          </p:cNvPr>
          <p:cNvSpPr txBox="1"/>
          <p:nvPr/>
        </p:nvSpPr>
        <p:spPr>
          <a:xfrm>
            <a:off x="1295400" y="419100"/>
            <a:ext cx="16154400" cy="830997"/>
          </a:xfrm>
          <a:prstGeom prst="rect">
            <a:avLst/>
          </a:prstGeom>
          <a:noFill/>
        </p:spPr>
        <p:txBody>
          <a:bodyPr wrap="square" rtlCol="0">
            <a:spAutoFit/>
          </a:bodyPr>
          <a:lstStyle/>
          <a:p>
            <a:r>
              <a:rPr lang="en-GB" sz="4800" dirty="0">
                <a:solidFill>
                  <a:srgbClr val="125B50"/>
                </a:solidFill>
                <a:latin typeface="Agrandir Wide Medium" panose="020B0604020202020204" charset="0"/>
              </a:rPr>
              <a:t>Summary</a:t>
            </a:r>
          </a:p>
        </p:txBody>
      </p:sp>
      <p:sp>
        <p:nvSpPr>
          <p:cNvPr id="11" name="TextBox 10">
            <a:extLst>
              <a:ext uri="{FF2B5EF4-FFF2-40B4-BE49-F238E27FC236}">
                <a16:creationId xmlns:a16="http://schemas.microsoft.com/office/drawing/2014/main" id="{871C5A8E-3AF2-3A07-FD4C-23AA93EADC53}"/>
              </a:ext>
            </a:extLst>
          </p:cNvPr>
          <p:cNvSpPr txBox="1"/>
          <p:nvPr/>
        </p:nvSpPr>
        <p:spPr>
          <a:xfrm>
            <a:off x="609600" y="1562100"/>
            <a:ext cx="17145000" cy="8279190"/>
          </a:xfrm>
          <a:prstGeom prst="rect">
            <a:avLst/>
          </a:prstGeom>
          <a:noFill/>
        </p:spPr>
        <p:txBody>
          <a:bodyPr wrap="square" rtlCol="0">
            <a:spAutoFit/>
          </a:bodyPr>
          <a:lstStyle/>
          <a:p>
            <a:pPr marL="457200" indent="-457200">
              <a:buFont typeface="Wingdings" panose="05000000000000000000" pitchFamily="2" charset="2"/>
              <a:buChar char="ü"/>
            </a:pPr>
            <a:r>
              <a:rPr lang="en-GB" sz="3200" dirty="0">
                <a:latin typeface="Agrandir Wide Medium" panose="020B0604020202020204" charset="0"/>
              </a:rPr>
              <a:t>Think about the choice of KPI and make sure it is fit for purpose</a:t>
            </a:r>
          </a:p>
          <a:p>
            <a:pPr marL="914400" lvl="1" indent="-457200">
              <a:buFont typeface="Wingdings" panose="05000000000000000000" pitchFamily="2" charset="2"/>
              <a:buChar char="ü"/>
            </a:pPr>
            <a:r>
              <a:rPr lang="en-GB" sz="3200" b="1" dirty="0">
                <a:solidFill>
                  <a:srgbClr val="FF0000"/>
                </a:solidFill>
                <a:latin typeface="Agrandir Wide Medium" panose="020B0604020202020204" charset="0"/>
              </a:rPr>
              <a:t>Please don’t use %s of anything!</a:t>
            </a:r>
          </a:p>
          <a:p>
            <a:pPr marL="914400" lvl="1" indent="-457200">
              <a:buFont typeface="Wingdings" panose="05000000000000000000" pitchFamily="2" charset="2"/>
              <a:buChar char="ü"/>
            </a:pPr>
            <a:endParaRPr lang="en-GB" sz="3200" dirty="0">
              <a:latin typeface="Agrandir Wide Medium" panose="020B0604020202020204" charset="0"/>
            </a:endParaRPr>
          </a:p>
          <a:p>
            <a:pPr marL="457200" indent="-457200">
              <a:buFont typeface="Wingdings" panose="05000000000000000000" pitchFamily="2" charset="2"/>
              <a:buChar char="ü"/>
            </a:pPr>
            <a:r>
              <a:rPr lang="en-GB" sz="3200" dirty="0">
                <a:latin typeface="Agrandir Wide Medium" panose="020B0604020202020204" charset="0"/>
              </a:rPr>
              <a:t>Consider all the other variables that influence Real Losses and use them to provide context to your interpretation</a:t>
            </a:r>
          </a:p>
          <a:p>
            <a:pPr marL="457200" indent="-457200">
              <a:buFont typeface="Wingdings" panose="05000000000000000000" pitchFamily="2" charset="2"/>
              <a:buChar char="ü"/>
            </a:pPr>
            <a:endParaRPr lang="en-GB" sz="3200" dirty="0">
              <a:latin typeface="Agrandir Wide Medium" panose="020B0604020202020204" charset="0"/>
            </a:endParaRPr>
          </a:p>
          <a:p>
            <a:pPr marL="457200" indent="-457200">
              <a:buFont typeface="Wingdings" panose="05000000000000000000" pitchFamily="2" charset="2"/>
              <a:buChar char="ü"/>
            </a:pPr>
            <a:r>
              <a:rPr lang="en-GB" sz="3200" dirty="0">
                <a:latin typeface="Agrandir Wide Medium" panose="020B0604020202020204" charset="0"/>
              </a:rPr>
              <a:t>Deploy careful quality control of the inputs to your KPIs</a:t>
            </a:r>
          </a:p>
          <a:p>
            <a:pPr marL="914400" lvl="1" indent="-457200">
              <a:buFont typeface="Wingdings" panose="05000000000000000000" pitchFamily="2" charset="2"/>
              <a:buChar char="ü"/>
            </a:pPr>
            <a:r>
              <a:rPr lang="en-GB" sz="3200" dirty="0">
                <a:latin typeface="Agrandir Wide Medium" panose="020B0604020202020204" charset="0"/>
              </a:rPr>
              <a:t>Number of Physical Service Connections from the mains</a:t>
            </a:r>
          </a:p>
          <a:p>
            <a:pPr marL="1371600" lvl="2" indent="-457200">
              <a:buFont typeface="Wingdings" panose="05000000000000000000" pitchFamily="2" charset="2"/>
              <a:buChar char="ü"/>
            </a:pPr>
            <a:r>
              <a:rPr lang="en-GB" sz="3200" dirty="0">
                <a:solidFill>
                  <a:srgbClr val="FF0000"/>
                </a:solidFill>
                <a:latin typeface="Agrandir Wide Medium" panose="020B0604020202020204" charset="0"/>
              </a:rPr>
              <a:t>Not administrative or billed connections</a:t>
            </a:r>
          </a:p>
          <a:p>
            <a:pPr marL="914400" lvl="1" indent="-457200">
              <a:buFont typeface="Wingdings" panose="05000000000000000000" pitchFamily="2" charset="2"/>
              <a:buChar char="ü"/>
            </a:pPr>
            <a:r>
              <a:rPr lang="en-GB" sz="3200" dirty="0">
                <a:latin typeface="Agrandir Wide Medium" panose="020B0604020202020204" charset="0"/>
              </a:rPr>
              <a:t>Measure Average Zone Pressure to understand your Real Losses</a:t>
            </a:r>
          </a:p>
          <a:p>
            <a:pPr marL="1371600" lvl="2" indent="-457200">
              <a:buFont typeface="Wingdings" panose="05000000000000000000" pitchFamily="2" charset="2"/>
              <a:buChar char="ü"/>
            </a:pPr>
            <a:r>
              <a:rPr lang="en-GB" sz="3200" u="sng" dirty="0">
                <a:solidFill>
                  <a:srgbClr val="125B50"/>
                </a:solidFill>
                <a:latin typeface="Agrandir Wide Medium" panose="020B0604020202020204" charset="0"/>
              </a:rPr>
              <a:t>But you can still gain insights if you have an estimated range</a:t>
            </a:r>
          </a:p>
          <a:p>
            <a:pPr marL="914400" lvl="1" indent="-457200">
              <a:buFont typeface="Wingdings" panose="05000000000000000000" pitchFamily="2" charset="2"/>
              <a:buChar char="ü"/>
            </a:pPr>
            <a:endParaRPr lang="en-GB" sz="3200" dirty="0">
              <a:latin typeface="Agrandir Wide Medium" panose="020B0604020202020204" charset="0"/>
            </a:endParaRPr>
          </a:p>
          <a:p>
            <a:pPr marL="457200" indent="-457200">
              <a:buFont typeface="Wingdings" panose="05000000000000000000" pitchFamily="2" charset="2"/>
              <a:buChar char="ü"/>
            </a:pPr>
            <a:r>
              <a:rPr lang="en-GB" sz="3200" dirty="0">
                <a:latin typeface="Agrandir Wide Medium" panose="020B0604020202020204" charset="0"/>
              </a:rPr>
              <a:t>Use the “Rosetta Stone” approach to quickly translate your chosen Real Losses KPI into multiple other KPIs</a:t>
            </a:r>
          </a:p>
          <a:p>
            <a:pPr marL="457200" indent="-457200">
              <a:buFont typeface="Wingdings" panose="05000000000000000000" pitchFamily="2" charset="2"/>
              <a:buChar char="ü"/>
            </a:pPr>
            <a:endParaRPr lang="en-GB" sz="2800" dirty="0">
              <a:latin typeface="Agrandir Wide Medium" panose="020B0604020202020204" charset="0"/>
            </a:endParaRPr>
          </a:p>
          <a:p>
            <a:pPr marL="457200" indent="-457200">
              <a:buFont typeface="Wingdings" panose="05000000000000000000" pitchFamily="2" charset="2"/>
              <a:buChar char="ü"/>
            </a:pPr>
            <a:endParaRPr lang="en-GB" sz="2800" dirty="0">
              <a:latin typeface="Agrandir Wide Medium" panose="020B0604020202020204" charset="0"/>
            </a:endParaRPr>
          </a:p>
          <a:p>
            <a:pPr marL="457200" indent="-457200">
              <a:buFont typeface="Wingdings" panose="05000000000000000000" pitchFamily="2" charset="2"/>
              <a:buChar char="ü"/>
            </a:pPr>
            <a:endParaRPr lang="en-GB" sz="2800" dirty="0">
              <a:latin typeface="Agrandir Wide Medium" panose="020B0604020202020204" charset="0"/>
            </a:endParaRPr>
          </a:p>
        </p:txBody>
      </p:sp>
      <p:sp>
        <p:nvSpPr>
          <p:cNvPr id="5" name="Footer Placeholder 4">
            <a:extLst>
              <a:ext uri="{FF2B5EF4-FFF2-40B4-BE49-F238E27FC236}">
                <a16:creationId xmlns:a16="http://schemas.microsoft.com/office/drawing/2014/main" id="{8F642C74-2909-1810-6B78-3F60A28EECF8}"/>
              </a:ext>
            </a:extLst>
          </p:cNvPr>
          <p:cNvSpPr>
            <a:spLocks noGrp="1"/>
          </p:cNvSpPr>
          <p:nvPr>
            <p:ph type="ftr" sz="quarter" idx="11"/>
          </p:nvPr>
        </p:nvSpPr>
        <p:spPr/>
        <p:txBody>
          <a:bodyPr/>
          <a:lstStyle/>
          <a:p>
            <a:r>
              <a:rPr lang="en-GB"/>
              <a:t>Water Loss Research and Analysis Ltd 2025</a:t>
            </a:r>
            <a:endParaRPr lang="en-US"/>
          </a:p>
        </p:txBody>
      </p:sp>
      <p:sp>
        <p:nvSpPr>
          <p:cNvPr id="6" name="Slide Number Placeholder 5">
            <a:extLst>
              <a:ext uri="{FF2B5EF4-FFF2-40B4-BE49-F238E27FC236}">
                <a16:creationId xmlns:a16="http://schemas.microsoft.com/office/drawing/2014/main" id="{DACDEA39-2291-BE69-A7AB-147E19ABD500}"/>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custDataLst>
      <p:tags r:id="rId1"/>
    </p:custDataLst>
    <p:extLst>
      <p:ext uri="{BB962C8B-B14F-4D97-AF65-F5344CB8AC3E}">
        <p14:creationId xmlns:p14="http://schemas.microsoft.com/office/powerpoint/2010/main" val="313944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a:extLst>
            <a:ext uri="{FF2B5EF4-FFF2-40B4-BE49-F238E27FC236}">
              <a16:creationId xmlns:a16="http://schemas.microsoft.com/office/drawing/2014/main" id="{497042EF-3DB8-F049-D105-2F780B53073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336B831-5E8F-7806-14C6-EB347BBDE823}"/>
              </a:ext>
            </a:extLst>
          </p:cNvPr>
          <p:cNvSpPr txBox="1"/>
          <p:nvPr/>
        </p:nvSpPr>
        <p:spPr>
          <a:xfrm>
            <a:off x="1295400" y="419100"/>
            <a:ext cx="16154400" cy="830997"/>
          </a:xfrm>
          <a:prstGeom prst="rect">
            <a:avLst/>
          </a:prstGeom>
          <a:noFill/>
        </p:spPr>
        <p:txBody>
          <a:bodyPr wrap="square" rtlCol="0">
            <a:spAutoFit/>
          </a:bodyPr>
          <a:lstStyle/>
          <a:p>
            <a:r>
              <a:rPr lang="en-GB" sz="4800" dirty="0">
                <a:solidFill>
                  <a:srgbClr val="125B50"/>
                </a:solidFill>
                <a:latin typeface="Agrandir Wide Medium" panose="020B0604020202020204" charset="0"/>
              </a:rPr>
              <a:t>Thank You!</a:t>
            </a:r>
          </a:p>
        </p:txBody>
      </p:sp>
      <p:sp>
        <p:nvSpPr>
          <p:cNvPr id="11" name="TextBox 10">
            <a:extLst>
              <a:ext uri="{FF2B5EF4-FFF2-40B4-BE49-F238E27FC236}">
                <a16:creationId xmlns:a16="http://schemas.microsoft.com/office/drawing/2014/main" id="{FB1BAE83-A628-8B27-DF78-1E4C101F9C4F}"/>
              </a:ext>
            </a:extLst>
          </p:cNvPr>
          <p:cNvSpPr txBox="1"/>
          <p:nvPr/>
        </p:nvSpPr>
        <p:spPr>
          <a:xfrm>
            <a:off x="609600" y="1562100"/>
            <a:ext cx="17145000" cy="6494085"/>
          </a:xfrm>
          <a:prstGeom prst="rect">
            <a:avLst/>
          </a:prstGeom>
          <a:noFill/>
        </p:spPr>
        <p:txBody>
          <a:bodyPr wrap="square" rtlCol="0">
            <a:spAutoFit/>
          </a:bodyPr>
          <a:lstStyle/>
          <a:p>
            <a:pPr marL="457200" indent="-457200">
              <a:buFont typeface="Wingdings" panose="05000000000000000000" pitchFamily="2" charset="2"/>
              <a:buChar char="ü"/>
            </a:pPr>
            <a:r>
              <a:rPr lang="en-GB" sz="3200" dirty="0">
                <a:latin typeface="Agrandir Wide Medium" panose="020B0604020202020204" charset="0"/>
              </a:rPr>
              <a:t>The software used in this presentation will be available early in 2026 for Utilities – for updates on availability</a:t>
            </a:r>
          </a:p>
          <a:p>
            <a:pPr marL="914400" lvl="1" indent="-457200">
              <a:buFont typeface="Wingdings" panose="05000000000000000000" pitchFamily="2" charset="2"/>
              <a:buChar char="ü"/>
            </a:pPr>
            <a:r>
              <a:rPr lang="en-GB" sz="3200" b="1" dirty="0">
                <a:solidFill>
                  <a:srgbClr val="125B50"/>
                </a:solidFill>
                <a:latin typeface="Agrandir Wide Medium" panose="020B0604020202020204" charset="0"/>
              </a:rPr>
              <a:t>Follow me on LinkedIn - </a:t>
            </a:r>
            <a:r>
              <a:rPr lang="en-GB" sz="2400" b="1" dirty="0">
                <a:latin typeface="Agrandir Wide Medium" panose="020B0604020202020204" charset="0"/>
                <a:hlinkClick r:id="rId4"/>
              </a:rPr>
              <a:t>www.linkedin.com/in/catherine-stanton-davies-0a564a39</a:t>
            </a:r>
            <a:endParaRPr lang="en-GB" sz="2400" b="1" dirty="0">
              <a:latin typeface="Agrandir Wide Medium" panose="020B0604020202020204" charset="0"/>
            </a:endParaRPr>
          </a:p>
          <a:p>
            <a:pPr marL="914400" lvl="1" indent="-457200">
              <a:buFont typeface="Wingdings" panose="05000000000000000000" pitchFamily="2" charset="2"/>
              <a:buChar char="ü"/>
            </a:pPr>
            <a:r>
              <a:rPr lang="en-GB" sz="3200" b="1" dirty="0">
                <a:solidFill>
                  <a:srgbClr val="125B50"/>
                </a:solidFill>
                <a:latin typeface="Agrandir Wide Medium" panose="020B0604020202020204" charset="0"/>
                <a:hlinkClick r:id="rId5"/>
              </a:rPr>
              <a:t>www.wlranda.com</a:t>
            </a:r>
            <a:endParaRPr lang="en-GB" sz="3200" b="1" dirty="0">
              <a:solidFill>
                <a:srgbClr val="125B50"/>
              </a:solidFill>
              <a:latin typeface="Agrandir Wide Medium" panose="020B0604020202020204" charset="0"/>
            </a:endParaRPr>
          </a:p>
          <a:p>
            <a:pPr marL="914400" lvl="1" indent="-457200">
              <a:buFont typeface="Wingdings" panose="05000000000000000000" pitchFamily="2" charset="2"/>
              <a:buChar char="ü"/>
            </a:pPr>
            <a:endParaRPr lang="en-GB" sz="3200" dirty="0">
              <a:latin typeface="Agrandir Wide Medium" panose="020B0604020202020204" charset="0"/>
            </a:endParaRPr>
          </a:p>
          <a:p>
            <a:pPr marL="457200" indent="-457200">
              <a:buFont typeface="Wingdings" panose="05000000000000000000" pitchFamily="2" charset="2"/>
              <a:buChar char="ü"/>
            </a:pPr>
            <a:r>
              <a:rPr lang="en-GB" sz="3200" dirty="0">
                <a:latin typeface="Agrandir Wide Medium" panose="020B0604020202020204" charset="0"/>
              </a:rPr>
              <a:t>The </a:t>
            </a:r>
            <a:r>
              <a:rPr lang="en-GB" sz="3200" dirty="0" err="1">
                <a:latin typeface="Agrandir Wide Medium" panose="020B0604020202020204" charset="0"/>
              </a:rPr>
              <a:t>Leakssuite</a:t>
            </a:r>
            <a:r>
              <a:rPr lang="en-GB" sz="3200" dirty="0">
                <a:latin typeface="Agrandir Wide Medium" panose="020B0604020202020204" charset="0"/>
              </a:rPr>
              <a:t> Library – </a:t>
            </a:r>
            <a:r>
              <a:rPr lang="en-GB" sz="3200" dirty="0">
                <a:latin typeface="Agrandir Wide Medium" panose="020B0604020202020204" charset="0"/>
                <a:hlinkClick r:id="rId6"/>
              </a:rPr>
              <a:t>www.leakssuitelibrary.com</a:t>
            </a:r>
            <a:r>
              <a:rPr lang="en-GB" sz="3200" dirty="0">
                <a:latin typeface="Agrandir Wide Medium" panose="020B0604020202020204" charset="0"/>
              </a:rPr>
              <a:t> has a number of articles on KPIs</a:t>
            </a:r>
          </a:p>
          <a:p>
            <a:pPr marL="914400" lvl="1" indent="-457200">
              <a:buFont typeface="Wingdings" panose="05000000000000000000" pitchFamily="2" charset="2"/>
              <a:buChar char="ü"/>
            </a:pPr>
            <a:r>
              <a:rPr lang="en-GB" sz="3200" dirty="0">
                <a:latin typeface="Agrandir Wide Medium" panose="020B0604020202020204" charset="0"/>
                <a:hlinkClick r:id="rId7"/>
              </a:rPr>
              <a:t>KPIs Fit for Purpose | </a:t>
            </a:r>
            <a:r>
              <a:rPr lang="en-GB" sz="3200" dirty="0" err="1">
                <a:latin typeface="Agrandir Wide Medium" panose="020B0604020202020204" charset="0"/>
                <a:hlinkClick r:id="rId7"/>
              </a:rPr>
              <a:t>LEAKSSuite</a:t>
            </a:r>
            <a:r>
              <a:rPr lang="en-GB" sz="3200" dirty="0">
                <a:latin typeface="Agrandir Wide Medium" panose="020B0604020202020204" charset="0"/>
                <a:hlinkClick r:id="rId7"/>
              </a:rPr>
              <a:t> Library</a:t>
            </a:r>
            <a:endParaRPr lang="en-GB" sz="3200" dirty="0">
              <a:latin typeface="Agrandir Wide Medium" panose="020B0604020202020204" charset="0"/>
            </a:endParaRPr>
          </a:p>
          <a:p>
            <a:pPr marL="914400" lvl="1" indent="-457200">
              <a:buFont typeface="Wingdings" panose="05000000000000000000" pitchFamily="2" charset="2"/>
              <a:buChar char="ü"/>
            </a:pPr>
            <a:r>
              <a:rPr lang="en-GB" sz="3200" dirty="0">
                <a:latin typeface="Agrandir Wide Medium" panose="020B0604020202020204" charset="0"/>
                <a:hlinkClick r:id="rId8"/>
              </a:rPr>
              <a:t>Global ILIs | </a:t>
            </a:r>
            <a:r>
              <a:rPr lang="en-GB" sz="3200" dirty="0" err="1">
                <a:latin typeface="Agrandir Wide Medium" panose="020B0604020202020204" charset="0"/>
                <a:hlinkClick r:id="rId8"/>
              </a:rPr>
              <a:t>LEAKSSuite</a:t>
            </a:r>
            <a:r>
              <a:rPr lang="en-GB" sz="3200" dirty="0">
                <a:latin typeface="Agrandir Wide Medium" panose="020B0604020202020204" charset="0"/>
                <a:hlinkClick r:id="rId8"/>
              </a:rPr>
              <a:t> Library</a:t>
            </a:r>
            <a:endParaRPr lang="en-GB" sz="3200" dirty="0">
              <a:latin typeface="Agrandir Wide Medium" panose="020B0604020202020204" charset="0"/>
            </a:endParaRPr>
          </a:p>
          <a:p>
            <a:pPr marL="914400" lvl="1" indent="-457200">
              <a:buFont typeface="Wingdings" panose="05000000000000000000" pitchFamily="2" charset="2"/>
              <a:buChar char="ü"/>
            </a:pPr>
            <a:r>
              <a:rPr lang="en-GB" sz="3200" dirty="0">
                <a:latin typeface="Agrandir Wide Medium" panose="020B0604020202020204" charset="0"/>
                <a:hlinkClick r:id="rId9"/>
              </a:rPr>
              <a:t>UARL and ILI | </a:t>
            </a:r>
            <a:r>
              <a:rPr lang="en-GB" sz="3200" dirty="0" err="1">
                <a:latin typeface="Agrandir Wide Medium" panose="020B0604020202020204" charset="0"/>
                <a:hlinkClick r:id="rId9"/>
              </a:rPr>
              <a:t>LEAKSSuite</a:t>
            </a:r>
            <a:r>
              <a:rPr lang="en-GB" sz="3200" dirty="0">
                <a:latin typeface="Agrandir Wide Medium" panose="020B0604020202020204" charset="0"/>
                <a:hlinkClick r:id="rId9"/>
              </a:rPr>
              <a:t> Library</a:t>
            </a:r>
            <a:endParaRPr lang="en-GB" sz="3200" dirty="0">
              <a:latin typeface="Agrandir Wide Medium" panose="020B0604020202020204" charset="0"/>
            </a:endParaRPr>
          </a:p>
          <a:p>
            <a:pPr marL="914400" lvl="1" indent="-457200">
              <a:buFont typeface="Wingdings" panose="05000000000000000000" pitchFamily="2" charset="2"/>
              <a:buChar char="ü"/>
            </a:pPr>
            <a:r>
              <a:rPr lang="en-GB" sz="3200" dirty="0">
                <a:latin typeface="Agrandir Wide Medium" panose="020B0604020202020204" charset="0"/>
                <a:hlinkClick r:id="rId10"/>
              </a:rPr>
              <a:t>Low ILIs and Small Systems | </a:t>
            </a:r>
            <a:r>
              <a:rPr lang="en-GB" sz="3200" dirty="0" err="1">
                <a:latin typeface="Agrandir Wide Medium" panose="020B0604020202020204" charset="0"/>
                <a:hlinkClick r:id="rId10"/>
              </a:rPr>
              <a:t>LEAKSSuite</a:t>
            </a:r>
            <a:r>
              <a:rPr lang="en-GB" sz="3200" dirty="0">
                <a:latin typeface="Agrandir Wide Medium" panose="020B0604020202020204" charset="0"/>
                <a:hlinkClick r:id="rId10"/>
              </a:rPr>
              <a:t> Library</a:t>
            </a:r>
            <a:endParaRPr lang="en-GB" sz="3200" dirty="0">
              <a:latin typeface="Agrandir Wide Medium" panose="020B0604020202020204" charset="0"/>
            </a:endParaRPr>
          </a:p>
          <a:p>
            <a:pPr marL="914400" lvl="1" indent="-457200">
              <a:buFont typeface="Wingdings" panose="05000000000000000000" pitchFamily="2" charset="2"/>
              <a:buChar char="ü"/>
            </a:pPr>
            <a:endParaRPr lang="en-GB" sz="3200" dirty="0">
              <a:latin typeface="Agrandir Wide Medium" panose="020B0604020202020204" charset="0"/>
            </a:endParaRPr>
          </a:p>
          <a:p>
            <a:pPr marL="457200" indent="-457200">
              <a:buFont typeface="Wingdings" panose="05000000000000000000" pitchFamily="2" charset="2"/>
              <a:buChar char="ü"/>
            </a:pPr>
            <a:r>
              <a:rPr lang="en-GB" sz="3200" dirty="0">
                <a:latin typeface="Agrandir Wide Medium" panose="020B0604020202020204" charset="0"/>
              </a:rPr>
              <a:t>Contact </a:t>
            </a:r>
            <a:r>
              <a:rPr lang="en-GB" sz="3200" dirty="0">
                <a:latin typeface="Agrandir Wide Medium" panose="020B0604020202020204" charset="0"/>
                <a:hlinkClick r:id="rId11"/>
              </a:rPr>
              <a:t>Katesdavies@wlranda.com</a:t>
            </a:r>
            <a:r>
              <a:rPr lang="en-GB" sz="3200" dirty="0">
                <a:latin typeface="Agrandir Wide Medium" panose="020B0604020202020204" charset="0"/>
              </a:rPr>
              <a:t> if you have any questions!</a:t>
            </a:r>
          </a:p>
        </p:txBody>
      </p:sp>
      <p:sp>
        <p:nvSpPr>
          <p:cNvPr id="8" name="Footer Placeholder 7">
            <a:extLst>
              <a:ext uri="{FF2B5EF4-FFF2-40B4-BE49-F238E27FC236}">
                <a16:creationId xmlns:a16="http://schemas.microsoft.com/office/drawing/2014/main" id="{D76B7D52-C702-9AF8-A3FB-3401C57FE543}"/>
              </a:ext>
            </a:extLst>
          </p:cNvPr>
          <p:cNvSpPr>
            <a:spLocks noGrp="1"/>
          </p:cNvSpPr>
          <p:nvPr>
            <p:ph type="ftr" sz="quarter" idx="11"/>
          </p:nvPr>
        </p:nvSpPr>
        <p:spPr/>
        <p:txBody>
          <a:bodyPr/>
          <a:lstStyle/>
          <a:p>
            <a:r>
              <a:rPr lang="en-GB"/>
              <a:t>Water Loss Research and Analysis Ltd 2025</a:t>
            </a:r>
            <a:endParaRPr lang="en-US"/>
          </a:p>
        </p:txBody>
      </p:sp>
      <p:sp>
        <p:nvSpPr>
          <p:cNvPr id="9" name="Slide Number Placeholder 8">
            <a:extLst>
              <a:ext uri="{FF2B5EF4-FFF2-40B4-BE49-F238E27FC236}">
                <a16:creationId xmlns:a16="http://schemas.microsoft.com/office/drawing/2014/main" id="{223FC1E3-FE5D-4B25-6210-8DA49193C0EC}"/>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custDataLst>
      <p:tags r:id="rId1"/>
    </p:custDataLst>
    <p:extLst>
      <p:ext uri="{BB962C8B-B14F-4D97-AF65-F5344CB8AC3E}">
        <p14:creationId xmlns:p14="http://schemas.microsoft.com/office/powerpoint/2010/main" val="415071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a:extLst>
            <a:ext uri="{FF2B5EF4-FFF2-40B4-BE49-F238E27FC236}">
              <a16:creationId xmlns:a16="http://schemas.microsoft.com/office/drawing/2014/main" id="{22411A76-54A4-2BC9-D53F-952E3A5C141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CA7993E-57CC-F20E-CACF-868235FB549B}"/>
              </a:ext>
            </a:extLst>
          </p:cNvPr>
          <p:cNvSpPr txBox="1"/>
          <p:nvPr/>
        </p:nvSpPr>
        <p:spPr>
          <a:xfrm>
            <a:off x="228600" y="360853"/>
            <a:ext cx="17830799" cy="768415"/>
          </a:xfrm>
          <a:prstGeom prst="rect">
            <a:avLst/>
          </a:prstGeom>
        </p:spPr>
        <p:txBody>
          <a:bodyPr wrap="square" lIns="0" tIns="0" rIns="0" bIns="0" rtlCol="0" anchor="t">
            <a:spAutoFit/>
          </a:bodyPr>
          <a:lstStyle/>
          <a:p>
            <a:pPr algn="ctr">
              <a:lnSpc>
                <a:spcPts val="6719"/>
              </a:lnSpc>
            </a:pPr>
            <a:r>
              <a:rPr lang="en-US" sz="3600" b="1" dirty="0">
                <a:solidFill>
                  <a:srgbClr val="125B50"/>
                </a:solidFill>
                <a:latin typeface="Agrandir Wide Medium"/>
                <a:ea typeface="Agrandir Wide Medium"/>
                <a:cs typeface="Agrandir Wide Medium"/>
                <a:sym typeface="Agrandir Wide Medium"/>
              </a:rPr>
              <a:t>What’s the Rosetta Stone and what does it have to do with KPIs?</a:t>
            </a:r>
          </a:p>
        </p:txBody>
      </p:sp>
      <p:sp>
        <p:nvSpPr>
          <p:cNvPr id="5" name="Freeform 5">
            <a:extLst>
              <a:ext uri="{FF2B5EF4-FFF2-40B4-BE49-F238E27FC236}">
                <a16:creationId xmlns:a16="http://schemas.microsoft.com/office/drawing/2014/main" id="{98C011E7-7636-6BCB-1ECC-0B41444B5F91}"/>
              </a:ext>
            </a:extLst>
          </p:cNvPr>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4"/>
            <a:stretch>
              <a:fillRect l="-394961" t="-11173" r="-63500" b="-5664"/>
            </a:stretch>
          </a:blipFill>
        </p:spPr>
        <p:txBody>
          <a:bodyPr/>
          <a:lstStyle/>
          <a:p>
            <a:endParaRPr lang="en-GB"/>
          </a:p>
        </p:txBody>
      </p:sp>
      <p:pic>
        <p:nvPicPr>
          <p:cNvPr id="4" name="Picture 3">
            <a:extLst>
              <a:ext uri="{FF2B5EF4-FFF2-40B4-BE49-F238E27FC236}">
                <a16:creationId xmlns:a16="http://schemas.microsoft.com/office/drawing/2014/main" id="{7B89DF63-722F-1ADE-0F5B-C9AEF4102B74}"/>
              </a:ext>
            </a:extLst>
          </p:cNvPr>
          <p:cNvPicPr>
            <a:picLocks noChangeAspect="1"/>
          </p:cNvPicPr>
          <p:nvPr/>
        </p:nvPicPr>
        <p:blipFill>
          <a:blip r:embed="rId5"/>
          <a:srcRect l="4018" t="4251" r="5388" b="6863"/>
          <a:stretch>
            <a:fillRect/>
          </a:stretch>
        </p:blipFill>
        <p:spPr>
          <a:xfrm>
            <a:off x="140560" y="2400635"/>
            <a:ext cx="5662479" cy="5485729"/>
          </a:xfrm>
          <a:prstGeom prst="rect">
            <a:avLst/>
          </a:prstGeom>
        </p:spPr>
      </p:pic>
      <p:sp>
        <p:nvSpPr>
          <p:cNvPr id="9" name="TextBox 8">
            <a:extLst>
              <a:ext uri="{FF2B5EF4-FFF2-40B4-BE49-F238E27FC236}">
                <a16:creationId xmlns:a16="http://schemas.microsoft.com/office/drawing/2014/main" id="{D680A604-9B7D-210A-D10F-3D089F994A08}"/>
              </a:ext>
            </a:extLst>
          </p:cNvPr>
          <p:cNvSpPr txBox="1"/>
          <p:nvPr/>
        </p:nvSpPr>
        <p:spPr>
          <a:xfrm>
            <a:off x="6629400" y="1524360"/>
            <a:ext cx="10972800" cy="6986528"/>
          </a:xfrm>
          <a:prstGeom prst="rect">
            <a:avLst/>
          </a:prstGeom>
          <a:noFill/>
        </p:spPr>
        <p:txBody>
          <a:bodyPr wrap="square">
            <a:spAutoFit/>
          </a:bodyPr>
          <a:lstStyle/>
          <a:p>
            <a:r>
              <a:rPr lang="en-GB" sz="2800" dirty="0">
                <a:latin typeface="Agrandir Wide Medium" panose="020B0604020202020204" charset="0"/>
              </a:rPr>
              <a:t>A </a:t>
            </a:r>
            <a:r>
              <a:rPr lang="en-GB" sz="2800" b="1" dirty="0">
                <a:latin typeface="Agrandir Wide Medium" panose="020B0604020202020204" charset="0"/>
              </a:rPr>
              <a:t>stone slab</a:t>
            </a:r>
            <a:r>
              <a:rPr lang="en-GB" sz="2800" dirty="0">
                <a:latin typeface="Agrandir Wide Medium" panose="020B0604020202020204" charset="0"/>
              </a:rPr>
              <a:t> inscribed in </a:t>
            </a:r>
            <a:r>
              <a:rPr lang="en-GB" sz="2800" b="1" dirty="0">
                <a:latin typeface="Agrandir Wide Medium" panose="020B0604020202020204" charset="0"/>
              </a:rPr>
              <a:t>196 BCE</a:t>
            </a:r>
            <a:r>
              <a:rPr lang="en-GB" sz="2800" dirty="0">
                <a:latin typeface="Agrandir Wide Medium" panose="020B0604020202020204" charset="0"/>
              </a:rPr>
              <a:t> during the reign of </a:t>
            </a:r>
            <a:r>
              <a:rPr lang="en-GB" sz="2800" b="1" dirty="0">
                <a:latin typeface="Agrandir Wide Medium" panose="020B0604020202020204" charset="0"/>
              </a:rPr>
              <a:t>Ptolemy V</a:t>
            </a:r>
            <a:r>
              <a:rPr lang="en-GB" sz="2800" dirty="0">
                <a:latin typeface="Agrandir Wide Medium" panose="020B0604020202020204" charset="0"/>
              </a:rPr>
              <a:t>.</a:t>
            </a:r>
          </a:p>
          <a:p>
            <a:endParaRPr lang="en-GB" sz="2800" dirty="0">
              <a:latin typeface="Agrandir Wide Medium" panose="020B0604020202020204" charset="0"/>
            </a:endParaRPr>
          </a:p>
          <a:p>
            <a:r>
              <a:rPr lang="en-GB" sz="2800" dirty="0">
                <a:latin typeface="Agrandir Wide Medium" panose="020B0604020202020204" charset="0"/>
              </a:rPr>
              <a:t>It contains the </a:t>
            </a:r>
            <a:r>
              <a:rPr lang="en-GB" sz="2800" b="1" dirty="0">
                <a:latin typeface="Agrandir Wide Medium" panose="020B0604020202020204" charset="0"/>
              </a:rPr>
              <a:t>same decree</a:t>
            </a:r>
            <a:r>
              <a:rPr lang="en-GB" sz="2800" dirty="0">
                <a:latin typeface="Agrandir Wide Medium" panose="020B0604020202020204" charset="0"/>
              </a:rPr>
              <a:t> written in </a:t>
            </a:r>
            <a:r>
              <a:rPr lang="en-GB" sz="2800" b="1" dirty="0">
                <a:latin typeface="Agrandir Wide Medium" panose="020B0604020202020204" charset="0"/>
              </a:rPr>
              <a:t>three scripts</a:t>
            </a:r>
            <a:r>
              <a:rPr lang="en-GB" sz="2800" dirty="0">
                <a:latin typeface="Agrandir Wide Medium" panose="020B0604020202020204" charset="0"/>
              </a:rPr>
              <a:t>:</a:t>
            </a:r>
          </a:p>
          <a:p>
            <a:pPr marL="914400" lvl="1" indent="-457200">
              <a:buFont typeface="Arial" panose="020B0604020202020204" pitchFamily="34" charset="0"/>
              <a:buChar char="•"/>
            </a:pPr>
            <a:r>
              <a:rPr lang="en-GB" sz="2800" b="1" dirty="0">
                <a:latin typeface="Agrandir Wide Medium" panose="020B0604020202020204" charset="0"/>
              </a:rPr>
              <a:t>Hieroglyphics</a:t>
            </a:r>
            <a:endParaRPr lang="en-GB" sz="2800" dirty="0">
              <a:latin typeface="Agrandir Wide Medium" panose="020B0604020202020204" charset="0"/>
            </a:endParaRPr>
          </a:p>
          <a:p>
            <a:pPr marL="914400" lvl="1" indent="-457200">
              <a:buFont typeface="Arial" panose="020B0604020202020204" pitchFamily="34" charset="0"/>
              <a:buChar char="•"/>
            </a:pPr>
            <a:r>
              <a:rPr lang="en-GB" sz="2800" b="1" dirty="0">
                <a:latin typeface="Agrandir Wide Medium" panose="020B0604020202020204" charset="0"/>
              </a:rPr>
              <a:t>Demotic</a:t>
            </a:r>
            <a:r>
              <a:rPr lang="en-GB" sz="2800" dirty="0">
                <a:latin typeface="Agrandir Wide Medium" panose="020B0604020202020204" charset="0"/>
              </a:rPr>
              <a:t> </a:t>
            </a:r>
          </a:p>
          <a:p>
            <a:pPr marL="914400" lvl="1" indent="-457200">
              <a:buFont typeface="Arial" panose="020B0604020202020204" pitchFamily="34" charset="0"/>
              <a:buChar char="•"/>
            </a:pPr>
            <a:r>
              <a:rPr lang="en-GB" sz="2800" b="1" dirty="0">
                <a:latin typeface="Agrandir Wide Medium" panose="020B0604020202020204" charset="0"/>
              </a:rPr>
              <a:t>Ancient Greek</a:t>
            </a:r>
            <a:r>
              <a:rPr lang="en-GB" sz="2800" dirty="0">
                <a:latin typeface="Agrandir Wide Medium" panose="020B0604020202020204" charset="0"/>
              </a:rPr>
              <a:t> </a:t>
            </a:r>
          </a:p>
          <a:p>
            <a:pPr lvl="1"/>
            <a:endParaRPr lang="en-GB" sz="2800" dirty="0">
              <a:latin typeface="Agrandir Wide Medium" panose="020B0604020202020204" charset="0"/>
            </a:endParaRPr>
          </a:p>
          <a:p>
            <a:r>
              <a:rPr lang="en-GB" sz="2800" dirty="0">
                <a:latin typeface="Agrandir Wide Medium" panose="020B0604020202020204" charset="0"/>
              </a:rPr>
              <a:t>At the time of its discovery, </a:t>
            </a:r>
            <a:r>
              <a:rPr lang="en-GB" sz="2800" b="1" dirty="0">
                <a:latin typeface="Agrandir Wide Medium" panose="020B0604020202020204" charset="0"/>
              </a:rPr>
              <a:t>no one could read Egyptian hieroglyphs</a:t>
            </a:r>
            <a:r>
              <a:rPr lang="en-GB" sz="2800" dirty="0">
                <a:latin typeface="Agrandir Wide Medium" panose="020B0604020202020204" charset="0"/>
              </a:rPr>
              <a:t>.</a:t>
            </a:r>
          </a:p>
          <a:p>
            <a:endParaRPr lang="en-GB" sz="2800" dirty="0">
              <a:latin typeface="Agrandir Wide Medium" panose="020B0604020202020204" charset="0"/>
            </a:endParaRPr>
          </a:p>
          <a:p>
            <a:r>
              <a:rPr lang="en-GB" sz="2800" dirty="0">
                <a:latin typeface="Agrandir Wide Medium" panose="020B0604020202020204" charset="0"/>
              </a:rPr>
              <a:t>Because scholars could read Ancient Greek, they used the Greek portion to decipher the hieroglyphs.</a:t>
            </a:r>
          </a:p>
          <a:p>
            <a:endParaRPr lang="en-GB" sz="2800" dirty="0">
              <a:latin typeface="Agrandir Wide Medium" panose="020B0604020202020204" charset="0"/>
            </a:endParaRPr>
          </a:p>
          <a:p>
            <a:r>
              <a:rPr lang="en-GB" sz="2800" dirty="0">
                <a:latin typeface="Agrandir Wide Medium" panose="020B0604020202020204" charset="0"/>
              </a:rPr>
              <a:t>It is a symbol of linguistic decoding and cross-cultural understanding</a:t>
            </a:r>
          </a:p>
        </p:txBody>
      </p:sp>
      <p:sp>
        <p:nvSpPr>
          <p:cNvPr id="13" name="Footer Placeholder 12">
            <a:extLst>
              <a:ext uri="{FF2B5EF4-FFF2-40B4-BE49-F238E27FC236}">
                <a16:creationId xmlns:a16="http://schemas.microsoft.com/office/drawing/2014/main" id="{80E271D7-1884-7D50-739F-9F98AB43CB23}"/>
              </a:ext>
            </a:extLst>
          </p:cNvPr>
          <p:cNvSpPr>
            <a:spLocks noGrp="1"/>
          </p:cNvSpPr>
          <p:nvPr>
            <p:ph type="ftr" sz="quarter" idx="11"/>
          </p:nvPr>
        </p:nvSpPr>
        <p:spPr/>
        <p:txBody>
          <a:bodyPr/>
          <a:lstStyle/>
          <a:p>
            <a:r>
              <a:rPr lang="en-GB"/>
              <a:t>Water Loss Research and Analysis Ltd 2025</a:t>
            </a:r>
            <a:endParaRPr lang="en-US"/>
          </a:p>
        </p:txBody>
      </p:sp>
      <p:sp>
        <p:nvSpPr>
          <p:cNvPr id="14" name="Slide Number Placeholder 13">
            <a:extLst>
              <a:ext uri="{FF2B5EF4-FFF2-40B4-BE49-F238E27FC236}">
                <a16:creationId xmlns:a16="http://schemas.microsoft.com/office/drawing/2014/main" id="{9A914872-CF68-A015-2B85-A1ABABF5C0E6}"/>
              </a:ext>
            </a:extLst>
          </p:cNvPr>
          <p:cNvSpPr>
            <a:spLocks noGrp="1"/>
          </p:cNvSpPr>
          <p:nvPr>
            <p:ph type="sldNum" sz="quarter" idx="12"/>
          </p:nvPr>
        </p:nvSpPr>
        <p:spPr/>
        <p:txBody>
          <a:bodyPr/>
          <a:lstStyle/>
          <a:p>
            <a:fld id="{B6F15528-21DE-4FAA-801E-634DDDAF4B2B}" type="slidenum">
              <a:rPr lang="en-US" smtClean="0"/>
              <a:pPr/>
              <a:t>2</a:t>
            </a:fld>
            <a:endParaRPr lang="en-US"/>
          </a:p>
        </p:txBody>
      </p:sp>
    </p:spTree>
    <p:custDataLst>
      <p:tags r:id="rId1"/>
    </p:custDataLst>
    <p:extLst>
      <p:ext uri="{BB962C8B-B14F-4D97-AF65-F5344CB8AC3E}">
        <p14:creationId xmlns:p14="http://schemas.microsoft.com/office/powerpoint/2010/main" val="353834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8" name="TextBox 8"/>
          <p:cNvSpPr txBox="1"/>
          <p:nvPr/>
        </p:nvSpPr>
        <p:spPr>
          <a:xfrm>
            <a:off x="457200" y="2284900"/>
            <a:ext cx="5257800" cy="5105821"/>
          </a:xfrm>
          <a:prstGeom prst="rect">
            <a:avLst/>
          </a:prstGeom>
        </p:spPr>
        <p:txBody>
          <a:bodyPr wrap="square" lIns="0" tIns="0" rIns="0" bIns="0" rtlCol="0" anchor="t">
            <a:spAutoFit/>
          </a:bodyPr>
          <a:lstStyle/>
          <a:p>
            <a:pPr algn="l">
              <a:lnSpc>
                <a:spcPts val="6719"/>
              </a:lnSpc>
            </a:pPr>
            <a:r>
              <a:rPr lang="en-US" sz="4800" b="1" dirty="0">
                <a:solidFill>
                  <a:srgbClr val="125B50"/>
                </a:solidFill>
                <a:latin typeface="Agrandir Wide Medium"/>
                <a:ea typeface="Agrandir Wide Medium"/>
                <a:cs typeface="Agrandir Wide Medium"/>
                <a:sym typeface="Agrandir Wide Medium"/>
              </a:rPr>
              <a:t>Selecting a suitable Real (Physical) Losses KPI should be simple…</a:t>
            </a:r>
          </a:p>
        </p:txBody>
      </p:sp>
      <p:sp>
        <p:nvSpPr>
          <p:cNvPr id="14" name="Freeform 14"/>
          <p:cNvSpPr/>
          <p:nvPr/>
        </p:nvSpPr>
        <p:spPr>
          <a:xfrm>
            <a:off x="0" y="0"/>
            <a:ext cx="4408724" cy="691916"/>
          </a:xfrm>
          <a:custGeom>
            <a:avLst/>
            <a:gdLst/>
            <a:ahLst/>
            <a:cxnLst/>
            <a:rect l="l" t="t" r="r" b="b"/>
            <a:pathLst>
              <a:path w="4408724" h="691916">
                <a:moveTo>
                  <a:pt x="0" y="0"/>
                </a:moveTo>
                <a:lnTo>
                  <a:pt x="4408724" y="0"/>
                </a:lnTo>
                <a:lnTo>
                  <a:pt x="4408724" y="691916"/>
                </a:lnTo>
                <a:lnTo>
                  <a:pt x="0" y="691916"/>
                </a:lnTo>
                <a:lnTo>
                  <a:pt x="0" y="0"/>
                </a:lnTo>
                <a:close/>
              </a:path>
            </a:pathLst>
          </a:custGeom>
          <a:blipFill>
            <a:blip r:embed="rId6"/>
            <a:stretch>
              <a:fillRect l="-101782" t="-131819" r="-109423" b="-1089307"/>
            </a:stretch>
          </a:blipFill>
        </p:spPr>
        <p:txBody>
          <a:bodyPr/>
          <a:lstStyle/>
          <a:p>
            <a:endParaRPr lang="en-GB"/>
          </a:p>
        </p:txBody>
      </p:sp>
      <p:sp>
        <p:nvSpPr>
          <p:cNvPr id="15" name="Freeform 15"/>
          <p:cNvSpPr/>
          <p:nvPr/>
        </p:nvSpPr>
        <p:spPr>
          <a:xfrm flipV="1">
            <a:off x="0" y="9568007"/>
            <a:ext cx="4408724" cy="718993"/>
          </a:xfrm>
          <a:custGeom>
            <a:avLst/>
            <a:gdLst/>
            <a:ahLst/>
            <a:cxnLst/>
            <a:rect l="l" t="t" r="r" b="b"/>
            <a:pathLst>
              <a:path w="4408724" h="718993">
                <a:moveTo>
                  <a:pt x="0" y="718993"/>
                </a:moveTo>
                <a:lnTo>
                  <a:pt x="4408724" y="718993"/>
                </a:lnTo>
                <a:lnTo>
                  <a:pt x="4408724" y="0"/>
                </a:lnTo>
                <a:lnTo>
                  <a:pt x="0" y="0"/>
                </a:lnTo>
                <a:lnTo>
                  <a:pt x="0" y="718993"/>
                </a:lnTo>
                <a:close/>
              </a:path>
            </a:pathLst>
          </a:custGeom>
          <a:blipFill>
            <a:blip r:embed="rId6"/>
            <a:stretch>
              <a:fillRect l="-101782" t="-123089" r="-109423" b="-1048285"/>
            </a:stretch>
          </a:blipFill>
        </p:spPr>
        <p:txBody>
          <a:bodyPr/>
          <a:lstStyle/>
          <a:p>
            <a:endParaRPr lang="en-GB"/>
          </a:p>
        </p:txBody>
      </p:sp>
      <p:pic>
        <p:nvPicPr>
          <p:cNvPr id="19" name="Video 2">
            <a:hlinkClick r:id="" action="ppaction://media"/>
            <a:extLst>
              <a:ext uri="{FF2B5EF4-FFF2-40B4-BE49-F238E27FC236}">
                <a16:creationId xmlns:a16="http://schemas.microsoft.com/office/drawing/2014/main" id="{A7750C9B-3456-A1B3-4CE0-69B7D7B25EA8}"/>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6248400" y="495300"/>
            <a:ext cx="10896600" cy="7364135"/>
          </a:xfrm>
          <a:prstGeom prst="rect">
            <a:avLst/>
          </a:prstGeom>
        </p:spPr>
      </p:pic>
      <p:sp>
        <p:nvSpPr>
          <p:cNvPr id="21" name="TextBox 20">
            <a:extLst>
              <a:ext uri="{FF2B5EF4-FFF2-40B4-BE49-F238E27FC236}">
                <a16:creationId xmlns:a16="http://schemas.microsoft.com/office/drawing/2014/main" id="{6A0640D1-A630-01E8-7050-52493D54EB7A}"/>
              </a:ext>
            </a:extLst>
          </p:cNvPr>
          <p:cNvSpPr txBox="1"/>
          <p:nvPr/>
        </p:nvSpPr>
        <p:spPr>
          <a:xfrm>
            <a:off x="5715000" y="8447566"/>
            <a:ext cx="12344400" cy="707886"/>
          </a:xfrm>
          <a:prstGeom prst="rect">
            <a:avLst/>
          </a:prstGeom>
          <a:noFill/>
        </p:spPr>
        <p:txBody>
          <a:bodyPr wrap="square" rtlCol="0">
            <a:spAutoFit/>
          </a:bodyPr>
          <a:lstStyle/>
          <a:p>
            <a:r>
              <a:rPr lang="en-GB" sz="4000" dirty="0">
                <a:latin typeface="Agrandir Wide Medium" panose="020B0604020202020204" charset="0"/>
              </a:rPr>
              <a:t>…….but there are so many to choose from!</a:t>
            </a:r>
          </a:p>
        </p:txBody>
      </p:sp>
      <p:sp>
        <p:nvSpPr>
          <p:cNvPr id="7" name="Footer Placeholder 6">
            <a:extLst>
              <a:ext uri="{FF2B5EF4-FFF2-40B4-BE49-F238E27FC236}">
                <a16:creationId xmlns:a16="http://schemas.microsoft.com/office/drawing/2014/main" id="{669D89B3-3CE4-6D49-111B-654CFE05C17E}"/>
              </a:ext>
            </a:extLst>
          </p:cNvPr>
          <p:cNvSpPr>
            <a:spLocks noGrp="1"/>
          </p:cNvSpPr>
          <p:nvPr>
            <p:ph type="ftr" sz="quarter" idx="11"/>
          </p:nvPr>
        </p:nvSpPr>
        <p:spPr/>
        <p:txBody>
          <a:bodyPr/>
          <a:lstStyle/>
          <a:p>
            <a:r>
              <a:rPr lang="en-GB"/>
              <a:t>Water Loss Research and Analysis Ltd 2025</a:t>
            </a:r>
            <a:endParaRPr lang="en-US"/>
          </a:p>
        </p:txBody>
      </p:sp>
      <p:sp>
        <p:nvSpPr>
          <p:cNvPr id="10" name="Slide Number Placeholder 9">
            <a:extLst>
              <a:ext uri="{FF2B5EF4-FFF2-40B4-BE49-F238E27FC236}">
                <a16:creationId xmlns:a16="http://schemas.microsoft.com/office/drawing/2014/main" id="{66128D24-C80A-D46A-78B6-4605F9C21046}"/>
              </a:ext>
            </a:extLst>
          </p:cNvPr>
          <p:cNvSpPr>
            <a:spLocks noGrp="1"/>
          </p:cNvSpPr>
          <p:nvPr>
            <p:ph type="sldNum" sz="quarter" idx="12"/>
          </p:nvPr>
        </p:nvSpPr>
        <p:spPr/>
        <p:txBody>
          <a:bodyPr/>
          <a:lstStyle/>
          <a:p>
            <a:fld id="{B6F15528-21DE-4FAA-801E-634DDDAF4B2B}" type="slidenum">
              <a:rPr lang="en-US" smtClean="0"/>
              <a:pPr/>
              <a:t>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9583"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0" repeatCount="indefinite" fill="hold" display="0">
                  <p:stCondLst>
                    <p:cond delay="indefinite"/>
                  </p:stCondLst>
                </p:cTn>
                <p:tgtEl>
                  <p:spTgt spid="19"/>
                </p:tgtEl>
              </p:cMediaNode>
            </p:video>
            <p:seq concurrent="1" nextAc="seek">
              <p:cTn id="11" restart="whenNotActive" fill="hold" evtFilter="cancelBubble" nodeType="interactiveSeq">
                <p:stCondLst>
                  <p:cond evt="onClick" delay="0">
                    <p:tgtEl>
                      <p:spTgt spid="19"/>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9"/>
                                        </p:tgtEl>
                                      </p:cBhvr>
                                    </p:cmd>
                                  </p:childTnLst>
                                </p:cTn>
                              </p:par>
                            </p:childTnLst>
                          </p:cTn>
                        </p:par>
                      </p:childTnLst>
                    </p:cTn>
                  </p:par>
                </p:childTnLst>
              </p:cTn>
              <p:nextCondLst>
                <p:cond evt="onClick" delay="0">
                  <p:tgtEl>
                    <p:spTgt spid="19"/>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381000" y="1028700"/>
            <a:ext cx="17525999"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So which of these popular KPIs do you use?</a:t>
            </a:r>
          </a:p>
        </p:txBody>
      </p:sp>
      <p:sp>
        <p:nvSpPr>
          <p:cNvPr id="5" name="Freeform 5"/>
          <p:cNvSpPr/>
          <p:nvPr/>
        </p:nvSpPr>
        <p:spPr>
          <a:xfrm>
            <a:off x="0" y="0"/>
            <a:ext cx="18288000" cy="1028700"/>
          </a:xfrm>
          <a:custGeom>
            <a:avLst/>
            <a:gdLst/>
            <a:ahLst/>
            <a:cxnLst/>
            <a:rect l="l" t="t" r="r" b="b"/>
            <a:pathLst>
              <a:path w="18288000" h="3120284">
                <a:moveTo>
                  <a:pt x="0" y="0"/>
                </a:moveTo>
                <a:lnTo>
                  <a:pt x="18288000" y="0"/>
                </a:lnTo>
                <a:lnTo>
                  <a:pt x="18288000" y="3120284"/>
                </a:lnTo>
                <a:lnTo>
                  <a:pt x="0" y="3120284"/>
                </a:lnTo>
                <a:lnTo>
                  <a:pt x="0" y="0"/>
                </a:lnTo>
                <a:close/>
              </a:path>
            </a:pathLst>
          </a:custGeom>
          <a:blipFill>
            <a:blip r:embed="rId4"/>
            <a:stretch>
              <a:fillRect t="-65125" b="-225364"/>
            </a:stretch>
          </a:blipFill>
        </p:spPr>
        <p:txBody>
          <a:bodyPr/>
          <a:lstStyle/>
          <a:p>
            <a:endParaRPr lang="en-GB"/>
          </a:p>
        </p:txBody>
      </p:sp>
      <p:sp>
        <p:nvSpPr>
          <p:cNvPr id="8" name="Hexagon 7">
            <a:extLst>
              <a:ext uri="{FF2B5EF4-FFF2-40B4-BE49-F238E27FC236}">
                <a16:creationId xmlns:a16="http://schemas.microsoft.com/office/drawing/2014/main" id="{EFCE9714-0F4C-37F6-10A8-0A0296160B60}"/>
              </a:ext>
            </a:extLst>
          </p:cNvPr>
          <p:cNvSpPr/>
          <p:nvPr/>
        </p:nvSpPr>
        <p:spPr>
          <a:xfrm>
            <a:off x="3124200" y="4533901"/>
            <a:ext cx="3276600" cy="2612600"/>
          </a:xfrm>
          <a:prstGeom prst="hexagon">
            <a:avLst/>
          </a:prstGeom>
          <a:solidFill>
            <a:srgbClr val="A6CA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800" b="1" dirty="0">
                <a:solidFill>
                  <a:schemeClr val="tx1"/>
                </a:solidFill>
                <a:latin typeface="Agrandir Wide Medium" panose="020B0604020202020204" charset="0"/>
              </a:rPr>
              <a:t>Infra-</a:t>
            </a:r>
            <a:r>
              <a:rPr lang="en-GB" sz="2800" b="1" dirty="0" err="1">
                <a:solidFill>
                  <a:schemeClr val="tx1"/>
                </a:solidFill>
                <a:latin typeface="Agrandir Wide Medium" panose="020B0604020202020204" charset="0"/>
              </a:rPr>
              <a:t>structureLeakage</a:t>
            </a:r>
            <a:r>
              <a:rPr lang="en-GB" sz="2800" b="1" dirty="0">
                <a:solidFill>
                  <a:schemeClr val="tx1"/>
                </a:solidFill>
                <a:latin typeface="Agrandir Wide Medium" panose="020B0604020202020204" charset="0"/>
              </a:rPr>
              <a:t> Index (ILI) and UARL</a:t>
            </a:r>
          </a:p>
        </p:txBody>
      </p:sp>
      <p:sp>
        <p:nvSpPr>
          <p:cNvPr id="9" name="Hexagon 8">
            <a:extLst>
              <a:ext uri="{FF2B5EF4-FFF2-40B4-BE49-F238E27FC236}">
                <a16:creationId xmlns:a16="http://schemas.microsoft.com/office/drawing/2014/main" id="{E4B49691-BA27-DB21-5A0E-F22975C5398A}"/>
              </a:ext>
            </a:extLst>
          </p:cNvPr>
          <p:cNvSpPr/>
          <p:nvPr/>
        </p:nvSpPr>
        <p:spPr>
          <a:xfrm>
            <a:off x="936664" y="6039783"/>
            <a:ext cx="2667000" cy="2209800"/>
          </a:xfrm>
          <a:prstGeom prst="hexagon">
            <a:avLst/>
          </a:prstGeom>
          <a:solidFill>
            <a:srgbClr val="A6CA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800" b="1" dirty="0">
                <a:solidFill>
                  <a:schemeClr val="tx1"/>
                </a:solidFill>
                <a:latin typeface="Agrandir Wide Medium" panose="020B0604020202020204" charset="0"/>
              </a:rPr>
              <a:t>% of System Input Volume</a:t>
            </a:r>
          </a:p>
        </p:txBody>
      </p:sp>
      <p:sp>
        <p:nvSpPr>
          <p:cNvPr id="10" name="Hexagon 9">
            <a:extLst>
              <a:ext uri="{FF2B5EF4-FFF2-40B4-BE49-F238E27FC236}">
                <a16:creationId xmlns:a16="http://schemas.microsoft.com/office/drawing/2014/main" id="{09BC5332-0937-6309-C20D-6814753523FE}"/>
              </a:ext>
            </a:extLst>
          </p:cNvPr>
          <p:cNvSpPr/>
          <p:nvPr/>
        </p:nvSpPr>
        <p:spPr>
          <a:xfrm>
            <a:off x="936664" y="3553696"/>
            <a:ext cx="2667000" cy="2209800"/>
          </a:xfrm>
          <a:prstGeom prst="hexagon">
            <a:avLst/>
          </a:prstGeom>
          <a:solidFill>
            <a:srgbClr val="A6CA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chemeClr val="tx1"/>
                </a:solidFill>
                <a:latin typeface="Agrandir Wide Medium" panose="020B0604020202020204" charset="0"/>
              </a:rPr>
              <a:t>Litres/</a:t>
            </a:r>
          </a:p>
          <a:p>
            <a:pPr lvl="0" algn="ctr"/>
            <a:r>
              <a:rPr lang="en-GB" sz="2400" b="1" dirty="0">
                <a:solidFill>
                  <a:schemeClr val="tx1"/>
                </a:solidFill>
                <a:latin typeface="Agrandir Wide Medium" panose="020B0604020202020204" charset="0"/>
              </a:rPr>
              <a:t>Billed Property/day</a:t>
            </a:r>
          </a:p>
        </p:txBody>
      </p:sp>
      <p:sp>
        <p:nvSpPr>
          <p:cNvPr id="11" name="Hexagon 10">
            <a:extLst>
              <a:ext uri="{FF2B5EF4-FFF2-40B4-BE49-F238E27FC236}">
                <a16:creationId xmlns:a16="http://schemas.microsoft.com/office/drawing/2014/main" id="{21829098-BA7B-CBBC-D91C-962078DD868F}"/>
              </a:ext>
            </a:extLst>
          </p:cNvPr>
          <p:cNvSpPr/>
          <p:nvPr/>
        </p:nvSpPr>
        <p:spPr>
          <a:xfrm>
            <a:off x="5893904" y="6040446"/>
            <a:ext cx="2667000" cy="2209800"/>
          </a:xfrm>
          <a:prstGeom prst="hexagon">
            <a:avLst/>
          </a:prstGeom>
          <a:solidFill>
            <a:srgbClr val="A6CA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800" b="1" dirty="0">
                <a:solidFill>
                  <a:schemeClr val="tx1"/>
                </a:solidFill>
                <a:latin typeface="Agrandir Wide Medium" panose="020B0604020202020204" charset="0"/>
              </a:rPr>
              <a:t>m</a:t>
            </a:r>
            <a:r>
              <a:rPr lang="en-GB" sz="2800" b="1" baseline="30000" dirty="0">
                <a:solidFill>
                  <a:schemeClr val="tx1"/>
                </a:solidFill>
                <a:latin typeface="Agrandir Wide Medium" panose="020B0604020202020204" charset="0"/>
              </a:rPr>
              <a:t>3</a:t>
            </a:r>
            <a:r>
              <a:rPr lang="en-GB" sz="2800" b="1" dirty="0">
                <a:solidFill>
                  <a:schemeClr val="tx1"/>
                </a:solidFill>
                <a:latin typeface="Agrandir Wide Medium" panose="020B0604020202020204" charset="0"/>
              </a:rPr>
              <a:t>/</a:t>
            </a:r>
          </a:p>
          <a:p>
            <a:pPr lvl="0" algn="ctr"/>
            <a:r>
              <a:rPr lang="en-GB" sz="2800" b="1" dirty="0">
                <a:solidFill>
                  <a:schemeClr val="tx1"/>
                </a:solidFill>
                <a:latin typeface="Agrandir Wide Medium" panose="020B0604020202020204" charset="0"/>
              </a:rPr>
              <a:t>Km of</a:t>
            </a:r>
            <a:r>
              <a:rPr lang="en-GB" sz="2800" b="1" dirty="0">
                <a:solidFill>
                  <a:srgbClr val="FF0000"/>
                </a:solidFill>
                <a:latin typeface="Agrandir Wide Medium" panose="020B0604020202020204" charset="0"/>
              </a:rPr>
              <a:t> </a:t>
            </a:r>
            <a:r>
              <a:rPr lang="en-GB" sz="2800" b="1" dirty="0">
                <a:solidFill>
                  <a:schemeClr val="tx1"/>
                </a:solidFill>
                <a:latin typeface="Agrandir Wide Medium" panose="020B0604020202020204" charset="0"/>
              </a:rPr>
              <a:t>mains/</a:t>
            </a:r>
          </a:p>
          <a:p>
            <a:pPr lvl="0" algn="ctr"/>
            <a:r>
              <a:rPr lang="en-GB" sz="2800" b="1" dirty="0">
                <a:solidFill>
                  <a:schemeClr val="tx1"/>
                </a:solidFill>
                <a:latin typeface="Agrandir Wide Medium" panose="020B0604020202020204" charset="0"/>
              </a:rPr>
              <a:t>day</a:t>
            </a:r>
          </a:p>
        </p:txBody>
      </p:sp>
      <p:sp>
        <p:nvSpPr>
          <p:cNvPr id="12" name="Hexagon 11">
            <a:extLst>
              <a:ext uri="{FF2B5EF4-FFF2-40B4-BE49-F238E27FC236}">
                <a16:creationId xmlns:a16="http://schemas.microsoft.com/office/drawing/2014/main" id="{041E6D03-D280-DBAC-3341-866A49C4ABB2}"/>
              </a:ext>
            </a:extLst>
          </p:cNvPr>
          <p:cNvSpPr/>
          <p:nvPr/>
        </p:nvSpPr>
        <p:spPr>
          <a:xfrm>
            <a:off x="5974080" y="3553696"/>
            <a:ext cx="2667000" cy="2209800"/>
          </a:xfrm>
          <a:prstGeom prst="hexagon">
            <a:avLst/>
          </a:prstGeom>
          <a:solidFill>
            <a:srgbClr val="A6CA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700" b="1" dirty="0">
                <a:solidFill>
                  <a:schemeClr val="tx1"/>
                </a:solidFill>
                <a:latin typeface="Agrandir Wide Medium" panose="020B0604020202020204" charset="0"/>
              </a:rPr>
              <a:t>Litres/</a:t>
            </a:r>
          </a:p>
          <a:p>
            <a:pPr lvl="0" algn="ctr"/>
            <a:r>
              <a:rPr lang="en-GB" sz="2700" b="1" dirty="0">
                <a:solidFill>
                  <a:schemeClr val="tx1"/>
                </a:solidFill>
                <a:latin typeface="Agrandir Wide Medium" panose="020B0604020202020204" charset="0"/>
              </a:rPr>
              <a:t>Physical service conn/</a:t>
            </a:r>
          </a:p>
          <a:p>
            <a:pPr lvl="0" algn="ctr"/>
            <a:r>
              <a:rPr lang="en-GB" sz="2700" b="1" dirty="0">
                <a:solidFill>
                  <a:schemeClr val="tx1"/>
                </a:solidFill>
                <a:latin typeface="Agrandir Wide Medium" panose="020B0604020202020204" charset="0"/>
              </a:rPr>
              <a:t>day</a:t>
            </a:r>
          </a:p>
        </p:txBody>
      </p:sp>
      <p:sp>
        <p:nvSpPr>
          <p:cNvPr id="13" name="Hexagon 12">
            <a:extLst>
              <a:ext uri="{FF2B5EF4-FFF2-40B4-BE49-F238E27FC236}">
                <a16:creationId xmlns:a16="http://schemas.microsoft.com/office/drawing/2014/main" id="{BAC0590E-BF8F-DC24-2D58-4A0AF37D2540}"/>
              </a:ext>
            </a:extLst>
          </p:cNvPr>
          <p:cNvSpPr/>
          <p:nvPr/>
        </p:nvSpPr>
        <p:spPr>
          <a:xfrm>
            <a:off x="3429000" y="7253277"/>
            <a:ext cx="2667000" cy="2209800"/>
          </a:xfrm>
          <a:prstGeom prst="hexagon">
            <a:avLst/>
          </a:prstGeom>
          <a:solidFill>
            <a:srgbClr val="A6CA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chemeClr val="tx1"/>
                </a:solidFill>
                <a:latin typeface="Agrandir Wide Medium" panose="020B0604020202020204" charset="0"/>
              </a:rPr>
              <a:t>% of Water Supplied</a:t>
            </a:r>
          </a:p>
        </p:txBody>
      </p:sp>
      <p:sp>
        <p:nvSpPr>
          <p:cNvPr id="14" name="Hexagon 13">
            <a:extLst>
              <a:ext uri="{FF2B5EF4-FFF2-40B4-BE49-F238E27FC236}">
                <a16:creationId xmlns:a16="http://schemas.microsoft.com/office/drawing/2014/main" id="{22132B63-D8C5-0E79-42D9-5B39F87123ED}"/>
              </a:ext>
            </a:extLst>
          </p:cNvPr>
          <p:cNvSpPr/>
          <p:nvPr/>
        </p:nvSpPr>
        <p:spPr>
          <a:xfrm>
            <a:off x="3429000" y="2172509"/>
            <a:ext cx="2667000" cy="2209800"/>
          </a:xfrm>
          <a:prstGeom prst="hexagon">
            <a:avLst/>
          </a:prstGeom>
          <a:solidFill>
            <a:srgbClr val="A6CA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Agrandir Wide Medium" panose="020B0604020202020204" charset="0"/>
              </a:rPr>
              <a:t>Volume per year</a:t>
            </a:r>
          </a:p>
        </p:txBody>
      </p:sp>
      <p:sp>
        <p:nvSpPr>
          <p:cNvPr id="15" name="TextBox 14">
            <a:extLst>
              <a:ext uri="{FF2B5EF4-FFF2-40B4-BE49-F238E27FC236}">
                <a16:creationId xmlns:a16="http://schemas.microsoft.com/office/drawing/2014/main" id="{311911DF-D131-EAFC-1CF5-FA878BA67D88}"/>
              </a:ext>
            </a:extLst>
          </p:cNvPr>
          <p:cNvSpPr txBox="1"/>
          <p:nvPr/>
        </p:nvSpPr>
        <p:spPr>
          <a:xfrm>
            <a:off x="9906000" y="2876710"/>
            <a:ext cx="7391400" cy="1754326"/>
          </a:xfrm>
          <a:prstGeom prst="rect">
            <a:avLst/>
          </a:prstGeom>
          <a:noFill/>
        </p:spPr>
        <p:txBody>
          <a:bodyPr wrap="square" rtlCol="0">
            <a:spAutoFit/>
          </a:bodyPr>
          <a:lstStyle/>
          <a:p>
            <a:pPr algn="ctr"/>
            <a:r>
              <a:rPr lang="en-GB" sz="3600" dirty="0">
                <a:latin typeface="Agrandir Wide Medium" panose="020B0604020202020204" charset="0"/>
              </a:rPr>
              <a:t>One of these traditional or newer KPIs, multiple KPIs……or something else?</a:t>
            </a:r>
          </a:p>
        </p:txBody>
      </p:sp>
      <p:sp>
        <p:nvSpPr>
          <p:cNvPr id="7" name="TextBox 6">
            <a:extLst>
              <a:ext uri="{FF2B5EF4-FFF2-40B4-BE49-F238E27FC236}">
                <a16:creationId xmlns:a16="http://schemas.microsoft.com/office/drawing/2014/main" id="{FD082841-C329-C932-B6DD-68B1DDA337C7}"/>
              </a:ext>
            </a:extLst>
          </p:cNvPr>
          <p:cNvSpPr txBox="1"/>
          <p:nvPr/>
        </p:nvSpPr>
        <p:spPr>
          <a:xfrm>
            <a:off x="10287000" y="5933516"/>
            <a:ext cx="7391400" cy="2339102"/>
          </a:xfrm>
          <a:prstGeom prst="rect">
            <a:avLst/>
          </a:prstGeom>
          <a:noFill/>
        </p:spPr>
        <p:txBody>
          <a:bodyPr wrap="square" rtlCol="0">
            <a:spAutoFit/>
          </a:bodyPr>
          <a:lstStyle/>
          <a:p>
            <a:pPr algn="ctr"/>
            <a:r>
              <a:rPr lang="en-GB" sz="3200" b="1" dirty="0">
                <a:latin typeface="Agrandir Wide Medium" panose="020B0604020202020204" charset="0"/>
              </a:rPr>
              <a:t>Litres/billed connection?</a:t>
            </a:r>
          </a:p>
          <a:p>
            <a:pPr algn="ctr"/>
            <a:endParaRPr lang="en-GB" sz="3200" b="1" dirty="0">
              <a:latin typeface="Agrandir Wide Medium" panose="020B0604020202020204" charset="0"/>
            </a:endParaRPr>
          </a:p>
          <a:p>
            <a:pPr algn="ctr"/>
            <a:r>
              <a:rPr lang="en-GB" sz="3200" b="1" dirty="0">
                <a:latin typeface="Agrandir Wide Medium" panose="020B0604020202020204" charset="0"/>
              </a:rPr>
              <a:t>System Correction Factor (SCF)?</a:t>
            </a:r>
          </a:p>
          <a:p>
            <a:endParaRPr lang="en-GB" dirty="0"/>
          </a:p>
        </p:txBody>
      </p:sp>
      <p:sp>
        <p:nvSpPr>
          <p:cNvPr id="20" name="Footer Placeholder 19">
            <a:extLst>
              <a:ext uri="{FF2B5EF4-FFF2-40B4-BE49-F238E27FC236}">
                <a16:creationId xmlns:a16="http://schemas.microsoft.com/office/drawing/2014/main" id="{E4838BA8-7D9E-B389-DD9D-0E41CA84091D}"/>
              </a:ext>
            </a:extLst>
          </p:cNvPr>
          <p:cNvSpPr>
            <a:spLocks noGrp="1"/>
          </p:cNvSpPr>
          <p:nvPr>
            <p:ph type="ftr" sz="quarter" idx="11"/>
          </p:nvPr>
        </p:nvSpPr>
        <p:spPr/>
        <p:txBody>
          <a:bodyPr/>
          <a:lstStyle/>
          <a:p>
            <a:r>
              <a:rPr lang="en-GB"/>
              <a:t>Water Loss Research and Analysis Ltd 2025</a:t>
            </a:r>
            <a:endParaRPr lang="en-US"/>
          </a:p>
        </p:txBody>
      </p:sp>
      <p:sp>
        <p:nvSpPr>
          <p:cNvPr id="21" name="Slide Number Placeholder 20">
            <a:extLst>
              <a:ext uri="{FF2B5EF4-FFF2-40B4-BE49-F238E27FC236}">
                <a16:creationId xmlns:a16="http://schemas.microsoft.com/office/drawing/2014/main" id="{5BE37933-5DCD-452D-7A51-71E74AE433E4}"/>
              </a:ext>
            </a:extLst>
          </p:cNvPr>
          <p:cNvSpPr>
            <a:spLocks noGrp="1"/>
          </p:cNvSpPr>
          <p:nvPr>
            <p:ph type="sldNum" sz="quarter" idx="12"/>
          </p:nvPr>
        </p:nvSpPr>
        <p:spPr/>
        <p:txBody>
          <a:bodyPr/>
          <a:lstStyle/>
          <a:p>
            <a:fld id="{B6F15528-21DE-4FAA-801E-634DDDAF4B2B}" type="slidenum">
              <a:rPr lang="en-US" smtClean="0"/>
              <a:pPr/>
              <a:t>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4"/>
                                        </p:tgtEl>
                                      </p:cBhvr>
                                    </p:animEffect>
                                    <p:animScale>
                                      <p:cBhvr>
                                        <p:cTn id="7" dur="50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12"/>
                                        </p:tgtEl>
                                      </p:cBhvr>
                                    </p:animEffect>
                                    <p:animScale>
                                      <p:cBhvr>
                                        <p:cTn id="12" dur="50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1000" tmFilter="0, 0; .2, .5; .8, .5; 1, 0"/>
                                        <p:tgtEl>
                                          <p:spTgt spid="11"/>
                                        </p:tgtEl>
                                      </p:cBhvr>
                                    </p:animEffect>
                                    <p:animScale>
                                      <p:cBhvr>
                                        <p:cTn id="17" dur="500" autoRev="1" fill="hold"/>
                                        <p:tgtEl>
                                          <p:spTgt spid="11"/>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1000" tmFilter="0, 0; .2, .5; .8, .5; 1, 0"/>
                                        <p:tgtEl>
                                          <p:spTgt spid="13"/>
                                        </p:tgtEl>
                                      </p:cBhvr>
                                    </p:animEffect>
                                    <p:animScale>
                                      <p:cBhvr>
                                        <p:cTn id="22" dur="500" autoRev="1" fill="hold"/>
                                        <p:tgtEl>
                                          <p:spTgt spid="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1000" tmFilter="0, 0; .2, .5; .8, .5; 1, 0"/>
                                        <p:tgtEl>
                                          <p:spTgt spid="10"/>
                                        </p:tgtEl>
                                      </p:cBhvr>
                                    </p:animEffect>
                                    <p:animScale>
                                      <p:cBhvr>
                                        <p:cTn id="32" dur="500" autoRev="1" fill="hold"/>
                                        <p:tgtEl>
                                          <p:spTgt spid="1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750" tmFilter="0, 0; .2, .5; .8, .5; 1, 0"/>
                                        <p:tgtEl>
                                          <p:spTgt spid="8">
                                            <p:bg/>
                                          </p:spTgt>
                                        </p:tgtEl>
                                      </p:cBhvr>
                                    </p:animEffect>
                                    <p:animScale>
                                      <p:cBhvr>
                                        <p:cTn id="37" dur="375" autoRev="1" fill="hold"/>
                                        <p:tgtEl>
                                          <p:spTgt spid="8">
                                            <p:bg/>
                                          </p:spTgt>
                                        </p:tgtEl>
                                      </p:cBhvr>
                                      <p:by x="105000" y="105000"/>
                                    </p:animScale>
                                  </p:childTnLst>
                                </p:cTn>
                              </p:par>
                              <p:par>
                                <p:cTn id="38" presetID="26" presetClass="emph" presetSubtype="0" fill="hold" grpId="0" nodeType="withEffect">
                                  <p:stCondLst>
                                    <p:cond delay="0"/>
                                  </p:stCondLst>
                                  <p:childTnLst>
                                    <p:animEffect transition="out" filter="fade">
                                      <p:cBhvr>
                                        <p:cTn id="39" dur="750" tmFilter="0, 0; .2, .5; .8, .5; 1, 0"/>
                                        <p:tgtEl>
                                          <p:spTgt spid="8">
                                            <p:txEl>
                                              <p:pRg st="0" end="0"/>
                                            </p:txEl>
                                          </p:spTgt>
                                        </p:tgtEl>
                                      </p:cBhvr>
                                    </p:animEffect>
                                    <p:animScale>
                                      <p:cBhvr>
                                        <p:cTn id="40" dur="375" autoRev="1" fill="hold"/>
                                        <p:tgtEl>
                                          <p:spTgt spid="8">
                                            <p:txEl>
                                              <p:pRg st="0" end="0"/>
                                            </p:txEl>
                                          </p:spTgt>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P spid="9" grpId="0" animBg="1"/>
      <p:bldP spid="10" grpId="0" animBg="1"/>
      <p:bldP spid="11" grpId="0" animBg="1"/>
      <p:bldP spid="12" grpId="0" animBg="1"/>
      <p:bldP spid="13" grpId="0" animBg="1"/>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8" name="TextBox 8"/>
          <p:cNvSpPr txBox="1"/>
          <p:nvPr/>
        </p:nvSpPr>
        <p:spPr>
          <a:xfrm>
            <a:off x="436323" y="3283805"/>
            <a:ext cx="4669077" cy="5105821"/>
          </a:xfrm>
          <a:prstGeom prst="rect">
            <a:avLst/>
          </a:prstGeom>
        </p:spPr>
        <p:txBody>
          <a:bodyPr wrap="square" lIns="0" tIns="0" rIns="0" bIns="0" rtlCol="0" anchor="t">
            <a:spAutoFit/>
          </a:bodyPr>
          <a:lstStyle/>
          <a:p>
            <a:pPr algn="l">
              <a:lnSpc>
                <a:spcPts val="6719"/>
              </a:lnSpc>
            </a:pPr>
            <a:r>
              <a:rPr lang="en-US" sz="4800" b="1" dirty="0">
                <a:solidFill>
                  <a:srgbClr val="125B50"/>
                </a:solidFill>
                <a:latin typeface="Agrandir Wide Medium"/>
                <a:ea typeface="Agrandir Wide Medium"/>
                <a:cs typeface="Agrandir Wide Medium"/>
                <a:sym typeface="Agrandir Wide Medium"/>
              </a:rPr>
              <a:t>A note on System Correction Factor (SCF)</a:t>
            </a:r>
          </a:p>
          <a:p>
            <a:pPr algn="l">
              <a:lnSpc>
                <a:spcPts val="6719"/>
              </a:lnSpc>
            </a:pPr>
            <a:r>
              <a:rPr lang="en-US" sz="4800" b="1" dirty="0">
                <a:solidFill>
                  <a:srgbClr val="125B50"/>
                </a:solidFill>
                <a:latin typeface="Agrandir Wide Medium"/>
                <a:ea typeface="Agrandir Wide Medium"/>
                <a:cs typeface="Agrandir Wide Medium"/>
                <a:sym typeface="Agrandir Wide Medium"/>
              </a:rPr>
              <a:t>for UARL calculations</a:t>
            </a:r>
          </a:p>
        </p:txBody>
      </p:sp>
      <p:sp>
        <p:nvSpPr>
          <p:cNvPr id="14" name="Freeform 14"/>
          <p:cNvSpPr/>
          <p:nvPr/>
        </p:nvSpPr>
        <p:spPr>
          <a:xfrm>
            <a:off x="0" y="0"/>
            <a:ext cx="4408724" cy="691916"/>
          </a:xfrm>
          <a:custGeom>
            <a:avLst/>
            <a:gdLst/>
            <a:ahLst/>
            <a:cxnLst/>
            <a:rect l="l" t="t" r="r" b="b"/>
            <a:pathLst>
              <a:path w="4408724" h="691916">
                <a:moveTo>
                  <a:pt x="0" y="0"/>
                </a:moveTo>
                <a:lnTo>
                  <a:pt x="4408724" y="0"/>
                </a:lnTo>
                <a:lnTo>
                  <a:pt x="4408724" y="691916"/>
                </a:lnTo>
                <a:lnTo>
                  <a:pt x="0" y="691916"/>
                </a:lnTo>
                <a:lnTo>
                  <a:pt x="0" y="0"/>
                </a:lnTo>
                <a:close/>
              </a:path>
            </a:pathLst>
          </a:custGeom>
          <a:blipFill>
            <a:blip r:embed="rId4"/>
            <a:stretch>
              <a:fillRect l="-101782" t="-131819" r="-109423" b="-1089307"/>
            </a:stretch>
          </a:blipFill>
        </p:spPr>
        <p:txBody>
          <a:bodyPr/>
          <a:lstStyle/>
          <a:p>
            <a:endParaRPr lang="en-GB"/>
          </a:p>
        </p:txBody>
      </p:sp>
      <p:sp>
        <p:nvSpPr>
          <p:cNvPr id="15" name="Freeform 15"/>
          <p:cNvSpPr/>
          <p:nvPr/>
        </p:nvSpPr>
        <p:spPr>
          <a:xfrm flipV="1">
            <a:off x="0" y="9568007"/>
            <a:ext cx="4408724" cy="718993"/>
          </a:xfrm>
          <a:custGeom>
            <a:avLst/>
            <a:gdLst/>
            <a:ahLst/>
            <a:cxnLst/>
            <a:rect l="l" t="t" r="r" b="b"/>
            <a:pathLst>
              <a:path w="4408724" h="718993">
                <a:moveTo>
                  <a:pt x="0" y="718993"/>
                </a:moveTo>
                <a:lnTo>
                  <a:pt x="4408724" y="718993"/>
                </a:lnTo>
                <a:lnTo>
                  <a:pt x="4408724" y="0"/>
                </a:lnTo>
                <a:lnTo>
                  <a:pt x="0" y="0"/>
                </a:lnTo>
                <a:lnTo>
                  <a:pt x="0" y="718993"/>
                </a:lnTo>
                <a:close/>
              </a:path>
            </a:pathLst>
          </a:custGeom>
          <a:blipFill>
            <a:blip r:embed="rId4"/>
            <a:stretch>
              <a:fillRect l="-101782" t="-123089" r="-109423" b="-1048285"/>
            </a:stretch>
          </a:blipFill>
        </p:spPr>
        <p:txBody>
          <a:bodyPr/>
          <a:lstStyle/>
          <a:p>
            <a:endParaRPr lang="en-GB"/>
          </a:p>
        </p:txBody>
      </p:sp>
      <p:sp>
        <p:nvSpPr>
          <p:cNvPr id="2" name="TextBox 1">
            <a:extLst>
              <a:ext uri="{FF2B5EF4-FFF2-40B4-BE49-F238E27FC236}">
                <a16:creationId xmlns:a16="http://schemas.microsoft.com/office/drawing/2014/main" id="{4CF05CEE-D98E-800A-A39E-61906CE2FEB9}"/>
              </a:ext>
            </a:extLst>
          </p:cNvPr>
          <p:cNvSpPr txBox="1"/>
          <p:nvPr/>
        </p:nvSpPr>
        <p:spPr>
          <a:xfrm>
            <a:off x="5334000" y="1104900"/>
            <a:ext cx="12649200" cy="6124754"/>
          </a:xfrm>
          <a:prstGeom prst="rect">
            <a:avLst/>
          </a:prstGeom>
          <a:noFill/>
        </p:spPr>
        <p:txBody>
          <a:bodyPr wrap="square" rtlCol="0">
            <a:spAutoFit/>
          </a:bodyPr>
          <a:lstStyle/>
          <a:p>
            <a:r>
              <a:rPr lang="en-GB" sz="2800" b="1" dirty="0">
                <a:latin typeface="Agrandir Wide Medium" panose="020B0604020202020204" charset="0"/>
              </a:rPr>
              <a:t>System Correction Factor (SCF) software (2019) customises UARL calculations for whole systems, zones or DMAs which are outside the original boundaries of the  IWA Water Loss Task Force 1999 UARL equation</a:t>
            </a:r>
          </a:p>
          <a:p>
            <a:endParaRPr lang="en-GB" sz="2800" b="1" dirty="0">
              <a:solidFill>
                <a:srgbClr val="FF0000"/>
              </a:solidFill>
              <a:latin typeface="Agrandir Wide Medium" panose="020B0604020202020204" charset="0"/>
            </a:endParaRPr>
          </a:p>
          <a:p>
            <a:pPr marL="285750" indent="-285750">
              <a:buFont typeface="Wingdings" panose="05000000000000000000" pitchFamily="2" charset="2"/>
              <a:buChar char="ü"/>
            </a:pPr>
            <a:r>
              <a:rPr lang="en-GB" sz="2800" b="1" dirty="0">
                <a:solidFill>
                  <a:srgbClr val="125B50"/>
                </a:solidFill>
                <a:latin typeface="Agrandir Wide Medium" panose="020B0604020202020204" charset="0"/>
              </a:rPr>
              <a:t>&lt; 5000 physical service connections from mains (</a:t>
            </a:r>
            <a:r>
              <a:rPr lang="en-GB" sz="2800" b="1" u="sng" dirty="0">
                <a:solidFill>
                  <a:srgbClr val="125B50"/>
                </a:solidFill>
                <a:latin typeface="Agrandir Wide Medium" panose="020B0604020202020204" charset="0"/>
              </a:rPr>
              <a:t>NOT</a:t>
            </a:r>
            <a:r>
              <a:rPr lang="en-GB" sz="2800" b="1" dirty="0">
                <a:solidFill>
                  <a:srgbClr val="125B50"/>
                </a:solidFill>
                <a:latin typeface="Agrandir Wide Medium" panose="020B0604020202020204" charset="0"/>
              </a:rPr>
              <a:t> administrative or billing connections)</a:t>
            </a:r>
          </a:p>
          <a:p>
            <a:pPr marL="285750" indent="-285750">
              <a:buFont typeface="Wingdings" panose="05000000000000000000" pitchFamily="2" charset="2"/>
              <a:buChar char="ü"/>
            </a:pPr>
            <a:r>
              <a:rPr lang="en-GB" sz="2800" b="1" dirty="0">
                <a:solidFill>
                  <a:srgbClr val="125B50"/>
                </a:solidFill>
                <a:latin typeface="Agrandir Wide Medium" panose="020B0604020202020204" charset="0"/>
              </a:rPr>
              <a:t>&lt;45m Average Zone Pressure</a:t>
            </a:r>
          </a:p>
          <a:p>
            <a:pPr marL="285750" indent="-285750">
              <a:buFont typeface="Wingdings" panose="05000000000000000000" pitchFamily="2" charset="2"/>
              <a:buChar char="ü"/>
            </a:pPr>
            <a:r>
              <a:rPr lang="en-GB" sz="2800" b="1" dirty="0">
                <a:solidFill>
                  <a:srgbClr val="125B50"/>
                </a:solidFill>
                <a:latin typeface="Agrandir Wide Medium" panose="020B0604020202020204" charset="0"/>
              </a:rPr>
              <a:t>&gt;60m Average Zone Pressure</a:t>
            </a:r>
          </a:p>
          <a:p>
            <a:pPr marL="285750" indent="-285750">
              <a:buFont typeface="Wingdings" panose="05000000000000000000" pitchFamily="2" charset="2"/>
              <a:buChar char="ü"/>
            </a:pPr>
            <a:endParaRPr lang="en-GB" sz="2800" b="1" dirty="0">
              <a:solidFill>
                <a:srgbClr val="125B50"/>
              </a:solidFill>
              <a:latin typeface="Agrandir Wide Medium" panose="020B0604020202020204" charset="0"/>
            </a:endParaRPr>
          </a:p>
          <a:p>
            <a:pPr marL="285750" indent="-285750">
              <a:buFont typeface="Wingdings" panose="05000000000000000000" pitchFamily="2" charset="2"/>
              <a:buChar char="ü"/>
            </a:pPr>
            <a:r>
              <a:rPr lang="en-GB" sz="2800" b="1" dirty="0">
                <a:solidFill>
                  <a:srgbClr val="125B50"/>
                </a:solidFill>
                <a:latin typeface="Agrandir Wide Medium" panose="020B0604020202020204" charset="0"/>
              </a:rPr>
              <a:t>SCF prioritises where to target Active Leakage Control and/or Pressure Reduction and set more meaningful volume targets</a:t>
            </a:r>
          </a:p>
          <a:p>
            <a:pPr marL="285750" indent="-285750">
              <a:buFont typeface="Wingdings" panose="05000000000000000000" pitchFamily="2" charset="2"/>
              <a:buChar char="ü"/>
            </a:pPr>
            <a:r>
              <a:rPr lang="en-GB" sz="2800" b="1" dirty="0">
                <a:solidFill>
                  <a:srgbClr val="125B50"/>
                </a:solidFill>
                <a:latin typeface="Agrandir Wide Medium" panose="020B0604020202020204" charset="0"/>
              </a:rPr>
              <a:t>SCF now used for &gt; 2500 calculations  in 12 countries</a:t>
            </a:r>
          </a:p>
        </p:txBody>
      </p:sp>
      <p:sp>
        <p:nvSpPr>
          <p:cNvPr id="4" name="TextBox 3">
            <a:extLst>
              <a:ext uri="{FF2B5EF4-FFF2-40B4-BE49-F238E27FC236}">
                <a16:creationId xmlns:a16="http://schemas.microsoft.com/office/drawing/2014/main" id="{E209CEFB-6731-0E5E-04B9-EA447CDA0DE1}"/>
              </a:ext>
            </a:extLst>
          </p:cNvPr>
          <p:cNvSpPr txBox="1"/>
          <p:nvPr/>
        </p:nvSpPr>
        <p:spPr>
          <a:xfrm>
            <a:off x="5715000" y="9069274"/>
            <a:ext cx="15011400" cy="954107"/>
          </a:xfrm>
          <a:prstGeom prst="rect">
            <a:avLst/>
          </a:prstGeom>
          <a:noFill/>
        </p:spPr>
        <p:txBody>
          <a:bodyPr wrap="square">
            <a:spAutoFit/>
          </a:bodyPr>
          <a:lstStyle/>
          <a:p>
            <a:r>
              <a:rPr lang="en-GB" sz="2000" b="1" dirty="0">
                <a:solidFill>
                  <a:srgbClr val="0070C0"/>
                </a:solidFill>
                <a:latin typeface="Agrandir Wide Medium" panose="020B0604020202020204" charset="0"/>
                <a:hlinkClick r:id="rId5"/>
              </a:rPr>
              <a:t>https://www.wlranda.com/presentations</a:t>
            </a:r>
            <a:endParaRPr lang="en-GB" sz="2000" b="1" dirty="0">
              <a:solidFill>
                <a:srgbClr val="0070C0"/>
              </a:solidFill>
              <a:latin typeface="Agrandir Wide Medium" panose="020B0604020202020204" charset="0"/>
            </a:endParaRPr>
          </a:p>
          <a:p>
            <a:endParaRPr lang="en-GB" dirty="0">
              <a:solidFill>
                <a:srgbClr val="0070C0"/>
              </a:solidFill>
            </a:endParaRPr>
          </a:p>
          <a:p>
            <a:endParaRPr lang="en-GB" dirty="0">
              <a:solidFill>
                <a:srgbClr val="0070C0"/>
              </a:solidFill>
            </a:endParaRPr>
          </a:p>
        </p:txBody>
      </p:sp>
      <p:sp>
        <p:nvSpPr>
          <p:cNvPr id="6" name="TextBox 5">
            <a:extLst>
              <a:ext uri="{FF2B5EF4-FFF2-40B4-BE49-F238E27FC236}">
                <a16:creationId xmlns:a16="http://schemas.microsoft.com/office/drawing/2014/main" id="{D3D1CC65-A37F-FAE3-2396-46010E8EF220}"/>
              </a:ext>
            </a:extLst>
          </p:cNvPr>
          <p:cNvSpPr txBox="1"/>
          <p:nvPr/>
        </p:nvSpPr>
        <p:spPr>
          <a:xfrm>
            <a:off x="5715000" y="8465297"/>
            <a:ext cx="9144000" cy="400110"/>
          </a:xfrm>
          <a:prstGeom prst="rect">
            <a:avLst/>
          </a:prstGeom>
          <a:noFill/>
        </p:spPr>
        <p:txBody>
          <a:bodyPr wrap="square">
            <a:spAutoFit/>
          </a:bodyPr>
          <a:lstStyle/>
          <a:p>
            <a:r>
              <a:rPr lang="en-GB" sz="2000" b="1" dirty="0">
                <a:latin typeface="Agrandir Wide Medium" panose="020B0604020202020204" charset="0"/>
                <a:hlinkClick r:id="rId6"/>
              </a:rPr>
              <a:t>Low ILIs and Small Systems | </a:t>
            </a:r>
            <a:r>
              <a:rPr lang="en-GB" sz="2000" b="1" dirty="0" err="1">
                <a:latin typeface="Agrandir Wide Medium" panose="020B0604020202020204" charset="0"/>
                <a:hlinkClick r:id="rId6"/>
              </a:rPr>
              <a:t>LEAKSSuite</a:t>
            </a:r>
            <a:r>
              <a:rPr lang="en-GB" sz="2000" b="1" dirty="0">
                <a:latin typeface="Agrandir Wide Medium" panose="020B0604020202020204" charset="0"/>
                <a:hlinkClick r:id="rId6"/>
              </a:rPr>
              <a:t> Library</a:t>
            </a:r>
            <a:endParaRPr lang="en-GB" sz="2000" b="1" dirty="0">
              <a:latin typeface="Agrandir Wide Medium" panose="020B0604020202020204" charset="0"/>
            </a:endParaRPr>
          </a:p>
        </p:txBody>
      </p:sp>
      <p:sp>
        <p:nvSpPr>
          <p:cNvPr id="10" name="Footer Placeholder 9">
            <a:extLst>
              <a:ext uri="{FF2B5EF4-FFF2-40B4-BE49-F238E27FC236}">
                <a16:creationId xmlns:a16="http://schemas.microsoft.com/office/drawing/2014/main" id="{E6863AEF-9265-E6F8-5B14-CFF3D6F50F24}"/>
              </a:ext>
            </a:extLst>
          </p:cNvPr>
          <p:cNvSpPr>
            <a:spLocks noGrp="1"/>
          </p:cNvSpPr>
          <p:nvPr>
            <p:ph type="ftr" sz="quarter" idx="11"/>
          </p:nvPr>
        </p:nvSpPr>
        <p:spPr/>
        <p:txBody>
          <a:bodyPr/>
          <a:lstStyle/>
          <a:p>
            <a:r>
              <a:rPr lang="en-GB"/>
              <a:t>Water Loss Research and Analysis Ltd 2025</a:t>
            </a:r>
            <a:endParaRPr lang="en-US"/>
          </a:p>
        </p:txBody>
      </p:sp>
      <p:sp>
        <p:nvSpPr>
          <p:cNvPr id="11" name="Slide Number Placeholder 10">
            <a:extLst>
              <a:ext uri="{FF2B5EF4-FFF2-40B4-BE49-F238E27FC236}">
                <a16:creationId xmlns:a16="http://schemas.microsoft.com/office/drawing/2014/main" id="{908EA3A4-8BAE-ECE8-4362-7758A7E597CE}"/>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3" name="TextBox 2">
            <a:extLst>
              <a:ext uri="{FF2B5EF4-FFF2-40B4-BE49-F238E27FC236}">
                <a16:creationId xmlns:a16="http://schemas.microsoft.com/office/drawing/2014/main" id="{A4FAE093-7E4D-C2B8-030A-CA593AFFCCC8}"/>
              </a:ext>
            </a:extLst>
          </p:cNvPr>
          <p:cNvSpPr txBox="1"/>
          <p:nvPr/>
        </p:nvSpPr>
        <p:spPr>
          <a:xfrm>
            <a:off x="5728138" y="7869621"/>
            <a:ext cx="6858000" cy="707886"/>
          </a:xfrm>
          <a:prstGeom prst="rect">
            <a:avLst/>
          </a:prstGeom>
          <a:noFill/>
        </p:spPr>
        <p:txBody>
          <a:bodyPr wrap="square" rtlCol="0">
            <a:spAutoFit/>
          </a:bodyPr>
          <a:lstStyle/>
          <a:p>
            <a:r>
              <a:rPr lang="en-GB" sz="2000" b="1" dirty="0">
                <a:latin typeface="Agrandir Wide Medium" panose="020B0604020202020204" charset="0"/>
                <a:hlinkClick r:id="rId7"/>
              </a:rPr>
              <a:t>www.wlranda.com/software</a:t>
            </a:r>
            <a:endParaRPr lang="en-GB" sz="2000" b="1" dirty="0">
              <a:latin typeface="Agrandir Wide Medium" panose="020B0604020202020204" charset="0"/>
            </a:endParaRPr>
          </a:p>
          <a:p>
            <a:endParaRPr lang="en-GB" sz="2000" b="1" dirty="0">
              <a:latin typeface="Agrandir Wide Medium" panose="020B0604020202020204" charset="0"/>
            </a:endParaRPr>
          </a:p>
        </p:txBody>
      </p:sp>
    </p:spTree>
    <p:custDataLst>
      <p:tags r:id="rId1"/>
    </p:custDataLst>
    <p:extLst>
      <p:ext uri="{BB962C8B-B14F-4D97-AF65-F5344CB8AC3E}">
        <p14:creationId xmlns:p14="http://schemas.microsoft.com/office/powerpoint/2010/main" val="216637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a:extLst>
            <a:ext uri="{FF2B5EF4-FFF2-40B4-BE49-F238E27FC236}">
              <a16:creationId xmlns:a16="http://schemas.microsoft.com/office/drawing/2014/main" id="{A8AACE73-A078-45E4-5CB6-43EED3886B6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6AD5D74-0DB5-3D8B-EA44-BB0366756491}"/>
              </a:ext>
            </a:extLst>
          </p:cNvPr>
          <p:cNvSpPr txBox="1"/>
          <p:nvPr/>
        </p:nvSpPr>
        <p:spPr>
          <a:xfrm>
            <a:off x="228600" y="360853"/>
            <a:ext cx="17830799"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Using the right KPI for the right purpose</a:t>
            </a:r>
          </a:p>
        </p:txBody>
      </p:sp>
      <p:sp>
        <p:nvSpPr>
          <p:cNvPr id="5" name="Freeform 5">
            <a:extLst>
              <a:ext uri="{FF2B5EF4-FFF2-40B4-BE49-F238E27FC236}">
                <a16:creationId xmlns:a16="http://schemas.microsoft.com/office/drawing/2014/main" id="{B7A016AA-FF4B-1C81-E821-99D4D76A5D24}"/>
              </a:ext>
            </a:extLst>
          </p:cNvPr>
          <p:cNvSpPr/>
          <p:nvPr/>
        </p:nvSpPr>
        <p:spPr>
          <a:xfrm>
            <a:off x="30822" y="1522703"/>
            <a:ext cx="2273981" cy="7502037"/>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4"/>
            <a:stretch>
              <a:fillRect l="-394961" t="-11173" r="-63500" b="-5664"/>
            </a:stretch>
          </a:blipFill>
        </p:spPr>
        <p:txBody>
          <a:bodyPr/>
          <a:lstStyle/>
          <a:p>
            <a:endParaRPr lang="en-GB"/>
          </a:p>
        </p:txBody>
      </p:sp>
      <p:graphicFrame>
        <p:nvGraphicFramePr>
          <p:cNvPr id="4" name="Table 3">
            <a:extLst>
              <a:ext uri="{FF2B5EF4-FFF2-40B4-BE49-F238E27FC236}">
                <a16:creationId xmlns:a16="http://schemas.microsoft.com/office/drawing/2014/main" id="{7840E239-F0DA-9394-C01B-24CA0735212C}"/>
              </a:ext>
            </a:extLst>
          </p:cNvPr>
          <p:cNvGraphicFramePr>
            <a:graphicFrameLocks noGrp="1"/>
          </p:cNvGraphicFramePr>
          <p:nvPr>
            <p:extLst>
              <p:ext uri="{D42A27DB-BD31-4B8C-83A1-F6EECF244321}">
                <p14:modId xmlns:p14="http://schemas.microsoft.com/office/powerpoint/2010/main" val="2911328237"/>
              </p:ext>
            </p:extLst>
          </p:nvPr>
        </p:nvGraphicFramePr>
        <p:xfrm>
          <a:off x="2362200" y="1522703"/>
          <a:ext cx="15544801" cy="7502037"/>
        </p:xfrm>
        <a:graphic>
          <a:graphicData uri="http://schemas.openxmlformats.org/drawingml/2006/table">
            <a:tbl>
              <a:tblPr>
                <a:tableStyleId>{5940675A-B579-460E-94D1-54222C63F5DA}</a:tableStyleId>
              </a:tblPr>
              <a:tblGrid>
                <a:gridCol w="2590800">
                  <a:extLst>
                    <a:ext uri="{9D8B030D-6E8A-4147-A177-3AD203B41FA5}">
                      <a16:colId xmlns:a16="http://schemas.microsoft.com/office/drawing/2014/main" val="181385769"/>
                    </a:ext>
                  </a:extLst>
                </a:gridCol>
                <a:gridCol w="1508078">
                  <a:extLst>
                    <a:ext uri="{9D8B030D-6E8A-4147-A177-3AD203B41FA5}">
                      <a16:colId xmlns:a16="http://schemas.microsoft.com/office/drawing/2014/main" val="966427532"/>
                    </a:ext>
                  </a:extLst>
                </a:gridCol>
                <a:gridCol w="1933433">
                  <a:extLst>
                    <a:ext uri="{9D8B030D-6E8A-4147-A177-3AD203B41FA5}">
                      <a16:colId xmlns:a16="http://schemas.microsoft.com/office/drawing/2014/main" val="3091615508"/>
                    </a:ext>
                  </a:extLst>
                </a:gridCol>
                <a:gridCol w="1392072">
                  <a:extLst>
                    <a:ext uri="{9D8B030D-6E8A-4147-A177-3AD203B41FA5}">
                      <a16:colId xmlns:a16="http://schemas.microsoft.com/office/drawing/2014/main" val="1249771668"/>
                    </a:ext>
                  </a:extLst>
                </a:gridCol>
                <a:gridCol w="1856096">
                  <a:extLst>
                    <a:ext uri="{9D8B030D-6E8A-4147-A177-3AD203B41FA5}">
                      <a16:colId xmlns:a16="http://schemas.microsoft.com/office/drawing/2014/main" val="3630921538"/>
                    </a:ext>
                  </a:extLst>
                </a:gridCol>
                <a:gridCol w="2088107">
                  <a:extLst>
                    <a:ext uri="{9D8B030D-6E8A-4147-A177-3AD203B41FA5}">
                      <a16:colId xmlns:a16="http://schemas.microsoft.com/office/drawing/2014/main" val="4154241223"/>
                    </a:ext>
                  </a:extLst>
                </a:gridCol>
                <a:gridCol w="1469409">
                  <a:extLst>
                    <a:ext uri="{9D8B030D-6E8A-4147-A177-3AD203B41FA5}">
                      <a16:colId xmlns:a16="http://schemas.microsoft.com/office/drawing/2014/main" val="2781162496"/>
                    </a:ext>
                  </a:extLst>
                </a:gridCol>
                <a:gridCol w="2706806">
                  <a:extLst>
                    <a:ext uri="{9D8B030D-6E8A-4147-A177-3AD203B41FA5}">
                      <a16:colId xmlns:a16="http://schemas.microsoft.com/office/drawing/2014/main" val="4110856448"/>
                    </a:ext>
                  </a:extLst>
                </a:gridCol>
              </a:tblGrid>
              <a:tr h="946199">
                <a:tc rowSpan="2">
                  <a:txBody>
                    <a:bodyPr/>
                    <a:lstStyle/>
                    <a:p>
                      <a:pPr algn="ctr"/>
                      <a:r>
                        <a:rPr lang="en-GB" b="1" dirty="0">
                          <a:latin typeface="Agrandir Wide Medium" panose="020B0604020202020204" charset="0"/>
                        </a:rPr>
                        <a:t>OBJECTIVE</a:t>
                      </a:r>
                    </a:p>
                  </a:txBody>
                  <a:tcPr anchor="ctr"/>
                </a:tc>
                <a:tc gridSpan="7">
                  <a:txBody>
                    <a:bodyPr/>
                    <a:lstStyle/>
                    <a:p>
                      <a:pPr algn="ctr"/>
                      <a:r>
                        <a:rPr lang="en-GB" b="1" dirty="0">
                          <a:latin typeface="Agrandir Wide Medium" panose="020B0604020202020204" charset="0"/>
                        </a:rPr>
                        <a:t>GOOD PRACTICE PERFORMANCE INDICATOR FOR LEAKAGE, FIT FOR PURPOSE</a:t>
                      </a:r>
                    </a:p>
                  </a:txBody>
                  <a:tcPr anchor="ct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165173267"/>
                  </a:ext>
                </a:extLst>
              </a:tr>
              <a:tr h="946199">
                <a:tc vMerge="1">
                  <a:txBody>
                    <a:bodyPr/>
                    <a:lstStyle/>
                    <a:p>
                      <a:pPr algn="ctr"/>
                      <a:endParaRPr lang="en-GB" b="1" dirty="0">
                        <a:latin typeface="Agrandir Wide Medium" panose="020B0604020202020204" charset="0"/>
                      </a:endParaRPr>
                    </a:p>
                  </a:txBody>
                  <a:tcPr anchor="ctr"/>
                </a:tc>
                <a:tc>
                  <a:txBody>
                    <a:bodyPr/>
                    <a:lstStyle/>
                    <a:p>
                      <a:pPr algn="ctr"/>
                      <a:r>
                        <a:rPr lang="en-GB" sz="1600" b="1" dirty="0">
                          <a:latin typeface="Agrandir Wide Medium" panose="020B0604020202020204" charset="0"/>
                        </a:rPr>
                        <a:t>VOLUME PER YEAR</a:t>
                      </a:r>
                    </a:p>
                  </a:txBody>
                  <a:tcPr anchor="ctr"/>
                </a:tc>
                <a:tc>
                  <a:txBody>
                    <a:bodyPr/>
                    <a:lstStyle/>
                    <a:p>
                      <a:pPr algn="ctr"/>
                      <a:r>
                        <a:rPr lang="en-GB" sz="1600" b="1" dirty="0">
                          <a:latin typeface="Agrandir Wide Medium" panose="020B0604020202020204" charset="0"/>
                        </a:rPr>
                        <a:t>LITRES/</a:t>
                      </a:r>
                    </a:p>
                    <a:p>
                      <a:pPr algn="ctr"/>
                      <a:r>
                        <a:rPr lang="en-GB" sz="1600" b="1" dirty="0">
                          <a:latin typeface="Agrandir Wide Medium" panose="020B0604020202020204" charset="0"/>
                        </a:rPr>
                        <a:t>SERVICE CONNECTION</a:t>
                      </a:r>
                    </a:p>
                  </a:txBody>
                  <a:tcPr anchor="ctr"/>
                </a:tc>
                <a:tc>
                  <a:txBody>
                    <a:bodyPr/>
                    <a:lstStyle/>
                    <a:p>
                      <a:pPr algn="ctr"/>
                      <a:r>
                        <a:rPr lang="en-GB" sz="1600" b="1" dirty="0">
                          <a:latin typeface="Agrandir Wide Medium" panose="020B0604020202020204" charset="0"/>
                        </a:rPr>
                        <a:t>M3/KM MAINS</a:t>
                      </a:r>
                    </a:p>
                  </a:txBody>
                  <a:tcPr anchor="ctr"/>
                </a:tc>
                <a:tc>
                  <a:txBody>
                    <a:bodyPr/>
                    <a:lstStyle/>
                    <a:p>
                      <a:pPr algn="ctr"/>
                      <a:r>
                        <a:rPr lang="en-GB" sz="1600" b="1" dirty="0">
                          <a:latin typeface="Agrandir Wide Medium" panose="020B0604020202020204" charset="0"/>
                        </a:rPr>
                        <a:t>LITRES/</a:t>
                      </a:r>
                    </a:p>
                    <a:p>
                      <a:pPr algn="ctr"/>
                      <a:r>
                        <a:rPr lang="en-GB" sz="1600" b="1" dirty="0">
                          <a:latin typeface="Agrandir Wide Medium" panose="020B0604020202020204" charset="0"/>
                        </a:rPr>
                        <a:t>BILLED PROPERTY</a:t>
                      </a:r>
                    </a:p>
                  </a:txBody>
                  <a:tcPr anchor="ctr"/>
                </a:tc>
                <a:tc>
                  <a:txBody>
                    <a:bodyPr/>
                    <a:lstStyle/>
                    <a:p>
                      <a:pPr algn="ctr"/>
                      <a:r>
                        <a:rPr lang="en-GB" sz="1600" b="1" dirty="0">
                          <a:latin typeface="Agrandir Wide Medium" panose="020B0604020202020204" charset="0"/>
                        </a:rPr>
                        <a:t>% OF </a:t>
                      </a:r>
                    </a:p>
                    <a:p>
                      <a:pPr algn="ctr"/>
                      <a:r>
                        <a:rPr lang="en-GB" sz="1600" b="1" dirty="0">
                          <a:latin typeface="Agrandir Wide Medium" panose="020B0604020202020204" charset="0"/>
                        </a:rPr>
                        <a:t>SYSTEM INPUT VOLUME</a:t>
                      </a:r>
                    </a:p>
                  </a:txBody>
                  <a:tcPr anchor="ctr"/>
                </a:tc>
                <a:tc>
                  <a:txBody>
                    <a:bodyPr/>
                    <a:lstStyle/>
                    <a:p>
                      <a:pPr algn="ctr"/>
                      <a:r>
                        <a:rPr lang="en-GB" sz="1600" b="1" dirty="0">
                          <a:latin typeface="Agrandir Wide Medium" panose="020B0604020202020204" charset="0"/>
                        </a:rPr>
                        <a:t>% OF WATER SUPPLIED</a:t>
                      </a:r>
                    </a:p>
                  </a:txBody>
                  <a:tcPr anchor="ctr"/>
                </a:tc>
                <a:tc>
                  <a:txBody>
                    <a:bodyPr/>
                    <a:lstStyle/>
                    <a:p>
                      <a:pPr algn="ctr"/>
                      <a:r>
                        <a:rPr lang="en-GB" sz="1600" b="1" dirty="0">
                          <a:latin typeface="Agrandir Wide Medium" panose="020B0604020202020204" charset="0"/>
                        </a:rPr>
                        <a:t>INFRASTRUCRURE LEAKAGE INDEX, WITH PRESSURE</a:t>
                      </a:r>
                    </a:p>
                  </a:txBody>
                  <a:tcPr anchor="ctr"/>
                </a:tc>
                <a:extLst>
                  <a:ext uri="{0D108BD9-81ED-4DB2-BD59-A6C34878D82A}">
                    <a16:rowId xmlns:a16="http://schemas.microsoft.com/office/drawing/2014/main" val="1367660738"/>
                  </a:ext>
                </a:extLst>
              </a:tr>
              <a:tr h="946199">
                <a:tc>
                  <a:txBody>
                    <a:bodyPr/>
                    <a:lstStyle/>
                    <a:p>
                      <a:pPr algn="ctr"/>
                      <a:r>
                        <a:rPr lang="en-GB" b="1" dirty="0">
                          <a:latin typeface="Agrandir Wide Medium" panose="020B0604020202020204" charset="0"/>
                        </a:rPr>
                        <a:t>SET TARGETS + TRACK PERFORMANCE FOR AN INDIVIDUAL SYSTEM</a:t>
                      </a:r>
                    </a:p>
                  </a:txBody>
                  <a:tcPr anchor="ctr"/>
                </a:tc>
                <a:tc>
                  <a:txBody>
                    <a:bodyPr/>
                    <a:lstStyle/>
                    <a:p>
                      <a:pPr algn="ctr"/>
                      <a:r>
                        <a:rPr lang="en-GB" b="1" dirty="0">
                          <a:solidFill>
                            <a:srgbClr val="00B050"/>
                          </a:solidFill>
                          <a:latin typeface="Agrandir Wide Medium" panose="020B0604020202020204" charset="0"/>
                        </a:rPr>
                        <a:t>YES, for large systems</a:t>
                      </a:r>
                    </a:p>
                  </a:txBody>
                  <a:tcPr anchor="ctr"/>
                </a:tc>
                <a:tc>
                  <a:txBody>
                    <a:bodyPr/>
                    <a:lstStyle/>
                    <a:p>
                      <a:pPr algn="ctr"/>
                      <a:r>
                        <a:rPr lang="en-GB" b="1" dirty="0">
                          <a:solidFill>
                            <a:srgbClr val="00B050"/>
                          </a:solidFill>
                          <a:latin typeface="Agrandir Wide Medium" panose="020B0604020202020204" charset="0"/>
                        </a:rPr>
                        <a:t>YES*</a:t>
                      </a:r>
                    </a:p>
                  </a:txBody>
                  <a:tcPr anchor="ctr"/>
                </a:tc>
                <a:tc>
                  <a:txBody>
                    <a:bodyPr/>
                    <a:lstStyle/>
                    <a:p>
                      <a:pPr algn="ctr"/>
                      <a:r>
                        <a:rPr lang="en-GB" b="1" dirty="0">
                          <a:solidFill>
                            <a:srgbClr val="00B050"/>
                          </a:solidFill>
                          <a:latin typeface="Agrandir Wide Medium" panose="020B0604020202020204" charset="0"/>
                        </a:rPr>
                        <a:t>YES*</a:t>
                      </a:r>
                    </a:p>
                  </a:txBody>
                  <a:tcPr anchor="ctr"/>
                </a:tc>
                <a:tc>
                  <a:txBody>
                    <a:bodyPr/>
                    <a:lstStyle/>
                    <a:p>
                      <a:pPr algn="ctr"/>
                      <a:r>
                        <a:rPr lang="en-GB" b="1" dirty="0">
                          <a:solidFill>
                            <a:srgbClr val="00B050"/>
                          </a:solidFill>
                          <a:latin typeface="Agrandir Wide Medium" panose="020B0604020202020204" charset="0"/>
                        </a:rPr>
                        <a:t>YES</a:t>
                      </a:r>
                    </a:p>
                    <a:p>
                      <a:pPr algn="ctr"/>
                      <a:r>
                        <a:rPr lang="en-GB" b="1" dirty="0">
                          <a:solidFill>
                            <a:srgbClr val="00B050"/>
                          </a:solidFill>
                          <a:latin typeface="Agrandir Wide Medium" panose="020B0604020202020204" charset="0"/>
                        </a:rPr>
                        <a:t>(</a:t>
                      </a:r>
                      <a:r>
                        <a:rPr lang="en-GB" b="1" dirty="0" err="1">
                          <a:solidFill>
                            <a:srgbClr val="00B050"/>
                          </a:solidFill>
                          <a:latin typeface="Agrandir Wide Medium" panose="020B0604020202020204" charset="0"/>
                        </a:rPr>
                        <a:t>uk</a:t>
                      </a:r>
                      <a:r>
                        <a:rPr lang="en-GB" b="1" dirty="0">
                          <a:solidFill>
                            <a:srgbClr val="00B050"/>
                          </a:solidFill>
                          <a:latin typeface="Agrandir Wide Medium" panose="020B060402020202020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latin typeface="Agrandir Wide Medium" panose="020B0604020202020204" charset="0"/>
                        </a:rPr>
                        <a:t>NO</a:t>
                      </a:r>
                    </a:p>
                  </a:txBody>
                  <a:tcPr anchor="ctr"/>
                </a:tc>
                <a:tc>
                  <a:txBody>
                    <a:bodyPr/>
                    <a:lstStyle/>
                    <a:p>
                      <a:pPr algn="ctr"/>
                      <a:r>
                        <a:rPr lang="en-GB" b="1" dirty="0">
                          <a:solidFill>
                            <a:schemeClr val="accent6">
                              <a:lumMod val="75000"/>
                            </a:schemeClr>
                          </a:solidFill>
                          <a:latin typeface="Agrandir Wide Medium" panose="020B0604020202020204" charset="0"/>
                        </a:rPr>
                        <a:t>Only is all justifiable pressure management completed</a:t>
                      </a:r>
                    </a:p>
                  </a:txBody>
                  <a:tcPr anchor="ctr"/>
                </a:tc>
                <a:extLst>
                  <a:ext uri="{0D108BD9-81ED-4DB2-BD59-A6C34878D82A}">
                    <a16:rowId xmlns:a16="http://schemas.microsoft.com/office/drawing/2014/main" val="2294858161"/>
                  </a:ext>
                </a:extLst>
              </a:tr>
              <a:tr h="946199">
                <a:tc>
                  <a:txBody>
                    <a:bodyPr/>
                    <a:lstStyle/>
                    <a:p>
                      <a:pPr algn="ctr"/>
                      <a:r>
                        <a:rPr lang="en-GB" b="1" dirty="0">
                          <a:latin typeface="Agrandir Wide Medium" panose="020B0604020202020204" charset="0"/>
                        </a:rPr>
                        <a:t>TECHNICAL PERFORMANCE COMPARISONS OF DIFFERENT SYSTEMS </a:t>
                      </a:r>
                    </a:p>
                  </a:txBody>
                  <a:tcPr anchor="ctr"/>
                </a:tc>
                <a:tc>
                  <a:txBody>
                    <a:bodyPr/>
                    <a:lstStyle/>
                    <a:p>
                      <a:pPr algn="ctr"/>
                      <a:r>
                        <a:rPr lang="en-GB" b="1" dirty="0">
                          <a:solidFill>
                            <a:srgbClr val="FF0000"/>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latin typeface="Agrandir Wide Medium" panose="020B0604020202020204" charset="0"/>
                        </a:rPr>
                        <a:t>NO</a:t>
                      </a:r>
                    </a:p>
                  </a:txBody>
                  <a:tcPr anchor="ctr"/>
                </a:tc>
                <a:tc>
                  <a:txBody>
                    <a:bodyPr/>
                    <a:lstStyle/>
                    <a:p>
                      <a:pPr algn="ctr"/>
                      <a:r>
                        <a:rPr lang="en-GB" b="1" dirty="0">
                          <a:solidFill>
                            <a:srgbClr val="00B050"/>
                          </a:solidFill>
                          <a:latin typeface="Agrandir Wide Medium" panose="020B0604020202020204" charset="0"/>
                        </a:rPr>
                        <a:t>YES</a:t>
                      </a:r>
                    </a:p>
                  </a:txBody>
                  <a:tcPr anchor="ctr"/>
                </a:tc>
                <a:extLst>
                  <a:ext uri="{0D108BD9-81ED-4DB2-BD59-A6C34878D82A}">
                    <a16:rowId xmlns:a16="http://schemas.microsoft.com/office/drawing/2014/main" val="199135652"/>
                  </a:ext>
                </a:extLst>
              </a:tr>
              <a:tr h="946199">
                <a:tc>
                  <a:txBody>
                    <a:bodyPr/>
                    <a:lstStyle/>
                    <a:p>
                      <a:pPr algn="ctr"/>
                      <a:r>
                        <a:rPr lang="en-GB" b="1" dirty="0">
                          <a:latin typeface="Agrandir Wide Medium" panose="020B0604020202020204" charset="0"/>
                        </a:rPr>
                        <a:t>DRAW GENERAL CONCLUSIONS FROM SINGLE OR MULTIPLE SYSTEMS</a:t>
                      </a:r>
                    </a:p>
                  </a:txBody>
                  <a:tcPr anchor="ctr"/>
                </a:tc>
                <a:tc>
                  <a:txBody>
                    <a:bodyPr/>
                    <a:lstStyle/>
                    <a:p>
                      <a:pPr algn="ctr"/>
                      <a:r>
                        <a:rPr lang="en-GB" b="1" dirty="0">
                          <a:solidFill>
                            <a:srgbClr val="FF0000"/>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00B050"/>
                          </a:solidFill>
                          <a:latin typeface="Agrandir Wide Medium" panose="020B0604020202020204" charset="0"/>
                        </a:rPr>
                        <a:t>YES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00B050"/>
                          </a:solidFill>
                          <a:latin typeface="Agrandir Wide Medium" panose="020B0604020202020204" charset="0"/>
                        </a:rPr>
                        <a:t>Together with other contextual factors</a:t>
                      </a:r>
                    </a:p>
                  </a:txBody>
                  <a:tcPr anchor="ctr"/>
                </a:tc>
                <a:extLst>
                  <a:ext uri="{0D108BD9-81ED-4DB2-BD59-A6C34878D82A}">
                    <a16:rowId xmlns:a16="http://schemas.microsoft.com/office/drawing/2014/main" val="3124920723"/>
                  </a:ext>
                </a:extLst>
              </a:tr>
              <a:tr h="946199">
                <a:tc gridSpan="8">
                  <a:txBody>
                    <a:bodyPr/>
                    <a:lstStyle/>
                    <a:p>
                      <a:pPr algn="ctr"/>
                      <a:r>
                        <a:rPr lang="en-GB" b="1" dirty="0">
                          <a:solidFill>
                            <a:srgbClr val="00B050"/>
                          </a:solidFill>
                          <a:latin typeface="Agrandir Wide Medium" panose="020B0604020202020204" charset="0"/>
                        </a:rPr>
                        <a:t>* </a:t>
                      </a:r>
                      <a:r>
                        <a:rPr lang="en-GB" sz="2400" b="1" dirty="0">
                          <a:solidFill>
                            <a:srgbClr val="00B050"/>
                          </a:solidFill>
                          <a:latin typeface="Agrandir Wide Medium" panose="020B0604020202020204" charset="0"/>
                        </a:rPr>
                        <a:t>Choose litres/service connection if connections &gt; 20/km or m3/km mains if connections &lt; 20/km, or base choice on custom or country practice</a:t>
                      </a: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extLst>
                  <a:ext uri="{0D108BD9-81ED-4DB2-BD59-A6C34878D82A}">
                    <a16:rowId xmlns:a16="http://schemas.microsoft.com/office/drawing/2014/main" val="2670736457"/>
                  </a:ext>
                </a:extLst>
              </a:tr>
            </a:tbl>
          </a:graphicData>
        </a:graphic>
      </p:graphicFrame>
      <p:sp>
        <p:nvSpPr>
          <p:cNvPr id="9" name="Rectangle 8">
            <a:extLst>
              <a:ext uri="{FF2B5EF4-FFF2-40B4-BE49-F238E27FC236}">
                <a16:creationId xmlns:a16="http://schemas.microsoft.com/office/drawing/2014/main" id="{F0613C3E-58E0-7877-D462-C0BB2F105B31}"/>
              </a:ext>
            </a:extLst>
          </p:cNvPr>
          <p:cNvSpPr/>
          <p:nvPr/>
        </p:nvSpPr>
        <p:spPr>
          <a:xfrm>
            <a:off x="2362200" y="3390900"/>
            <a:ext cx="9296400" cy="1752600"/>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A8D65E2-3AF2-65FB-7CA1-E6A795E737E4}"/>
              </a:ext>
            </a:extLst>
          </p:cNvPr>
          <p:cNvSpPr/>
          <p:nvPr/>
        </p:nvSpPr>
        <p:spPr>
          <a:xfrm>
            <a:off x="15240001" y="3390900"/>
            <a:ext cx="2667000" cy="1752600"/>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22C4466-5AD9-8E95-B494-619E6139F9CD}"/>
              </a:ext>
            </a:extLst>
          </p:cNvPr>
          <p:cNvSpPr/>
          <p:nvPr/>
        </p:nvSpPr>
        <p:spPr>
          <a:xfrm>
            <a:off x="15233905" y="5143500"/>
            <a:ext cx="2664000" cy="1476000"/>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F2313DD-8889-5907-98A3-42E7EE38C43B}"/>
              </a:ext>
            </a:extLst>
          </p:cNvPr>
          <p:cNvSpPr/>
          <p:nvPr/>
        </p:nvSpPr>
        <p:spPr>
          <a:xfrm>
            <a:off x="15240001" y="6639874"/>
            <a:ext cx="2667000" cy="1440000"/>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49ED180-C9CE-1BE0-1D22-2EEFBA12895D}"/>
              </a:ext>
            </a:extLst>
          </p:cNvPr>
          <p:cNvSpPr/>
          <p:nvPr/>
        </p:nvSpPr>
        <p:spPr>
          <a:xfrm>
            <a:off x="2362200" y="6576605"/>
            <a:ext cx="2592000" cy="1470660"/>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D16D055-17B3-9782-F3E3-5F01DD863CCD}"/>
              </a:ext>
            </a:extLst>
          </p:cNvPr>
          <p:cNvSpPr/>
          <p:nvPr/>
        </p:nvSpPr>
        <p:spPr>
          <a:xfrm>
            <a:off x="2362200" y="5120640"/>
            <a:ext cx="2592000" cy="1470660"/>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ooter Placeholder 18">
            <a:extLst>
              <a:ext uri="{FF2B5EF4-FFF2-40B4-BE49-F238E27FC236}">
                <a16:creationId xmlns:a16="http://schemas.microsoft.com/office/drawing/2014/main" id="{BDCE1922-EF03-8073-76E2-9FF2A1DA3F74}"/>
              </a:ext>
            </a:extLst>
          </p:cNvPr>
          <p:cNvSpPr>
            <a:spLocks noGrp="1"/>
          </p:cNvSpPr>
          <p:nvPr>
            <p:ph type="ftr" sz="quarter" idx="11"/>
          </p:nvPr>
        </p:nvSpPr>
        <p:spPr/>
        <p:txBody>
          <a:bodyPr/>
          <a:lstStyle/>
          <a:p>
            <a:r>
              <a:rPr lang="en-GB"/>
              <a:t>Water Loss Research and Analysis Ltd 2025</a:t>
            </a:r>
            <a:endParaRPr lang="en-US"/>
          </a:p>
        </p:txBody>
      </p:sp>
      <p:sp>
        <p:nvSpPr>
          <p:cNvPr id="20" name="Slide Number Placeholder 19">
            <a:extLst>
              <a:ext uri="{FF2B5EF4-FFF2-40B4-BE49-F238E27FC236}">
                <a16:creationId xmlns:a16="http://schemas.microsoft.com/office/drawing/2014/main" id="{FA9EDCF9-1C52-CD8B-CEA0-18C1DB9A1369}"/>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ustDataLst>
      <p:tags r:id="rId1"/>
    </p:custDataLst>
    <p:extLst>
      <p:ext uri="{BB962C8B-B14F-4D97-AF65-F5344CB8AC3E}">
        <p14:creationId xmlns:p14="http://schemas.microsoft.com/office/powerpoint/2010/main" val="386270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a:extLst>
            <a:ext uri="{FF2B5EF4-FFF2-40B4-BE49-F238E27FC236}">
              <a16:creationId xmlns:a16="http://schemas.microsoft.com/office/drawing/2014/main" id="{BC68B10E-A285-E094-122C-417C75CD262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6107F65-BE3E-8BF8-AD58-8371E45B1687}"/>
              </a:ext>
            </a:extLst>
          </p:cNvPr>
          <p:cNvSpPr txBox="1"/>
          <p:nvPr/>
        </p:nvSpPr>
        <p:spPr>
          <a:xfrm>
            <a:off x="381000" y="1028700"/>
            <a:ext cx="17525999"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Physical context variables influencing real losses</a:t>
            </a:r>
          </a:p>
        </p:txBody>
      </p:sp>
      <p:sp>
        <p:nvSpPr>
          <p:cNvPr id="5" name="Freeform 5">
            <a:extLst>
              <a:ext uri="{FF2B5EF4-FFF2-40B4-BE49-F238E27FC236}">
                <a16:creationId xmlns:a16="http://schemas.microsoft.com/office/drawing/2014/main" id="{B05E6185-D8EA-57A3-CB87-EDFAC67F6ACD}"/>
              </a:ext>
            </a:extLst>
          </p:cNvPr>
          <p:cNvSpPr/>
          <p:nvPr/>
        </p:nvSpPr>
        <p:spPr>
          <a:xfrm>
            <a:off x="0" y="0"/>
            <a:ext cx="18288000" cy="1028700"/>
          </a:xfrm>
          <a:custGeom>
            <a:avLst/>
            <a:gdLst/>
            <a:ahLst/>
            <a:cxnLst/>
            <a:rect l="l" t="t" r="r" b="b"/>
            <a:pathLst>
              <a:path w="18288000" h="3120284">
                <a:moveTo>
                  <a:pt x="0" y="0"/>
                </a:moveTo>
                <a:lnTo>
                  <a:pt x="18288000" y="0"/>
                </a:lnTo>
                <a:lnTo>
                  <a:pt x="18288000" y="3120284"/>
                </a:lnTo>
                <a:lnTo>
                  <a:pt x="0" y="3120284"/>
                </a:lnTo>
                <a:lnTo>
                  <a:pt x="0" y="0"/>
                </a:lnTo>
                <a:close/>
              </a:path>
            </a:pathLst>
          </a:custGeom>
          <a:blipFill>
            <a:blip r:embed="rId4"/>
            <a:stretch>
              <a:fillRect t="-65125" b="-225364"/>
            </a:stretch>
          </a:blipFill>
        </p:spPr>
        <p:txBody>
          <a:bodyPr/>
          <a:lstStyle/>
          <a:p>
            <a:endParaRPr lang="en-GB"/>
          </a:p>
        </p:txBody>
      </p:sp>
      <p:sp>
        <p:nvSpPr>
          <p:cNvPr id="11" name="TextBox 10">
            <a:extLst>
              <a:ext uri="{FF2B5EF4-FFF2-40B4-BE49-F238E27FC236}">
                <a16:creationId xmlns:a16="http://schemas.microsoft.com/office/drawing/2014/main" id="{66494476-141D-1FDD-1C6A-5EE6B04B0C9A}"/>
              </a:ext>
            </a:extLst>
          </p:cNvPr>
          <p:cNvSpPr txBox="1"/>
          <p:nvPr/>
        </p:nvSpPr>
        <p:spPr>
          <a:xfrm>
            <a:off x="693708" y="2302036"/>
            <a:ext cx="16535400" cy="10402848"/>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rgbClr val="125B50"/>
                </a:solidFill>
                <a:latin typeface="Agrandir Wide Medium" panose="020B0604020202020204" charset="0"/>
              </a:rPr>
              <a:t>Average System Pressures vary from less than 10 to over 100 metres</a:t>
            </a:r>
          </a:p>
          <a:p>
            <a:pPr marL="742950" lvl="1" indent="-285750">
              <a:buFont typeface="Arial" panose="020B0604020202020204" pitchFamily="34" charset="0"/>
              <a:buChar char="•"/>
            </a:pPr>
            <a:r>
              <a:rPr lang="en-GB" sz="2800" b="1" dirty="0">
                <a:latin typeface="Agrandir Wide Medium" panose="020B0604020202020204" charset="0"/>
              </a:rPr>
              <a:t>Pressure influences burst frequency and leak flow rates</a:t>
            </a:r>
          </a:p>
          <a:p>
            <a:pPr marL="742950" lvl="1" indent="-285750">
              <a:buFont typeface="Arial" panose="020B0604020202020204" pitchFamily="34" charset="0"/>
              <a:buChar char="•"/>
            </a:pPr>
            <a:r>
              <a:rPr lang="en-GB" sz="2800" b="1" dirty="0">
                <a:latin typeface="Agrandir Wide Medium" panose="020B0604020202020204" charset="0"/>
              </a:rPr>
              <a:t>But most traditional KPIs don’t require reporting of pressure data!</a:t>
            </a:r>
          </a:p>
          <a:p>
            <a:pPr marL="742950" lvl="1" indent="-285750">
              <a:buFont typeface="Arial" panose="020B0604020202020204" pitchFamily="34" charset="0"/>
              <a:buChar char="•"/>
            </a:pPr>
            <a:endParaRPr lang="en-GB" sz="2800" b="1" dirty="0">
              <a:latin typeface="Agrandir Wide Medium" panose="020B0604020202020204" charset="0"/>
            </a:endParaRPr>
          </a:p>
          <a:p>
            <a:pPr marL="285750" indent="-285750">
              <a:buFont typeface="Arial" panose="020B0604020202020204" pitchFamily="34" charset="0"/>
              <a:buChar char="•"/>
            </a:pPr>
            <a:r>
              <a:rPr lang="en-GB" sz="2800" b="1" dirty="0">
                <a:solidFill>
                  <a:srgbClr val="125B50"/>
                </a:solidFill>
                <a:latin typeface="Agrandir Wide Medium" panose="020B0604020202020204" charset="0"/>
              </a:rPr>
              <a:t>Service Connection density</a:t>
            </a:r>
          </a:p>
          <a:p>
            <a:pPr marL="742950" lvl="1" indent="-285750">
              <a:buFont typeface="Arial" panose="020B0604020202020204" pitchFamily="34" charset="0"/>
              <a:buChar char="•"/>
            </a:pPr>
            <a:r>
              <a:rPr lang="en-GB" sz="2800" b="1" dirty="0">
                <a:latin typeface="Agrandir Wide Medium" panose="020B0604020202020204" charset="0"/>
              </a:rPr>
              <a:t>Varies from less than 5 to more than 100 per km of mains. How can you reasonably compare KPIs for a city with a rural network?</a:t>
            </a:r>
          </a:p>
          <a:p>
            <a:pPr marL="285750" indent="-285750">
              <a:buFont typeface="Arial" panose="020B0604020202020204" pitchFamily="34" charset="0"/>
              <a:buChar char="•"/>
            </a:pPr>
            <a:endParaRPr lang="en-GB" sz="2800" b="1" dirty="0">
              <a:solidFill>
                <a:srgbClr val="125B50"/>
              </a:solidFill>
              <a:latin typeface="Agrandir Wide Medium" panose="020B0604020202020204" charset="0"/>
            </a:endParaRPr>
          </a:p>
          <a:p>
            <a:pPr marL="285750" indent="-285750">
              <a:buFont typeface="Arial" panose="020B0604020202020204" pitchFamily="34" charset="0"/>
              <a:buChar char="•"/>
            </a:pPr>
            <a:r>
              <a:rPr lang="en-GB" sz="2800" b="1" dirty="0">
                <a:solidFill>
                  <a:srgbClr val="125B50"/>
                </a:solidFill>
                <a:latin typeface="Agrandir Wide Medium" panose="020B0604020202020204" charset="0"/>
              </a:rPr>
              <a:t>Customer meter location on the service connection</a:t>
            </a:r>
          </a:p>
          <a:p>
            <a:pPr marL="742950" lvl="1" indent="-285750">
              <a:buFont typeface="Arial" panose="020B0604020202020204" pitchFamily="34" charset="0"/>
              <a:buChar char="•"/>
            </a:pPr>
            <a:r>
              <a:rPr lang="en-GB" sz="2800" b="1" dirty="0">
                <a:latin typeface="Agrandir Wide Medium" panose="020B0604020202020204" charset="0"/>
              </a:rPr>
              <a:t>Customer meters can be at the edge of the street (property line) or up to 30 metres (or more) further away on leaking private pipes, with their leakage attributed  to the Utility</a:t>
            </a:r>
          </a:p>
          <a:p>
            <a:pPr marL="742950" lvl="1" indent="-285750">
              <a:buFont typeface="Arial" panose="020B0604020202020204" pitchFamily="34" charset="0"/>
              <a:buChar char="•"/>
            </a:pPr>
            <a:endParaRPr lang="en-GB" sz="2800" b="1" dirty="0">
              <a:latin typeface="Agrandir Wide Medium" panose="020B0604020202020204" charset="0"/>
            </a:endParaRPr>
          </a:p>
          <a:p>
            <a:pPr marL="285750" indent="-285750">
              <a:buFont typeface="Arial" panose="020B0604020202020204" pitchFamily="34" charset="0"/>
              <a:buChar char="•"/>
            </a:pPr>
            <a:r>
              <a:rPr lang="en-GB" sz="2800" b="1" dirty="0">
                <a:solidFill>
                  <a:srgbClr val="125B50"/>
                </a:solidFill>
                <a:latin typeface="Agrandir Wide Medium" panose="020B0604020202020204" charset="0"/>
              </a:rPr>
              <a:t>Mains and services pipe materials</a:t>
            </a:r>
          </a:p>
          <a:p>
            <a:pPr marL="742950" lvl="1" indent="-285750">
              <a:buFont typeface="Arial" panose="020B0604020202020204" pitchFamily="34" charset="0"/>
              <a:buChar char="•"/>
            </a:pPr>
            <a:r>
              <a:rPr lang="en-GB" sz="2800" b="1" dirty="0">
                <a:latin typeface="Agrandir Wide Medium" panose="020B0604020202020204" charset="0"/>
              </a:rPr>
              <a:t>The </a:t>
            </a:r>
            <a:r>
              <a:rPr lang="en-GB" sz="2800" b="1" dirty="0" err="1">
                <a:latin typeface="Agrandir Wide Medium" panose="020B0604020202020204" charset="0"/>
              </a:rPr>
              <a:t>pressure:leakflow</a:t>
            </a:r>
            <a:r>
              <a:rPr lang="en-GB" sz="2800" b="1" dirty="0">
                <a:latin typeface="Agrandir Wide Medium" panose="020B0604020202020204" charset="0"/>
              </a:rPr>
              <a:t> rate relationship is significantly different for   flexible and rigid pipe materials at different pressures</a:t>
            </a:r>
          </a:p>
          <a:p>
            <a:pPr marL="742950" lvl="1" indent="-285750">
              <a:buFont typeface="Arial" panose="020B0604020202020204" pitchFamily="34" charset="0"/>
              <a:buChar char="•"/>
            </a:pPr>
            <a:endParaRPr lang="en-GB" sz="2800" b="1" dirty="0">
              <a:solidFill>
                <a:srgbClr val="FF0000"/>
              </a:solidFill>
              <a:latin typeface="Agrandir Wide Medium" panose="020B0604020202020204" charset="0"/>
            </a:endParaRPr>
          </a:p>
          <a:p>
            <a:pPr marL="285750" indent="-285750">
              <a:buFont typeface="Arial" panose="020B0604020202020204" pitchFamily="34" charset="0"/>
              <a:buChar char="•"/>
            </a:pPr>
            <a:r>
              <a:rPr lang="en-GB" sz="2800" b="1" dirty="0">
                <a:solidFill>
                  <a:srgbClr val="125B50"/>
                </a:solidFill>
                <a:latin typeface="Agrandir Wide Medium" panose="020B0604020202020204" charset="0"/>
              </a:rPr>
              <a:t>Size of system: increased awareness of new leaks on small system</a:t>
            </a:r>
          </a:p>
          <a:p>
            <a:pPr marL="742950" lvl="1" indent="-285750">
              <a:buFont typeface="Arial" panose="020B0604020202020204" pitchFamily="34" charset="0"/>
              <a:buChar char="•"/>
            </a:pPr>
            <a:endParaRPr lang="en-GB" sz="2800" b="1" dirty="0">
              <a:latin typeface="Agrandir Wide Medium" panose="020B0604020202020204" charset="0"/>
            </a:endParaRPr>
          </a:p>
          <a:p>
            <a:pPr marL="742950" lvl="1" indent="-285750">
              <a:buFont typeface="Arial" panose="020B0604020202020204" pitchFamily="34" charset="0"/>
              <a:buChar char="•"/>
            </a:pPr>
            <a:endParaRPr lang="en-GB" dirty="0">
              <a:latin typeface="Agrandir Wide Medium" panose="020B0604020202020204" charset="0"/>
            </a:endParaRPr>
          </a:p>
          <a:p>
            <a:pPr marL="285750" indent="-285750">
              <a:buFont typeface="Arial" panose="020B0604020202020204" pitchFamily="34" charset="0"/>
              <a:buChar char="•"/>
            </a:pPr>
            <a:endParaRPr lang="en-GB" dirty="0">
              <a:latin typeface="Agrandir Wide Medium" panose="020B0604020202020204" charset="0"/>
            </a:endParaRPr>
          </a:p>
          <a:p>
            <a:pPr marL="285750" indent="-285750">
              <a:buFont typeface="Arial" panose="020B0604020202020204" pitchFamily="34" charset="0"/>
              <a:buChar char="•"/>
            </a:pPr>
            <a:endParaRPr lang="en-GB" dirty="0">
              <a:latin typeface="Agrandir Wide Medium" panose="020B0604020202020204" charset="0"/>
            </a:endParaRPr>
          </a:p>
          <a:p>
            <a:pPr marL="285750" indent="-285750">
              <a:buFont typeface="Arial" panose="020B0604020202020204" pitchFamily="34" charset="0"/>
              <a:buChar char="•"/>
            </a:pPr>
            <a:r>
              <a:rPr lang="en-GB" sz="2800" b="1" dirty="0">
                <a:solidFill>
                  <a:srgbClr val="125B50"/>
                </a:solidFill>
                <a:latin typeface="Agrandir Wide Medium" panose="020B0604020202020204" charset="0"/>
              </a:rPr>
              <a:t>Network topology</a:t>
            </a:r>
          </a:p>
          <a:p>
            <a:pPr marL="742950" lvl="1" indent="-285750">
              <a:buFont typeface="Arial" panose="020B0604020202020204" pitchFamily="34" charset="0"/>
              <a:buChar char="•"/>
            </a:pPr>
            <a:r>
              <a:rPr lang="en-GB" sz="2800" b="1" dirty="0">
                <a:latin typeface="Agrandir Wide Medium" panose="020B0604020202020204" charset="0"/>
              </a:rPr>
              <a:t>Can you compare large zones with smaller sectorised networks with DMAs?</a:t>
            </a:r>
          </a:p>
        </p:txBody>
      </p:sp>
      <p:sp>
        <p:nvSpPr>
          <p:cNvPr id="12" name="Footer Placeholder 11">
            <a:extLst>
              <a:ext uri="{FF2B5EF4-FFF2-40B4-BE49-F238E27FC236}">
                <a16:creationId xmlns:a16="http://schemas.microsoft.com/office/drawing/2014/main" id="{EC1AD7A9-A001-093A-1A47-A462711E54EB}"/>
              </a:ext>
            </a:extLst>
          </p:cNvPr>
          <p:cNvSpPr>
            <a:spLocks noGrp="1"/>
          </p:cNvSpPr>
          <p:nvPr>
            <p:ph type="ftr" sz="quarter" idx="11"/>
          </p:nvPr>
        </p:nvSpPr>
        <p:spPr>
          <a:xfrm>
            <a:off x="15087600" y="9921875"/>
            <a:ext cx="2895600" cy="365125"/>
          </a:xfrm>
        </p:spPr>
        <p:txBody>
          <a:bodyPr/>
          <a:lstStyle/>
          <a:p>
            <a:r>
              <a:rPr lang="en-GB" dirty="0"/>
              <a:t>Water Loss Research and Analysis Ltd 2025</a:t>
            </a:r>
            <a:endParaRPr lang="en-US" dirty="0"/>
          </a:p>
        </p:txBody>
      </p:sp>
      <p:sp>
        <p:nvSpPr>
          <p:cNvPr id="13" name="Slide Number Placeholder 12">
            <a:extLst>
              <a:ext uri="{FF2B5EF4-FFF2-40B4-BE49-F238E27FC236}">
                <a16:creationId xmlns:a16="http://schemas.microsoft.com/office/drawing/2014/main" id="{5BFE88A8-D511-33DE-7E8D-56D5451739BA}"/>
              </a:ext>
            </a:extLst>
          </p:cNvPr>
          <p:cNvSpPr>
            <a:spLocks noGrp="1"/>
          </p:cNvSpPr>
          <p:nvPr>
            <p:ph type="sldNum" sz="quarter" idx="12"/>
          </p:nvPr>
        </p:nvSpPr>
        <p:spPr/>
        <p:txBody>
          <a:bodyPr/>
          <a:lstStyle/>
          <a:p>
            <a:fld id="{B6F15528-21DE-4FAA-801E-634DDDAF4B2B}" type="slidenum">
              <a:rPr lang="en-US" smtClean="0"/>
              <a:pPr/>
              <a:t>7</a:t>
            </a:fld>
            <a:endParaRPr lang="en-US"/>
          </a:p>
        </p:txBody>
      </p:sp>
    </p:spTree>
    <p:custDataLst>
      <p:tags r:id="rId1"/>
    </p:custDataLst>
    <p:extLst>
      <p:ext uri="{BB962C8B-B14F-4D97-AF65-F5344CB8AC3E}">
        <p14:creationId xmlns:p14="http://schemas.microsoft.com/office/powerpoint/2010/main" val="8848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609600" y="548015"/>
            <a:ext cx="17030700" cy="809773"/>
          </a:xfrm>
          <a:prstGeom prst="rect">
            <a:avLst/>
          </a:prstGeom>
        </p:spPr>
        <p:txBody>
          <a:bodyPr wrap="square" lIns="0" tIns="0" rIns="0" bIns="0" rtlCol="0" anchor="t">
            <a:spAutoFit/>
          </a:bodyPr>
          <a:lstStyle/>
          <a:p>
            <a:pPr algn="l">
              <a:lnSpc>
                <a:spcPts val="6719"/>
              </a:lnSpc>
            </a:pPr>
            <a:r>
              <a:rPr lang="en-US" sz="4800" b="1" dirty="0">
                <a:solidFill>
                  <a:srgbClr val="125B50"/>
                </a:solidFill>
                <a:latin typeface="Agrandir Wide Medium"/>
                <a:ea typeface="Agrandir Wide Medium"/>
                <a:cs typeface="Agrandir Wide Medium"/>
                <a:sym typeface="Agrandir Wide Medium"/>
              </a:rPr>
              <a:t>The problem</a:t>
            </a:r>
          </a:p>
        </p:txBody>
      </p:sp>
      <p:sp>
        <p:nvSpPr>
          <p:cNvPr id="11" name="TextBox 10">
            <a:extLst>
              <a:ext uri="{FF2B5EF4-FFF2-40B4-BE49-F238E27FC236}">
                <a16:creationId xmlns:a16="http://schemas.microsoft.com/office/drawing/2014/main" id="{86094D5A-2CF2-B75A-0820-7612C3B82EDD}"/>
              </a:ext>
            </a:extLst>
          </p:cNvPr>
          <p:cNvSpPr txBox="1"/>
          <p:nvPr/>
        </p:nvSpPr>
        <p:spPr>
          <a:xfrm>
            <a:off x="597408" y="3071139"/>
            <a:ext cx="9317736" cy="1938992"/>
          </a:xfrm>
          <a:prstGeom prst="rect">
            <a:avLst/>
          </a:prstGeom>
          <a:noFill/>
          <a:ln>
            <a:solidFill>
              <a:srgbClr val="125B50"/>
            </a:solidFill>
          </a:ln>
        </p:spPr>
        <p:txBody>
          <a:bodyPr wrap="square" rtlCol="0">
            <a:spAutoFit/>
          </a:bodyPr>
          <a:lstStyle/>
          <a:p>
            <a:pPr marL="571500" indent="-571500">
              <a:buFont typeface="Wingdings" panose="05000000000000000000" pitchFamily="2" charset="2"/>
              <a:buChar char="Ø"/>
            </a:pPr>
            <a:r>
              <a:rPr lang="en-GB" sz="4000" dirty="0">
                <a:latin typeface="Agrandir Wide Medium" panose="020B0604020202020204" charset="0"/>
              </a:rPr>
              <a:t>Different Utilities, governments or regulators use different KPIs</a:t>
            </a:r>
          </a:p>
        </p:txBody>
      </p:sp>
      <p:sp>
        <p:nvSpPr>
          <p:cNvPr id="12" name="TextBox 11">
            <a:extLst>
              <a:ext uri="{FF2B5EF4-FFF2-40B4-BE49-F238E27FC236}">
                <a16:creationId xmlns:a16="http://schemas.microsoft.com/office/drawing/2014/main" id="{AFE258A8-F475-46CA-41D7-0E709095FE33}"/>
              </a:ext>
            </a:extLst>
          </p:cNvPr>
          <p:cNvSpPr txBox="1"/>
          <p:nvPr/>
        </p:nvSpPr>
        <p:spPr>
          <a:xfrm>
            <a:off x="533400" y="8490075"/>
            <a:ext cx="17106900" cy="1323439"/>
          </a:xfrm>
          <a:prstGeom prst="rect">
            <a:avLst/>
          </a:prstGeom>
          <a:noFill/>
        </p:spPr>
        <p:txBody>
          <a:bodyPr wrap="square" rtlCol="0">
            <a:spAutoFit/>
          </a:bodyPr>
          <a:lstStyle/>
          <a:p>
            <a:pPr algn="ctr"/>
            <a:r>
              <a:rPr lang="en-GB" sz="4000" b="1" dirty="0">
                <a:solidFill>
                  <a:srgbClr val="125B50"/>
                </a:solidFill>
                <a:latin typeface="Agrandir Wide Medium" panose="020B0604020202020204" charset="0"/>
              </a:rPr>
              <a:t>So how can meaningful comparisons of KPIs be made between Utilities or Countries?</a:t>
            </a:r>
          </a:p>
        </p:txBody>
      </p:sp>
      <p:sp>
        <p:nvSpPr>
          <p:cNvPr id="3" name="TextBox 2">
            <a:extLst>
              <a:ext uri="{FF2B5EF4-FFF2-40B4-BE49-F238E27FC236}">
                <a16:creationId xmlns:a16="http://schemas.microsoft.com/office/drawing/2014/main" id="{01A990EC-9130-E913-ED46-FB9EA8385F21}"/>
              </a:ext>
            </a:extLst>
          </p:cNvPr>
          <p:cNvSpPr txBox="1"/>
          <p:nvPr/>
        </p:nvSpPr>
        <p:spPr>
          <a:xfrm>
            <a:off x="597408" y="6286500"/>
            <a:ext cx="9317736" cy="1938992"/>
          </a:xfrm>
          <a:prstGeom prst="rect">
            <a:avLst/>
          </a:prstGeom>
          <a:noFill/>
          <a:ln>
            <a:solidFill>
              <a:srgbClr val="125B50"/>
            </a:solidFill>
          </a:ln>
        </p:spPr>
        <p:txBody>
          <a:bodyPr wrap="square" rtlCol="0">
            <a:spAutoFit/>
          </a:bodyPr>
          <a:lstStyle/>
          <a:p>
            <a:pPr marL="571500" indent="-571500">
              <a:buFont typeface="Wingdings" panose="05000000000000000000" pitchFamily="2" charset="2"/>
              <a:buChar char="Ø"/>
            </a:pPr>
            <a:r>
              <a:rPr lang="en-GB" sz="4000" dirty="0">
                <a:latin typeface="Agrandir Wide Medium" panose="020B0604020202020204" charset="0"/>
              </a:rPr>
              <a:t>Context variables matter – they  have a large influence on annual leakage</a:t>
            </a:r>
          </a:p>
        </p:txBody>
      </p:sp>
      <p:pic>
        <p:nvPicPr>
          <p:cNvPr id="10" name="Picture 9">
            <a:extLst>
              <a:ext uri="{FF2B5EF4-FFF2-40B4-BE49-F238E27FC236}">
                <a16:creationId xmlns:a16="http://schemas.microsoft.com/office/drawing/2014/main" id="{08A35A5B-DB18-6012-4F80-626A4435CA30}"/>
              </a:ext>
            </a:extLst>
          </p:cNvPr>
          <p:cNvPicPr>
            <a:picLocks noChangeAspect="1"/>
          </p:cNvPicPr>
          <p:nvPr/>
        </p:nvPicPr>
        <p:blipFill>
          <a:blip r:embed="rId4"/>
          <a:srcRect l="3030" t="5214" r="3361" b="6617"/>
          <a:stretch>
            <a:fillRect/>
          </a:stretch>
        </p:blipFill>
        <p:spPr>
          <a:xfrm>
            <a:off x="10820400" y="3071139"/>
            <a:ext cx="6705600" cy="4434561"/>
          </a:xfrm>
          <a:prstGeom prst="rect">
            <a:avLst/>
          </a:prstGeom>
          <a:ln w="28575">
            <a:solidFill>
              <a:srgbClr val="125B50"/>
            </a:solidFill>
          </a:ln>
        </p:spPr>
      </p:pic>
      <p:sp>
        <p:nvSpPr>
          <p:cNvPr id="17" name="Footer Placeholder 16">
            <a:extLst>
              <a:ext uri="{FF2B5EF4-FFF2-40B4-BE49-F238E27FC236}">
                <a16:creationId xmlns:a16="http://schemas.microsoft.com/office/drawing/2014/main" id="{D04FC09A-9EEF-BE50-2EA6-03DD92E42326}"/>
              </a:ext>
            </a:extLst>
          </p:cNvPr>
          <p:cNvSpPr>
            <a:spLocks noGrp="1"/>
          </p:cNvSpPr>
          <p:nvPr>
            <p:ph type="ftr" sz="quarter" idx="11"/>
          </p:nvPr>
        </p:nvSpPr>
        <p:spPr/>
        <p:txBody>
          <a:bodyPr/>
          <a:lstStyle/>
          <a:p>
            <a:r>
              <a:rPr lang="en-GB"/>
              <a:t>Water Loss Research and Analysis Ltd 2025</a:t>
            </a:r>
            <a:endParaRPr lang="en-US"/>
          </a:p>
        </p:txBody>
      </p:sp>
      <p:sp>
        <p:nvSpPr>
          <p:cNvPr id="18" name="Slide Number Placeholder 17">
            <a:extLst>
              <a:ext uri="{FF2B5EF4-FFF2-40B4-BE49-F238E27FC236}">
                <a16:creationId xmlns:a16="http://schemas.microsoft.com/office/drawing/2014/main" id="{E275F307-0C3A-C4F1-8CC5-0462359BC22D}"/>
              </a:ext>
            </a:extLst>
          </p:cNvPr>
          <p:cNvSpPr>
            <a:spLocks noGrp="1"/>
          </p:cNvSpPr>
          <p:nvPr>
            <p:ph type="sldNum" sz="quarter" idx="12"/>
          </p:nvPr>
        </p:nvSpPr>
        <p:spPr/>
        <p:txBody>
          <a:bodyPr/>
          <a:lstStyle/>
          <a:p>
            <a:fld id="{B6F15528-21DE-4FAA-801E-634DDDAF4B2B}" type="slidenum">
              <a:rPr lang="en-US" smtClean="0"/>
              <a:pPr/>
              <a:t>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a:extLst>
            <a:ext uri="{FF2B5EF4-FFF2-40B4-BE49-F238E27FC236}">
              <a16:creationId xmlns:a16="http://schemas.microsoft.com/office/drawing/2014/main" id="{98F471F7-1B18-4446-BCDD-B8FBB8EEE4F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70C2393-1A3A-B75B-C3BE-3B7B5DC69756}"/>
              </a:ext>
            </a:extLst>
          </p:cNvPr>
          <p:cNvSpPr txBox="1"/>
          <p:nvPr/>
        </p:nvSpPr>
        <p:spPr>
          <a:xfrm>
            <a:off x="1028700" y="809625"/>
            <a:ext cx="14363700" cy="809773"/>
          </a:xfrm>
          <a:prstGeom prst="rect">
            <a:avLst/>
          </a:prstGeom>
        </p:spPr>
        <p:txBody>
          <a:bodyPr wrap="square" lIns="0" tIns="0" rIns="0" bIns="0" rtlCol="0" anchor="t">
            <a:spAutoFit/>
          </a:bodyPr>
          <a:lstStyle/>
          <a:p>
            <a:pPr algn="l">
              <a:lnSpc>
                <a:spcPts val="6719"/>
              </a:lnSpc>
            </a:pPr>
            <a:r>
              <a:rPr lang="en-US" sz="4800" b="1" dirty="0">
                <a:solidFill>
                  <a:srgbClr val="125B50"/>
                </a:solidFill>
                <a:latin typeface="Agrandir Wide Medium"/>
                <a:ea typeface="Agrandir Wide Medium"/>
                <a:cs typeface="Agrandir Wide Medium"/>
                <a:sym typeface="Agrandir Wide Medium"/>
              </a:rPr>
              <a:t>The solution</a:t>
            </a:r>
          </a:p>
        </p:txBody>
      </p:sp>
      <p:sp>
        <p:nvSpPr>
          <p:cNvPr id="11" name="TextBox 10">
            <a:extLst>
              <a:ext uri="{FF2B5EF4-FFF2-40B4-BE49-F238E27FC236}">
                <a16:creationId xmlns:a16="http://schemas.microsoft.com/office/drawing/2014/main" id="{40253ADF-BDF1-A560-995A-2A68F248C6D8}"/>
              </a:ext>
            </a:extLst>
          </p:cNvPr>
          <p:cNvSpPr txBox="1"/>
          <p:nvPr/>
        </p:nvSpPr>
        <p:spPr>
          <a:xfrm>
            <a:off x="356350" y="1954662"/>
            <a:ext cx="10823714" cy="4401205"/>
          </a:xfrm>
          <a:prstGeom prst="rect">
            <a:avLst/>
          </a:prstGeom>
          <a:noFill/>
        </p:spPr>
        <p:txBody>
          <a:bodyPr wrap="square" rtlCol="0">
            <a:spAutoFit/>
          </a:bodyPr>
          <a:lstStyle/>
          <a:p>
            <a:pPr marL="971550" lvl="1" indent="-514350">
              <a:buFont typeface="Wingdings" panose="05000000000000000000" pitchFamily="2" charset="2"/>
              <a:buChar char="ü"/>
            </a:pPr>
            <a:r>
              <a:rPr lang="en-GB" sz="2800" b="1" dirty="0">
                <a:latin typeface="Agrandir Wide Medium" panose="020B0604020202020204" charset="0"/>
              </a:rPr>
              <a:t>Clear definition of all parameters used to calculate the KPI you have chosen</a:t>
            </a:r>
          </a:p>
          <a:p>
            <a:pPr marL="971550" lvl="1" indent="-514350">
              <a:buFont typeface="Wingdings" panose="05000000000000000000" pitchFamily="2" charset="2"/>
              <a:buChar char="ü"/>
            </a:pPr>
            <a:endParaRPr lang="en-GB" sz="2800" b="1" dirty="0">
              <a:latin typeface="Agrandir Wide Medium" panose="020B0604020202020204" charset="0"/>
            </a:endParaRPr>
          </a:p>
          <a:p>
            <a:pPr marL="1428750" lvl="2" indent="-514350">
              <a:buFont typeface="Wingdings" panose="05000000000000000000" pitchFamily="2" charset="2"/>
              <a:buChar char="ü"/>
            </a:pPr>
            <a:r>
              <a:rPr lang="en-GB" sz="2800" b="1" dirty="0">
                <a:solidFill>
                  <a:srgbClr val="125B50"/>
                </a:solidFill>
                <a:latin typeface="Agrandir Wide Medium" panose="020B0604020202020204" charset="0"/>
              </a:rPr>
              <a:t>Number of Physical connections to mains</a:t>
            </a:r>
            <a:r>
              <a:rPr lang="en-GB" sz="2800" b="1" dirty="0">
                <a:latin typeface="Agrandir Wide Medium" panose="020B0604020202020204" charset="0"/>
              </a:rPr>
              <a:t>, (NOT administrative or billing connections)</a:t>
            </a:r>
          </a:p>
          <a:p>
            <a:pPr marL="1428750" lvl="2" indent="-514350">
              <a:buFont typeface="Wingdings" panose="05000000000000000000" pitchFamily="2" charset="2"/>
              <a:buChar char="ü"/>
            </a:pPr>
            <a:r>
              <a:rPr lang="en-GB" sz="2800" b="1" dirty="0">
                <a:solidFill>
                  <a:srgbClr val="125B50"/>
                </a:solidFill>
                <a:latin typeface="Agrandir Wide Medium" panose="020B0604020202020204" charset="0"/>
              </a:rPr>
              <a:t>Meter location </a:t>
            </a:r>
            <a:r>
              <a:rPr lang="en-GB" sz="2800" b="1" dirty="0">
                <a:latin typeface="Agrandir Wide Medium" panose="020B0604020202020204" charset="0"/>
              </a:rPr>
              <a:t>(average distance in metres after edge of street)</a:t>
            </a:r>
          </a:p>
          <a:p>
            <a:pPr marL="1428750" lvl="2" indent="-514350">
              <a:buFont typeface="Wingdings" panose="05000000000000000000" pitchFamily="2" charset="2"/>
              <a:buChar char="ü"/>
            </a:pPr>
            <a:r>
              <a:rPr lang="en-GB" sz="2800" b="1" dirty="0">
                <a:solidFill>
                  <a:srgbClr val="125B50"/>
                </a:solidFill>
                <a:latin typeface="Agrandir Wide Medium" panose="020B0604020202020204" charset="0"/>
              </a:rPr>
              <a:t>Average System Pressure </a:t>
            </a:r>
            <a:r>
              <a:rPr lang="en-GB" sz="2800" b="1" dirty="0">
                <a:latin typeface="Agrandir Wide Medium" panose="020B0604020202020204" charset="0"/>
              </a:rPr>
              <a:t>(Measured or Assessed with uncertainty limits)</a:t>
            </a:r>
          </a:p>
          <a:p>
            <a:pPr marL="971550" lvl="1" indent="-514350">
              <a:buFont typeface="Wingdings" panose="05000000000000000000" pitchFamily="2" charset="2"/>
              <a:buChar char="ü"/>
            </a:pPr>
            <a:r>
              <a:rPr lang="en-GB" sz="2800" b="1" dirty="0">
                <a:latin typeface="Agrandir Wide Medium" panose="020B0604020202020204" charset="0"/>
              </a:rPr>
              <a:t>Data quality, consistency and accuracy</a:t>
            </a:r>
          </a:p>
        </p:txBody>
      </p:sp>
      <p:sp>
        <p:nvSpPr>
          <p:cNvPr id="12" name="TextBox 11">
            <a:extLst>
              <a:ext uri="{FF2B5EF4-FFF2-40B4-BE49-F238E27FC236}">
                <a16:creationId xmlns:a16="http://schemas.microsoft.com/office/drawing/2014/main" id="{95323670-56E4-EDE2-70E0-939F6C0D4897}"/>
              </a:ext>
            </a:extLst>
          </p:cNvPr>
          <p:cNvSpPr txBox="1"/>
          <p:nvPr/>
        </p:nvSpPr>
        <p:spPr>
          <a:xfrm>
            <a:off x="392927" y="6691131"/>
            <a:ext cx="10823714" cy="954107"/>
          </a:xfrm>
          <a:prstGeom prst="rect">
            <a:avLst/>
          </a:prstGeom>
          <a:noFill/>
        </p:spPr>
        <p:txBody>
          <a:bodyPr wrap="square" rtlCol="0">
            <a:spAutoFit/>
          </a:bodyPr>
          <a:lstStyle/>
          <a:p>
            <a:pPr marL="514350" indent="-514350">
              <a:buFont typeface="Wingdings" panose="05000000000000000000" pitchFamily="2" charset="2"/>
              <a:buChar char="ü"/>
            </a:pPr>
            <a:r>
              <a:rPr lang="en-GB" sz="2800" b="1" dirty="0">
                <a:latin typeface="Agrandir Wide Medium" panose="020B0604020202020204" charset="0"/>
              </a:rPr>
              <a:t>Then use the </a:t>
            </a:r>
            <a:r>
              <a:rPr lang="en-GB" sz="2800" b="1" u="sng" dirty="0">
                <a:latin typeface="Agrandir Wide Medium" panose="020B0604020202020204" charset="0"/>
              </a:rPr>
              <a:t>“Rosetta Stone” </a:t>
            </a:r>
            <a:r>
              <a:rPr lang="en-GB" sz="2800" b="1" dirty="0">
                <a:latin typeface="Agrandir Wide Medium" panose="020B0604020202020204" charset="0"/>
              </a:rPr>
              <a:t>approach to translate one KPI into all the others!</a:t>
            </a:r>
          </a:p>
        </p:txBody>
      </p:sp>
      <p:sp>
        <p:nvSpPr>
          <p:cNvPr id="4" name="TextBox 3">
            <a:extLst>
              <a:ext uri="{FF2B5EF4-FFF2-40B4-BE49-F238E27FC236}">
                <a16:creationId xmlns:a16="http://schemas.microsoft.com/office/drawing/2014/main" id="{0A6C7A43-243C-20AB-DDF2-7D7C3A789643}"/>
              </a:ext>
            </a:extLst>
          </p:cNvPr>
          <p:cNvSpPr txBox="1"/>
          <p:nvPr/>
        </p:nvSpPr>
        <p:spPr>
          <a:xfrm>
            <a:off x="377687" y="8200635"/>
            <a:ext cx="17602200" cy="1077218"/>
          </a:xfrm>
          <a:prstGeom prst="rect">
            <a:avLst/>
          </a:prstGeom>
          <a:noFill/>
          <a:ln>
            <a:solidFill>
              <a:srgbClr val="125B50"/>
            </a:solidFill>
          </a:ln>
        </p:spPr>
        <p:txBody>
          <a:bodyPr wrap="square" rtlCol="0">
            <a:spAutoFit/>
          </a:bodyPr>
          <a:lstStyle/>
          <a:p>
            <a:pPr algn="ctr"/>
            <a:r>
              <a:rPr lang="en-GB" sz="3200" dirty="0">
                <a:solidFill>
                  <a:srgbClr val="125B50"/>
                </a:solidFill>
                <a:latin typeface="Agrandir Wide Medium" panose="020B0604020202020204" charset="0"/>
              </a:rPr>
              <a:t>Once you can “translate” one Real Losses KPI into many others, utilities and regulators can compare real losses performance in a more meaningful way</a:t>
            </a:r>
          </a:p>
        </p:txBody>
      </p:sp>
      <p:pic>
        <p:nvPicPr>
          <p:cNvPr id="6" name="Picture 5" descr="A hands holding papers with text&#10;&#10;AI-generated content may be incorrect.">
            <a:extLst>
              <a:ext uri="{FF2B5EF4-FFF2-40B4-BE49-F238E27FC236}">
                <a16:creationId xmlns:a16="http://schemas.microsoft.com/office/drawing/2014/main" id="{C3EA8E7F-8503-57FD-2E55-E4E33A735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1000" y="2477237"/>
            <a:ext cx="5939639" cy="4242599"/>
          </a:xfrm>
          <a:prstGeom prst="rect">
            <a:avLst/>
          </a:prstGeom>
        </p:spPr>
      </p:pic>
      <p:sp>
        <p:nvSpPr>
          <p:cNvPr id="14" name="Footer Placeholder 13">
            <a:extLst>
              <a:ext uri="{FF2B5EF4-FFF2-40B4-BE49-F238E27FC236}">
                <a16:creationId xmlns:a16="http://schemas.microsoft.com/office/drawing/2014/main" id="{ECE147CD-712D-99C7-8D02-2490BC673019}"/>
              </a:ext>
            </a:extLst>
          </p:cNvPr>
          <p:cNvSpPr>
            <a:spLocks noGrp="1"/>
          </p:cNvSpPr>
          <p:nvPr>
            <p:ph type="ftr" sz="quarter" idx="11"/>
          </p:nvPr>
        </p:nvSpPr>
        <p:spPr/>
        <p:txBody>
          <a:bodyPr/>
          <a:lstStyle/>
          <a:p>
            <a:r>
              <a:rPr lang="en-GB"/>
              <a:t>Water Loss Research and Analysis Ltd 2025</a:t>
            </a:r>
            <a:endParaRPr lang="en-US"/>
          </a:p>
        </p:txBody>
      </p:sp>
      <p:sp>
        <p:nvSpPr>
          <p:cNvPr id="15" name="Slide Number Placeholder 14">
            <a:extLst>
              <a:ext uri="{FF2B5EF4-FFF2-40B4-BE49-F238E27FC236}">
                <a16:creationId xmlns:a16="http://schemas.microsoft.com/office/drawing/2014/main" id="{E2EC568E-5B05-D19E-E8EE-5CBCD10253E2}"/>
              </a:ext>
            </a:extLst>
          </p:cNvPr>
          <p:cNvSpPr>
            <a:spLocks noGrp="1"/>
          </p:cNvSpPr>
          <p:nvPr>
            <p:ph type="sldNum" sz="quarter" idx="12"/>
          </p:nvPr>
        </p:nvSpPr>
        <p:spPr/>
        <p:txBody>
          <a:bodyPr/>
          <a:lstStyle/>
          <a:p>
            <a:fld id="{B6F15528-21DE-4FAA-801E-634DDDAF4B2B}" type="slidenum">
              <a:rPr lang="en-US" smtClean="0"/>
              <a:pPr/>
              <a:t>9</a:t>
            </a:fld>
            <a:endParaRPr lang="en-US"/>
          </a:p>
        </p:txBody>
      </p:sp>
    </p:spTree>
    <p:custDataLst>
      <p:tags r:id="rId1"/>
    </p:custDataLst>
    <p:extLst>
      <p:ext uri="{BB962C8B-B14F-4D97-AF65-F5344CB8AC3E}">
        <p14:creationId xmlns:p14="http://schemas.microsoft.com/office/powerpoint/2010/main" val="55012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Y7R3Qu7"/>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1790</Words>
  <Application>Microsoft Office PowerPoint</Application>
  <PresentationFormat>Custom</PresentationFormat>
  <Paragraphs>385</Paragraphs>
  <Slides>18</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Arial</vt:lpstr>
      <vt:lpstr>Aptos</vt:lpstr>
      <vt:lpstr>Agrandir Wide Medium</vt:lpstr>
      <vt:lpstr>Wingdings</vt:lpstr>
      <vt:lpstr>Agrandir Wide 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calculations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Gradient Monotone Minimalist Presentation Template</dc:title>
  <dc:creator>Kate Stanton-Davies</dc:creator>
  <cp:lastModifiedBy>Catherine Stanton-Davies</cp:lastModifiedBy>
  <cp:revision>87</cp:revision>
  <dcterms:created xsi:type="dcterms:W3CDTF">2006-08-16T00:00:00Z</dcterms:created>
  <dcterms:modified xsi:type="dcterms:W3CDTF">2025-12-29T10:06:16Z</dcterms:modified>
  <dc:identifier>DAGzVbhWgDM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2144A09F-0D46-4E10-94DF-6E14978B8888</vt:lpwstr>
  </property>
  <property fmtid="{D5CDD505-2E9C-101B-9397-08002B2CF9AE}" pid="3" name="ArticulatePath">
    <vt:lpwstr>Green Gradient Monotone Minimalist Presentation Template</vt:lpwstr>
  </property>
</Properties>
</file>