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 id="2147483800" r:id="rId2"/>
  </p:sldMasterIdLst>
  <p:notesMasterIdLst>
    <p:notesMasterId r:id="rId66"/>
  </p:notesMasterIdLst>
  <p:sldIdLst>
    <p:sldId id="256" r:id="rId3"/>
    <p:sldId id="391" r:id="rId4"/>
    <p:sldId id="392" r:id="rId5"/>
    <p:sldId id="389" r:id="rId6"/>
    <p:sldId id="390" r:id="rId7"/>
    <p:sldId id="257" r:id="rId8"/>
    <p:sldId id="258" r:id="rId9"/>
    <p:sldId id="287" r:id="rId10"/>
    <p:sldId id="288" r:id="rId11"/>
    <p:sldId id="393" r:id="rId12"/>
    <p:sldId id="414" r:id="rId13"/>
    <p:sldId id="286" r:id="rId14"/>
    <p:sldId id="309" r:id="rId15"/>
    <p:sldId id="290" r:id="rId16"/>
    <p:sldId id="308" r:id="rId17"/>
    <p:sldId id="292" r:id="rId18"/>
    <p:sldId id="295" r:id="rId19"/>
    <p:sldId id="417" r:id="rId20"/>
    <p:sldId id="395" r:id="rId21"/>
    <p:sldId id="396" r:id="rId22"/>
    <p:sldId id="397" r:id="rId23"/>
    <p:sldId id="398" r:id="rId24"/>
    <p:sldId id="399" r:id="rId25"/>
    <p:sldId id="400" r:id="rId26"/>
    <p:sldId id="409" r:id="rId27"/>
    <p:sldId id="296" r:id="rId28"/>
    <p:sldId id="413" r:id="rId29"/>
    <p:sldId id="415" r:id="rId30"/>
    <p:sldId id="359" r:id="rId31"/>
    <p:sldId id="377" r:id="rId32"/>
    <p:sldId id="382" r:id="rId33"/>
    <p:sldId id="378" r:id="rId34"/>
    <p:sldId id="346" r:id="rId35"/>
    <p:sldId id="379" r:id="rId36"/>
    <p:sldId id="416" r:id="rId37"/>
    <p:sldId id="380" r:id="rId38"/>
    <p:sldId id="381" r:id="rId39"/>
    <p:sldId id="301" r:id="rId40"/>
    <p:sldId id="360" r:id="rId41"/>
    <p:sldId id="361" r:id="rId42"/>
    <p:sldId id="302" r:id="rId43"/>
    <p:sldId id="303" r:id="rId44"/>
    <p:sldId id="365" r:id="rId45"/>
    <p:sldId id="304" r:id="rId46"/>
    <p:sldId id="385" r:id="rId47"/>
    <p:sldId id="387" r:id="rId48"/>
    <p:sldId id="280" r:id="rId49"/>
    <p:sldId id="376" r:id="rId50"/>
    <p:sldId id="411" r:id="rId51"/>
    <p:sldId id="412" r:id="rId52"/>
    <p:sldId id="401" r:id="rId53"/>
    <p:sldId id="402" r:id="rId54"/>
    <p:sldId id="403" r:id="rId55"/>
    <p:sldId id="404" r:id="rId56"/>
    <p:sldId id="405" r:id="rId57"/>
    <p:sldId id="406" r:id="rId58"/>
    <p:sldId id="407" r:id="rId59"/>
    <p:sldId id="383" r:id="rId60"/>
    <p:sldId id="384" r:id="rId61"/>
    <p:sldId id="289" r:id="rId62"/>
    <p:sldId id="418" r:id="rId63"/>
    <p:sldId id="281" r:id="rId64"/>
    <p:sldId id="419" r:id="rId65"/>
  </p:sldIdLst>
  <p:sldSz cx="9144000" cy="5143500" type="screen16x9"/>
  <p:notesSz cx="6807200" cy="9939338"/>
  <p:custDataLst>
    <p:tags r:id="rId6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3D5759-E9C8-FF42-BD16-04E5899BD7C2}">
          <p14:sldIdLst>
            <p14:sldId id="256"/>
            <p14:sldId id="391"/>
            <p14:sldId id="392"/>
            <p14:sldId id="389"/>
            <p14:sldId id="390"/>
            <p14:sldId id="257"/>
            <p14:sldId id="258"/>
            <p14:sldId id="287"/>
            <p14:sldId id="288"/>
            <p14:sldId id="393"/>
          </p14:sldIdLst>
        </p14:section>
        <p14:section name="NRW Fundamentals" id="{B0D9C87C-7C6A-9444-80BE-19828AB710A0}">
          <p14:sldIdLst>
            <p14:sldId id="414"/>
            <p14:sldId id="286"/>
            <p14:sldId id="309"/>
            <p14:sldId id="290"/>
            <p14:sldId id="308"/>
            <p14:sldId id="292"/>
            <p14:sldId id="295"/>
            <p14:sldId id="417"/>
            <p14:sldId id="395"/>
            <p14:sldId id="396"/>
            <p14:sldId id="397"/>
            <p14:sldId id="398"/>
            <p14:sldId id="399"/>
            <p14:sldId id="400"/>
            <p14:sldId id="409"/>
            <p14:sldId id="296"/>
          </p14:sldIdLst>
        </p14:section>
        <p14:section name="Building a Comprehensive NRW Strategy" id="{965B17C8-8BE6-BF4D-AC7A-5A2A7A979D3B}">
          <p14:sldIdLst>
            <p14:sldId id="413"/>
            <p14:sldId id="415"/>
            <p14:sldId id="359"/>
            <p14:sldId id="377"/>
            <p14:sldId id="382"/>
          </p14:sldIdLst>
        </p14:section>
        <p14:section name="Leveraging Technology for NRW Reduction" id="{37847AF1-5D5C-C64E-9A5E-A4ABB4EC6A29}">
          <p14:sldIdLst>
            <p14:sldId id="378"/>
            <p14:sldId id="346"/>
            <p14:sldId id="379"/>
            <p14:sldId id="416"/>
            <p14:sldId id="380"/>
            <p14:sldId id="381"/>
            <p14:sldId id="301"/>
            <p14:sldId id="360"/>
            <p14:sldId id="361"/>
            <p14:sldId id="302"/>
            <p14:sldId id="303"/>
            <p14:sldId id="365"/>
            <p14:sldId id="304"/>
          </p14:sldIdLst>
        </p14:section>
        <p14:section name="SCF &amp; Flowless" id="{6642C3DC-D4E7-874B-82D5-C812EF902A2A}">
          <p14:sldIdLst>
            <p14:sldId id="385"/>
            <p14:sldId id="387"/>
            <p14:sldId id="280"/>
            <p14:sldId id="376"/>
            <p14:sldId id="411"/>
            <p14:sldId id="412"/>
            <p14:sldId id="401"/>
            <p14:sldId id="402"/>
            <p14:sldId id="403"/>
            <p14:sldId id="404"/>
            <p14:sldId id="405"/>
            <p14:sldId id="406"/>
            <p14:sldId id="407"/>
            <p14:sldId id="383"/>
            <p14:sldId id="384"/>
            <p14:sldId id="289"/>
            <p14:sldId id="418"/>
            <p14:sldId id="281"/>
            <p14:sldId id="4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er amin" initials="ba" lastIdx="1" clrIdx="0">
    <p:extLst>
      <p:ext uri="{19B8F6BF-5375-455C-9EA6-DF929625EA0E}">
        <p15:presenceInfo xmlns:p15="http://schemas.microsoft.com/office/powerpoint/2012/main" userId="f029b04b0afaa7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F"/>
    <a:srgbClr val="F1F1EF"/>
    <a:srgbClr val="001D32"/>
    <a:srgbClr val="0076B8"/>
    <a:srgbClr val="FFFFFF"/>
    <a:srgbClr val="3585A5"/>
    <a:srgbClr val="007AAD"/>
    <a:srgbClr val="979D9F"/>
    <a:srgbClr val="201647"/>
    <a:srgbClr val="0E1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4EBF1-A14D-9033-0D06-BA43E0C9334A}" v="45" dt="2025-02-26T10:26:04.728"/>
    <p1510:client id="{3BCDE7DF-CC89-B96E-6D55-8ACFEDBA3F57}" v="27" dt="2025-02-27T16:30:51.004"/>
    <p1510:client id="{6326BE5F-D70B-73A1-268C-50F1B4935482}" v="6" dt="2025-02-27T10:33:19.737"/>
    <p1510:client id="{A4FEC9C2-34FE-F784-A2FF-32F07132B609}" v="112" dt="2025-02-27T08:04:17.259"/>
    <p1510:client id="{FC7256D0-01A9-2DA0-1CDF-3AFD625977E9}" v="275" dt="2025-02-27T10:24:11.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53" autoAdjust="0"/>
    <p:restoredTop sz="75711" autoAdjust="0"/>
  </p:normalViewPr>
  <p:slideViewPr>
    <p:cSldViewPr snapToGrid="0">
      <p:cViewPr varScale="1">
        <p:scale>
          <a:sx n="106" d="100"/>
          <a:sy n="106" d="100"/>
        </p:scale>
        <p:origin x="5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A4FEC9C2-34FE-F784-A2FF-32F07132B609}"/>
    <pc:docChg chg="addSld delSld modSld modSection">
      <pc:chgData name="Guest User" userId="" providerId="Windows Live" clId="Web-{A4FEC9C2-34FE-F784-A2FF-32F07132B609}" dt="2025-02-27T08:04:17.259" v="105"/>
      <pc:docMkLst>
        <pc:docMk/>
      </pc:docMkLst>
      <pc:sldChg chg="add del">
        <pc:chgData name="Guest User" userId="" providerId="Windows Live" clId="Web-{A4FEC9C2-34FE-F784-A2FF-32F07132B609}" dt="2025-02-27T08:04:17.259" v="105"/>
        <pc:sldMkLst>
          <pc:docMk/>
          <pc:sldMk cId="699373839" sldId="259"/>
        </pc:sldMkLst>
      </pc:sldChg>
      <pc:sldChg chg="addSp delSp modSp">
        <pc:chgData name="Guest User" userId="" providerId="Windows Live" clId="Web-{A4FEC9C2-34FE-F784-A2FF-32F07132B609}" dt="2025-02-26T20:49:36.749" v="8" actId="1076"/>
        <pc:sldMkLst>
          <pc:docMk/>
          <pc:sldMk cId="3483253304" sldId="390"/>
        </pc:sldMkLst>
        <pc:picChg chg="add del mod">
          <ac:chgData name="Guest User" userId="" providerId="Windows Live" clId="Web-{A4FEC9C2-34FE-F784-A2FF-32F07132B609}" dt="2025-02-26T20:49:23.921" v="4"/>
          <ac:picMkLst>
            <pc:docMk/>
            <pc:sldMk cId="3483253304" sldId="390"/>
            <ac:picMk id="2" creationId="{304C22F5-7DDD-23B6-6D6A-FA8EBB15AC0C}"/>
          </ac:picMkLst>
        </pc:picChg>
        <pc:picChg chg="mod">
          <ac:chgData name="Guest User" userId="" providerId="Windows Live" clId="Web-{A4FEC9C2-34FE-F784-A2FF-32F07132B609}" dt="2025-02-26T20:49:36.749" v="8" actId="1076"/>
          <ac:picMkLst>
            <pc:docMk/>
            <pc:sldMk cId="3483253304" sldId="390"/>
            <ac:picMk id="5" creationId="{59DA94C1-E899-34DC-748E-819C12B64944}"/>
          </ac:picMkLst>
        </pc:picChg>
      </pc:sldChg>
      <pc:sldChg chg="addSp delSp modSp new del">
        <pc:chgData name="Guest User" userId="" providerId="Windows Live" clId="Web-{A4FEC9C2-34FE-F784-A2FF-32F07132B609}" dt="2025-02-26T20:52:24.063" v="16"/>
        <pc:sldMkLst>
          <pc:docMk/>
          <pc:sldMk cId="1796512768" sldId="418"/>
        </pc:sldMkLst>
        <pc:picChg chg="add del mod">
          <ac:chgData name="Guest User" userId="" providerId="Windows Live" clId="Web-{A4FEC9C2-34FE-F784-A2FF-32F07132B609}" dt="2025-02-26T20:52:19.610" v="15"/>
          <ac:picMkLst>
            <pc:docMk/>
            <pc:sldMk cId="1796512768" sldId="418"/>
            <ac:picMk id="4" creationId="{78C7DB22-1468-0AAB-676E-BB71C6D0946A}"/>
          </ac:picMkLst>
        </pc:picChg>
        <pc:picChg chg="add del mod">
          <ac:chgData name="Guest User" userId="" providerId="Windows Live" clId="Web-{A4FEC9C2-34FE-F784-A2FF-32F07132B609}" dt="2025-02-26T20:52:18.251" v="14"/>
          <ac:picMkLst>
            <pc:docMk/>
            <pc:sldMk cId="1796512768" sldId="418"/>
            <ac:picMk id="5" creationId="{FA778EDD-C1BA-3B1E-34D7-DBC468BBC88E}"/>
          </ac:picMkLst>
        </pc:picChg>
      </pc:sldChg>
      <pc:sldChg chg="modSp add replId">
        <pc:chgData name="Guest User" userId="" providerId="Windows Live" clId="Web-{A4FEC9C2-34FE-F784-A2FF-32F07132B609}" dt="2025-02-26T21:43:58.920" v="104" actId="20577"/>
        <pc:sldMkLst>
          <pc:docMk/>
          <pc:sldMk cId="3717707871" sldId="418"/>
        </pc:sldMkLst>
        <pc:spChg chg="mod">
          <ac:chgData name="Guest User" userId="" providerId="Windows Live" clId="Web-{A4FEC9C2-34FE-F784-A2FF-32F07132B609}" dt="2025-02-26T21:43:58.920" v="104" actId="20577"/>
          <ac:spMkLst>
            <pc:docMk/>
            <pc:sldMk cId="3717707871" sldId="418"/>
            <ac:spMk id="3" creationId="{E4FAF64D-F4AB-E61C-9685-366913918FD9}"/>
          </ac:spMkLst>
        </pc:spChg>
      </pc:sldChg>
    </pc:docChg>
  </pc:docChgLst>
  <pc:docChgLst>
    <pc:chgData name="Kate Stanton-Davies" userId="480bc6388ab3bbcf" providerId="Windows Live" clId="Web-{FC7256D0-01A9-2DA0-1CDF-3AFD625977E9}"/>
    <pc:docChg chg="addSld modSld modSection">
      <pc:chgData name="Kate Stanton-Davies" userId="480bc6388ab3bbcf" providerId="Windows Live" clId="Web-{FC7256D0-01A9-2DA0-1CDF-3AFD625977E9}" dt="2025-02-27T10:24:09.127" v="234" actId="20577"/>
      <pc:docMkLst>
        <pc:docMk/>
      </pc:docMkLst>
      <pc:sldChg chg="modSp">
        <pc:chgData name="Kate Stanton-Davies" userId="480bc6388ab3bbcf" providerId="Windows Live" clId="Web-{FC7256D0-01A9-2DA0-1CDF-3AFD625977E9}" dt="2025-02-27T10:12:57.090" v="34" actId="1076"/>
        <pc:sldMkLst>
          <pc:docMk/>
          <pc:sldMk cId="1948769496" sldId="389"/>
        </pc:sldMkLst>
        <pc:spChg chg="mod">
          <ac:chgData name="Kate Stanton-Davies" userId="480bc6388ab3bbcf" providerId="Windows Live" clId="Web-{FC7256D0-01A9-2DA0-1CDF-3AFD625977E9}" dt="2025-02-27T10:12:57.090" v="34" actId="1076"/>
          <ac:spMkLst>
            <pc:docMk/>
            <pc:sldMk cId="1948769496" sldId="389"/>
            <ac:spMk id="22" creationId="{7A7E877D-3492-7BBD-1D3E-730DA943B2B0}"/>
          </ac:spMkLst>
        </pc:spChg>
        <pc:spChg chg="mod">
          <ac:chgData name="Kate Stanton-Davies" userId="480bc6388ab3bbcf" providerId="Windows Live" clId="Web-{FC7256D0-01A9-2DA0-1CDF-3AFD625977E9}" dt="2025-02-27T10:12:16.620" v="17" actId="20577"/>
          <ac:spMkLst>
            <pc:docMk/>
            <pc:sldMk cId="1948769496" sldId="389"/>
            <ac:spMk id="80" creationId="{CFB09646-EAF9-AB24-3ADD-0AB89552C5F6}"/>
          </ac:spMkLst>
        </pc:spChg>
      </pc:sldChg>
      <pc:sldChg chg="addSp delSp modSp new mod modClrScheme chgLayout">
        <pc:chgData name="Kate Stanton-Davies" userId="480bc6388ab3bbcf" providerId="Windows Live" clId="Web-{FC7256D0-01A9-2DA0-1CDF-3AFD625977E9}" dt="2025-02-27T10:24:09.127" v="234" actId="20577"/>
        <pc:sldMkLst>
          <pc:docMk/>
          <pc:sldMk cId="2716807983" sldId="419"/>
        </pc:sldMkLst>
        <pc:spChg chg="mod ord">
          <ac:chgData name="Kate Stanton-Davies" userId="480bc6388ab3bbcf" providerId="Windows Live" clId="Web-{FC7256D0-01A9-2DA0-1CDF-3AFD625977E9}" dt="2025-02-27T10:18:26.116" v="39" actId="20577"/>
          <ac:spMkLst>
            <pc:docMk/>
            <pc:sldMk cId="2716807983" sldId="419"/>
            <ac:spMk id="2" creationId="{4C0DCCAA-DFF0-1EDE-64A0-55C70460469C}"/>
          </ac:spMkLst>
        </pc:spChg>
        <pc:spChg chg="mod ord">
          <ac:chgData name="Kate Stanton-Davies" userId="480bc6388ab3bbcf" providerId="Windows Live" clId="Web-{FC7256D0-01A9-2DA0-1CDF-3AFD625977E9}" dt="2025-02-27T10:24:09.127" v="234" actId="20577"/>
          <ac:spMkLst>
            <pc:docMk/>
            <pc:sldMk cId="2716807983" sldId="419"/>
            <ac:spMk id="3" creationId="{13B18996-1895-1B12-ECA5-EF1D1D51F63F}"/>
          </ac:spMkLst>
        </pc:spChg>
        <pc:spChg chg="del mod ord">
          <ac:chgData name="Kate Stanton-Davies" userId="480bc6388ab3bbcf" providerId="Windows Live" clId="Web-{FC7256D0-01A9-2DA0-1CDF-3AFD625977E9}" dt="2025-02-27T10:18:41.617" v="52"/>
          <ac:spMkLst>
            <pc:docMk/>
            <pc:sldMk cId="2716807983" sldId="419"/>
            <ac:spMk id="4" creationId="{41CFFF55-270D-81FA-A736-F53C39DB3913}"/>
          </ac:spMkLst>
        </pc:spChg>
        <pc:spChg chg="mod ord">
          <ac:chgData name="Kate Stanton-Davies" userId="480bc6388ab3bbcf" providerId="Windows Live" clId="Web-{FC7256D0-01A9-2DA0-1CDF-3AFD625977E9}" dt="2025-02-27T10:18:20.553" v="36"/>
          <ac:spMkLst>
            <pc:docMk/>
            <pc:sldMk cId="2716807983" sldId="419"/>
            <ac:spMk id="5" creationId="{9963BA07-8801-84B5-8D0D-D80DE60003AC}"/>
          </ac:spMkLst>
        </pc:spChg>
        <pc:picChg chg="add mod">
          <ac:chgData name="Kate Stanton-Davies" userId="480bc6388ab3bbcf" providerId="Windows Live" clId="Web-{FC7256D0-01A9-2DA0-1CDF-3AFD625977E9}" dt="2025-02-27T10:23:40.048" v="197" actId="1076"/>
          <ac:picMkLst>
            <pc:docMk/>
            <pc:sldMk cId="2716807983" sldId="419"/>
            <ac:picMk id="6" creationId="{B641F7F5-EBFB-0FB3-127E-596517B91945}"/>
          </ac:picMkLst>
        </pc:picChg>
      </pc:sldChg>
    </pc:docChg>
  </pc:docChgLst>
  <pc:docChgLst>
    <pc:chgData name="Kate Stanton-Davies" userId="480bc6388ab3bbcf" providerId="Windows Live" clId="Web-{83889A81-985C-1578-4A0C-31BE6E7F02E6}"/>
    <pc:docChg chg="modSld sldOrd modSection">
      <pc:chgData name="Kate Stanton-Davies" userId="480bc6388ab3bbcf" providerId="Windows Live" clId="Web-{83889A81-985C-1578-4A0C-31BE6E7F02E6}" dt="2025-02-25T11:33:33.568" v="3"/>
      <pc:docMkLst>
        <pc:docMk/>
      </pc:docMkLst>
      <pc:sldChg chg="modSp">
        <pc:chgData name="Kate Stanton-Davies" userId="480bc6388ab3bbcf" providerId="Windows Live" clId="Web-{83889A81-985C-1578-4A0C-31BE6E7F02E6}" dt="2025-02-25T11:25:13.179" v="2" actId="20577"/>
        <pc:sldMkLst>
          <pc:docMk/>
          <pc:sldMk cId="901704498" sldId="256"/>
        </pc:sldMkLst>
        <pc:spChg chg="mod">
          <ac:chgData name="Kate Stanton-Davies" userId="480bc6388ab3bbcf" providerId="Windows Live" clId="Web-{83889A81-985C-1578-4A0C-31BE6E7F02E6}" dt="2025-02-25T11:25:13.179" v="2" actId="20577"/>
          <ac:spMkLst>
            <pc:docMk/>
            <pc:sldMk cId="901704498" sldId="256"/>
            <ac:spMk id="2" creationId="{133A7C40-F8F0-F642-5C63-12B4309B42FB}"/>
          </ac:spMkLst>
        </pc:spChg>
      </pc:sldChg>
      <pc:sldChg chg="ord">
        <pc:chgData name="Kate Stanton-Davies" userId="480bc6388ab3bbcf" providerId="Windows Live" clId="Web-{83889A81-985C-1578-4A0C-31BE6E7F02E6}" dt="2025-02-25T11:33:33.568" v="3"/>
        <pc:sldMkLst>
          <pc:docMk/>
          <pc:sldMk cId="1920738169" sldId="415"/>
        </pc:sldMkLst>
      </pc:sldChg>
    </pc:docChg>
  </pc:docChgLst>
  <pc:docChgLst>
    <pc:chgData name="Kate Stanton-Davies" userId="480bc6388ab3bbcf" providerId="LiveId" clId="{6C8336C7-08DE-41FF-AEFE-0B1719EF1ED5}"/>
    <pc:docChg chg="custSel delSld modSld modSection">
      <pc:chgData name="Kate Stanton-Davies" userId="480bc6388ab3bbcf" providerId="LiveId" clId="{6C8336C7-08DE-41FF-AEFE-0B1719EF1ED5}" dt="2025-02-25T13:29:30.376" v="651" actId="20577"/>
      <pc:docMkLst>
        <pc:docMk/>
      </pc:docMkLst>
      <pc:sldChg chg="del">
        <pc:chgData name="Kate Stanton-Davies" userId="480bc6388ab3bbcf" providerId="LiveId" clId="{6C8336C7-08DE-41FF-AEFE-0B1719EF1ED5}" dt="2025-02-25T13:26:18.897" v="350" actId="2696"/>
        <pc:sldMkLst>
          <pc:docMk/>
          <pc:sldMk cId="2965664401" sldId="394"/>
        </pc:sldMkLst>
      </pc:sldChg>
      <pc:sldChg chg="modSp mod modAnim">
        <pc:chgData name="Kate Stanton-Davies" userId="480bc6388ab3bbcf" providerId="LiveId" clId="{6C8336C7-08DE-41FF-AEFE-0B1719EF1ED5}" dt="2025-02-25T13:29:30.376" v="651" actId="20577"/>
        <pc:sldMkLst>
          <pc:docMk/>
          <pc:sldMk cId="639583730" sldId="395"/>
        </pc:sldMkLst>
        <pc:spChg chg="mod">
          <ac:chgData name="Kate Stanton-Davies" userId="480bc6388ab3bbcf" providerId="LiveId" clId="{6C8336C7-08DE-41FF-AEFE-0B1719EF1ED5}" dt="2025-02-25T13:29:30.376" v="651" actId="20577"/>
          <ac:spMkLst>
            <pc:docMk/>
            <pc:sldMk cId="639583730" sldId="395"/>
            <ac:spMk id="3" creationId="{66CD18AB-55AF-A062-0AEB-772E05C95C60}"/>
          </ac:spMkLst>
        </pc:spChg>
      </pc:sldChg>
      <pc:sldChg chg="modSp mod modAnim">
        <pc:chgData name="Kate Stanton-Davies" userId="480bc6388ab3bbcf" providerId="LiveId" clId="{6C8336C7-08DE-41FF-AEFE-0B1719EF1ED5}" dt="2025-02-25T13:27:02.865" v="415" actId="20577"/>
        <pc:sldMkLst>
          <pc:docMk/>
          <pc:sldMk cId="28425321" sldId="417"/>
        </pc:sldMkLst>
        <pc:spChg chg="mod">
          <ac:chgData name="Kate Stanton-Davies" userId="480bc6388ab3bbcf" providerId="LiveId" clId="{6C8336C7-08DE-41FF-AEFE-0B1719EF1ED5}" dt="2025-02-25T13:27:02.865" v="415" actId="20577"/>
          <ac:spMkLst>
            <pc:docMk/>
            <pc:sldMk cId="28425321" sldId="417"/>
            <ac:spMk id="10" creationId="{4C1A01CF-3405-7053-40E7-2225500AE783}"/>
          </ac:spMkLst>
        </pc:spChg>
      </pc:sldChg>
    </pc:docChg>
  </pc:docChgLst>
  <pc:docChgLst>
    <pc:chgData name="Kate Stanton-Davies" userId="480bc6388ab3bbcf" providerId="Windows Live" clId="Web-{6326BE5F-D70B-73A1-268C-50F1B4935482}"/>
    <pc:docChg chg="modSld">
      <pc:chgData name="Kate Stanton-Davies" userId="480bc6388ab3bbcf" providerId="Windows Live" clId="Web-{6326BE5F-D70B-73A1-268C-50F1B4935482}" dt="2025-02-27T10:33:19.409" v="4" actId="20577"/>
      <pc:docMkLst>
        <pc:docMk/>
      </pc:docMkLst>
      <pc:sldChg chg="modSp">
        <pc:chgData name="Kate Stanton-Davies" userId="480bc6388ab3bbcf" providerId="Windows Live" clId="Web-{6326BE5F-D70B-73A1-268C-50F1B4935482}" dt="2025-02-27T10:33:19.409" v="4" actId="20577"/>
        <pc:sldMkLst>
          <pc:docMk/>
          <pc:sldMk cId="3298569325" sldId="288"/>
        </pc:sldMkLst>
        <pc:spChg chg="mod">
          <ac:chgData name="Kate Stanton-Davies" userId="480bc6388ab3bbcf" providerId="Windows Live" clId="Web-{6326BE5F-D70B-73A1-268C-50F1B4935482}" dt="2025-02-27T10:33:19.409" v="4" actId="20577"/>
          <ac:spMkLst>
            <pc:docMk/>
            <pc:sldMk cId="3298569325" sldId="288"/>
            <ac:spMk id="4" creationId="{8AE2392F-7CFB-8B7D-7576-59FA88CCEA5B}"/>
          </ac:spMkLst>
        </pc:spChg>
      </pc:sldChg>
    </pc:docChg>
  </pc:docChgLst>
  <pc:docChgLst>
    <pc:chgData name="Kate Stanton-Davies" userId="480bc6388ab3bbcf" providerId="Windows Live" clId="Web-{3BCDE7DF-CC89-B96E-6D55-8ACFEDBA3F57}"/>
    <pc:docChg chg="modSld">
      <pc:chgData name="Kate Stanton-Davies" userId="480bc6388ab3bbcf" providerId="Windows Live" clId="Web-{3BCDE7DF-CC89-B96E-6D55-8ACFEDBA3F57}" dt="2025-02-27T16:30:51.004" v="43" actId="20577"/>
      <pc:docMkLst>
        <pc:docMk/>
      </pc:docMkLst>
      <pc:sldChg chg="modNotes">
        <pc:chgData name="Kate Stanton-Davies" userId="480bc6388ab3bbcf" providerId="Windows Live" clId="Web-{3BCDE7DF-CC89-B96E-6D55-8ACFEDBA3F57}" dt="2025-02-27T16:29:19.331" v="1"/>
        <pc:sldMkLst>
          <pc:docMk/>
          <pc:sldMk cId="3169646012" sldId="257"/>
        </pc:sldMkLst>
      </pc:sldChg>
      <pc:sldChg chg="modNotes">
        <pc:chgData name="Kate Stanton-Davies" userId="480bc6388ab3bbcf" providerId="Windows Live" clId="Web-{3BCDE7DF-CC89-B96E-6D55-8ACFEDBA3F57}" dt="2025-02-27T16:29:23.597" v="2"/>
        <pc:sldMkLst>
          <pc:docMk/>
          <pc:sldMk cId="2571798988" sldId="258"/>
        </pc:sldMkLst>
      </pc:sldChg>
      <pc:sldChg chg="modNotes">
        <pc:chgData name="Kate Stanton-Davies" userId="480bc6388ab3bbcf" providerId="Windows Live" clId="Web-{3BCDE7DF-CC89-B96E-6D55-8ACFEDBA3F57}" dt="2025-02-27T16:29:42.128" v="6"/>
        <pc:sldMkLst>
          <pc:docMk/>
          <pc:sldMk cId="4255752749" sldId="286"/>
        </pc:sldMkLst>
      </pc:sldChg>
      <pc:sldChg chg="modNotes">
        <pc:chgData name="Kate Stanton-Davies" userId="480bc6388ab3bbcf" providerId="Windows Live" clId="Web-{3BCDE7DF-CC89-B96E-6D55-8ACFEDBA3F57}" dt="2025-02-27T16:29:26.128" v="3"/>
        <pc:sldMkLst>
          <pc:docMk/>
          <pc:sldMk cId="3766735464" sldId="287"/>
        </pc:sldMkLst>
      </pc:sldChg>
      <pc:sldChg chg="modNotes">
        <pc:chgData name="Kate Stanton-Davies" userId="480bc6388ab3bbcf" providerId="Windows Live" clId="Web-{3BCDE7DF-CC89-B96E-6D55-8ACFEDBA3F57}" dt="2025-02-27T16:29:32.487" v="4"/>
        <pc:sldMkLst>
          <pc:docMk/>
          <pc:sldMk cId="3298569325" sldId="288"/>
        </pc:sldMkLst>
      </pc:sldChg>
      <pc:sldChg chg="modSp">
        <pc:chgData name="Kate Stanton-Davies" userId="480bc6388ab3bbcf" providerId="Windows Live" clId="Web-{3BCDE7DF-CC89-B96E-6D55-8ACFEDBA3F57}" dt="2025-02-27T16:30:51.004" v="43" actId="20577"/>
        <pc:sldMkLst>
          <pc:docMk/>
          <pc:sldMk cId="3134507036" sldId="289"/>
        </pc:sldMkLst>
        <pc:spChg chg="mod">
          <ac:chgData name="Kate Stanton-Davies" userId="480bc6388ab3bbcf" providerId="Windows Live" clId="Web-{3BCDE7DF-CC89-B96E-6D55-8ACFEDBA3F57}" dt="2025-02-27T16:30:51.004" v="43" actId="20577"/>
          <ac:spMkLst>
            <pc:docMk/>
            <pc:sldMk cId="3134507036" sldId="289"/>
            <ac:spMk id="3" creationId="{859A625A-A521-384E-BF47-0EB8DB734A7B}"/>
          </ac:spMkLst>
        </pc:spChg>
      </pc:sldChg>
      <pc:sldChg chg="modNotes">
        <pc:chgData name="Kate Stanton-Davies" userId="480bc6388ab3bbcf" providerId="Windows Live" clId="Web-{3BCDE7DF-CC89-B96E-6D55-8ACFEDBA3F57}" dt="2025-02-27T16:29:47.269" v="8"/>
        <pc:sldMkLst>
          <pc:docMk/>
          <pc:sldMk cId="262307757" sldId="290"/>
        </pc:sldMkLst>
      </pc:sldChg>
      <pc:sldChg chg="modNotes">
        <pc:chgData name="Kate Stanton-Davies" userId="480bc6388ab3bbcf" providerId="Windows Live" clId="Web-{3BCDE7DF-CC89-B96E-6D55-8ACFEDBA3F57}" dt="2025-02-27T16:29:55.316" v="10"/>
        <pc:sldMkLst>
          <pc:docMk/>
          <pc:sldMk cId="4220082748" sldId="292"/>
        </pc:sldMkLst>
      </pc:sldChg>
      <pc:sldChg chg="modNotes">
        <pc:chgData name="Kate Stanton-Davies" userId="480bc6388ab3bbcf" providerId="Windows Live" clId="Web-{3BCDE7DF-CC89-B96E-6D55-8ACFEDBA3F57}" dt="2025-02-27T16:29:58.191" v="12"/>
        <pc:sldMkLst>
          <pc:docMk/>
          <pc:sldMk cId="2559365239" sldId="295"/>
        </pc:sldMkLst>
      </pc:sldChg>
      <pc:sldChg chg="modNotes">
        <pc:chgData name="Kate Stanton-Davies" userId="480bc6388ab3bbcf" providerId="Windows Live" clId="Web-{3BCDE7DF-CC89-B96E-6D55-8ACFEDBA3F57}" dt="2025-02-27T16:30:13.441" v="15"/>
        <pc:sldMkLst>
          <pc:docMk/>
          <pc:sldMk cId="3017719515" sldId="296"/>
        </pc:sldMkLst>
      </pc:sldChg>
      <pc:sldChg chg="modNotes">
        <pc:chgData name="Kate Stanton-Davies" userId="480bc6388ab3bbcf" providerId="Windows Live" clId="Web-{3BCDE7DF-CC89-B96E-6D55-8ACFEDBA3F57}" dt="2025-02-27T16:29:50.409" v="9"/>
        <pc:sldMkLst>
          <pc:docMk/>
          <pc:sldMk cId="999565209" sldId="308"/>
        </pc:sldMkLst>
      </pc:sldChg>
      <pc:sldChg chg="modNotes">
        <pc:chgData name="Kate Stanton-Davies" userId="480bc6388ab3bbcf" providerId="Windows Live" clId="Web-{3BCDE7DF-CC89-B96E-6D55-8ACFEDBA3F57}" dt="2025-02-27T16:29:44.706" v="7"/>
        <pc:sldMkLst>
          <pc:docMk/>
          <pc:sldMk cId="2738489754" sldId="309"/>
        </pc:sldMkLst>
      </pc:sldChg>
      <pc:sldChg chg="modNotes">
        <pc:chgData name="Kate Stanton-Davies" userId="480bc6388ab3bbcf" providerId="Windows Live" clId="Web-{3BCDE7DF-CC89-B96E-6D55-8ACFEDBA3F57}" dt="2025-02-27T16:29:35.675" v="5"/>
        <pc:sldMkLst>
          <pc:docMk/>
          <pc:sldMk cId="3913303671" sldId="393"/>
        </pc:sldMkLst>
      </pc:sldChg>
      <pc:sldChg chg="modNotes">
        <pc:chgData name="Kate Stanton-Davies" userId="480bc6388ab3bbcf" providerId="Windows Live" clId="Web-{3BCDE7DF-CC89-B96E-6D55-8ACFEDBA3F57}" dt="2025-02-27T16:30:02.550" v="14"/>
        <pc:sldMkLst>
          <pc:docMk/>
          <pc:sldMk cId="639583730" sldId="395"/>
        </pc:sldMkLst>
      </pc:sldChg>
      <pc:sldChg chg="modNotes">
        <pc:chgData name="Kate Stanton-Davies" userId="480bc6388ab3bbcf" providerId="Windows Live" clId="Web-{3BCDE7DF-CC89-B96E-6D55-8ACFEDBA3F57}" dt="2025-02-27T16:30:00.253" v="13"/>
        <pc:sldMkLst>
          <pc:docMk/>
          <pc:sldMk cId="28425321" sldId="417"/>
        </pc:sldMkLst>
      </pc:sldChg>
    </pc:docChg>
  </pc:docChgLst>
  <pc:docChgLst>
    <pc:chgData name="Kate Stanton-Davies" userId="480bc6388ab3bbcf" providerId="Windows Live" clId="Web-{E4A9BF5A-AF10-DDA8-DA4F-92B60D183CDF}"/>
    <pc:docChg chg="addSld modSld modSection">
      <pc:chgData name="Kate Stanton-Davies" userId="480bc6388ab3bbcf" providerId="Windows Live" clId="Web-{E4A9BF5A-AF10-DDA8-DA4F-92B60D183CDF}" dt="2025-02-25T13:21:02.364" v="118" actId="20577"/>
      <pc:docMkLst>
        <pc:docMk/>
      </pc:docMkLst>
      <pc:sldChg chg="modSp add replId">
        <pc:chgData name="Kate Stanton-Davies" userId="480bc6388ab3bbcf" providerId="Windows Live" clId="Web-{E4A9BF5A-AF10-DDA8-DA4F-92B60D183CDF}" dt="2025-02-25T13:21:02.364" v="118" actId="20577"/>
        <pc:sldMkLst>
          <pc:docMk/>
          <pc:sldMk cId="28425321" sldId="417"/>
        </pc:sldMkLst>
        <pc:spChg chg="mod">
          <ac:chgData name="Kate Stanton-Davies" userId="480bc6388ab3bbcf" providerId="Windows Live" clId="Web-{E4A9BF5A-AF10-DDA8-DA4F-92B60D183CDF}" dt="2025-02-25T13:21:02.364" v="118" actId="20577"/>
          <ac:spMkLst>
            <pc:docMk/>
            <pc:sldMk cId="28425321" sldId="417"/>
            <ac:spMk id="10" creationId="{4C1A01CF-3405-7053-40E7-2225500AE783}"/>
          </ac:spMkLst>
        </pc:spChg>
      </pc:sldChg>
    </pc:docChg>
  </pc:docChgLst>
  <pc:docChgLst>
    <pc:chgData name="Kate Stanton-Davies" userId="480bc6388ab3bbcf" providerId="Windows Live" clId="Web-{2784EBF1-A14D-9033-0D06-BA43E0C9334A}"/>
    <pc:docChg chg="modSld">
      <pc:chgData name="Kate Stanton-Davies" userId="480bc6388ab3bbcf" providerId="Windows Live" clId="Web-{2784EBF1-A14D-9033-0D06-BA43E0C9334A}" dt="2025-02-26T10:26:04.728" v="104" actId="20577"/>
      <pc:docMkLst>
        <pc:docMk/>
      </pc:docMkLst>
      <pc:sldChg chg="modNotes">
        <pc:chgData name="Kate Stanton-Davies" userId="480bc6388ab3bbcf" providerId="Windows Live" clId="Web-{2784EBF1-A14D-9033-0D06-BA43E0C9334A}" dt="2025-02-26T10:24:51.978" v="58"/>
        <pc:sldMkLst>
          <pc:docMk/>
          <pc:sldMk cId="4220082748" sldId="292"/>
        </pc:sldMkLst>
      </pc:sldChg>
      <pc:sldChg chg="modSp">
        <pc:chgData name="Kate Stanton-Davies" userId="480bc6388ab3bbcf" providerId="Windows Live" clId="Web-{2784EBF1-A14D-9033-0D06-BA43E0C9334A}" dt="2025-02-26T10:26:04.728" v="104" actId="20577"/>
        <pc:sldMkLst>
          <pc:docMk/>
          <pc:sldMk cId="639583730" sldId="395"/>
        </pc:sldMkLst>
        <pc:spChg chg="mod">
          <ac:chgData name="Kate Stanton-Davies" userId="480bc6388ab3bbcf" providerId="Windows Live" clId="Web-{2784EBF1-A14D-9033-0D06-BA43E0C9334A}" dt="2025-02-26T10:26:04.728" v="104" actId="20577"/>
          <ac:spMkLst>
            <pc:docMk/>
            <pc:sldMk cId="639583730" sldId="395"/>
            <ac:spMk id="3" creationId="{66CD18AB-55AF-A062-0AEB-772E05C95C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990" cy="497969"/>
          </a:xfrm>
          <a:prstGeom prst="rect">
            <a:avLst/>
          </a:prstGeom>
        </p:spPr>
        <p:txBody>
          <a:bodyPr vert="horz" lIns="88340" tIns="44170" rIns="88340" bIns="44170" rtlCol="0"/>
          <a:lstStyle>
            <a:lvl1pPr algn="l">
              <a:defRPr sz="1200"/>
            </a:lvl1pPr>
          </a:lstStyle>
          <a:p>
            <a:endParaRPr lang="en-US"/>
          </a:p>
        </p:txBody>
      </p:sp>
      <p:sp>
        <p:nvSpPr>
          <p:cNvPr id="3" name="Date Placeholder 2"/>
          <p:cNvSpPr>
            <a:spLocks noGrp="1"/>
          </p:cNvSpPr>
          <p:nvPr>
            <p:ph type="dt" idx="1"/>
          </p:nvPr>
        </p:nvSpPr>
        <p:spPr>
          <a:xfrm>
            <a:off x="3855689" y="1"/>
            <a:ext cx="2949990" cy="497969"/>
          </a:xfrm>
          <a:prstGeom prst="rect">
            <a:avLst/>
          </a:prstGeom>
        </p:spPr>
        <p:txBody>
          <a:bodyPr vert="horz" lIns="88340" tIns="44170" rIns="88340" bIns="44170" rtlCol="0"/>
          <a:lstStyle>
            <a:lvl1pPr algn="r">
              <a:defRPr sz="1200"/>
            </a:lvl1pPr>
          </a:lstStyle>
          <a:p>
            <a:fld id="{4AE4B3FB-6189-45ED-8AA4-8B908959D68E}" type="datetimeFigureOut">
              <a:rPr lang="en-US" smtClean="0"/>
              <a:t>2/27/2025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88340" tIns="44170" rIns="88340" bIns="44170" rtlCol="0" anchor="ctr"/>
          <a:lstStyle/>
          <a:p>
            <a:endParaRPr lang="en-US"/>
          </a:p>
        </p:txBody>
      </p:sp>
      <p:sp>
        <p:nvSpPr>
          <p:cNvPr id="5" name="Notes Placeholder 4"/>
          <p:cNvSpPr>
            <a:spLocks noGrp="1"/>
          </p:cNvSpPr>
          <p:nvPr>
            <p:ph type="body" sz="quarter" idx="3"/>
          </p:nvPr>
        </p:nvSpPr>
        <p:spPr>
          <a:xfrm>
            <a:off x="680416" y="4783895"/>
            <a:ext cx="5446369" cy="3912834"/>
          </a:xfrm>
          <a:prstGeom prst="rect">
            <a:avLst/>
          </a:prstGeom>
        </p:spPr>
        <p:txBody>
          <a:bodyPr vert="horz" lIns="88340" tIns="44170" rIns="88340" bIns="441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1369"/>
            <a:ext cx="2949990" cy="497969"/>
          </a:xfrm>
          <a:prstGeom prst="rect">
            <a:avLst/>
          </a:prstGeom>
        </p:spPr>
        <p:txBody>
          <a:bodyPr vert="horz" lIns="88340" tIns="44170" rIns="88340" bIns="44170" rtlCol="0" anchor="b"/>
          <a:lstStyle>
            <a:lvl1pPr algn="l">
              <a:defRPr sz="1200"/>
            </a:lvl1pPr>
          </a:lstStyle>
          <a:p>
            <a:endParaRPr lang="en-US"/>
          </a:p>
        </p:txBody>
      </p:sp>
      <p:sp>
        <p:nvSpPr>
          <p:cNvPr id="7" name="Slide Number Placeholder 6"/>
          <p:cNvSpPr>
            <a:spLocks noGrp="1"/>
          </p:cNvSpPr>
          <p:nvPr>
            <p:ph type="sldNum" sz="quarter" idx="5"/>
          </p:nvPr>
        </p:nvSpPr>
        <p:spPr>
          <a:xfrm>
            <a:off x="3855689" y="9441369"/>
            <a:ext cx="2949990" cy="497969"/>
          </a:xfrm>
          <a:prstGeom prst="rect">
            <a:avLst/>
          </a:prstGeom>
        </p:spPr>
        <p:txBody>
          <a:bodyPr vert="horz" lIns="88340" tIns="44170" rIns="88340" bIns="44170" rtlCol="0" anchor="b"/>
          <a:lstStyle>
            <a:lvl1pPr algn="r">
              <a:defRPr sz="1200"/>
            </a:lvl1pPr>
          </a:lstStyle>
          <a:p>
            <a:fld id="{353FD763-E0D4-46FB-9A83-60B828CDB1C9}" type="slidenum">
              <a:rPr lang="en-US" smtClean="0"/>
              <a:t>‹#›</a:t>
            </a:fld>
            <a:endParaRPr lang="en-US"/>
          </a:p>
        </p:txBody>
      </p:sp>
    </p:spTree>
    <p:extLst>
      <p:ext uri="{BB962C8B-B14F-4D97-AF65-F5344CB8AC3E}">
        <p14:creationId xmlns:p14="http://schemas.microsoft.com/office/powerpoint/2010/main" val="300652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S" dirty="0"/>
          </a:p>
        </p:txBody>
      </p:sp>
      <p:sp>
        <p:nvSpPr>
          <p:cNvPr id="4" name="Slide Number Placeholder 3"/>
          <p:cNvSpPr>
            <a:spLocks noGrp="1"/>
          </p:cNvSpPr>
          <p:nvPr>
            <p:ph type="sldNum" sz="quarter" idx="5"/>
          </p:nvPr>
        </p:nvSpPr>
        <p:spPr/>
        <p:txBody>
          <a:bodyPr/>
          <a:lstStyle/>
          <a:p>
            <a:fld id="{353FD763-E0D4-46FB-9A83-60B828CDB1C9}" type="slidenum">
              <a:rPr lang="en-US" smtClean="0"/>
              <a:t>1</a:t>
            </a:fld>
            <a:endParaRPr lang="en-US"/>
          </a:p>
        </p:txBody>
      </p:sp>
    </p:spTree>
    <p:extLst>
      <p:ext uri="{BB962C8B-B14F-4D97-AF65-F5344CB8AC3E}">
        <p14:creationId xmlns:p14="http://schemas.microsoft.com/office/powerpoint/2010/main" val="221895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14</a:t>
            </a:fld>
            <a:endParaRPr lang="en-US"/>
          </a:p>
        </p:txBody>
      </p:sp>
    </p:spTree>
    <p:extLst>
      <p:ext uri="{BB962C8B-B14F-4D97-AF65-F5344CB8AC3E}">
        <p14:creationId xmlns:p14="http://schemas.microsoft.com/office/powerpoint/2010/main" val="129444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15</a:t>
            </a:fld>
            <a:endParaRPr lang="en-US"/>
          </a:p>
        </p:txBody>
      </p:sp>
    </p:spTree>
    <p:extLst>
      <p:ext uri="{BB962C8B-B14F-4D97-AF65-F5344CB8AC3E}">
        <p14:creationId xmlns:p14="http://schemas.microsoft.com/office/powerpoint/2010/main" val="558549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16</a:t>
            </a:fld>
            <a:endParaRPr lang="en-US"/>
          </a:p>
        </p:txBody>
      </p:sp>
    </p:spTree>
    <p:extLst>
      <p:ext uri="{BB962C8B-B14F-4D97-AF65-F5344CB8AC3E}">
        <p14:creationId xmlns:p14="http://schemas.microsoft.com/office/powerpoint/2010/main" val="1910096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3257550" algn="l"/>
              </a:tabLst>
            </a:pP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17</a:t>
            </a:fld>
            <a:endParaRPr lang="en-US"/>
          </a:p>
        </p:txBody>
      </p:sp>
    </p:spTree>
    <p:extLst>
      <p:ext uri="{BB962C8B-B14F-4D97-AF65-F5344CB8AC3E}">
        <p14:creationId xmlns:p14="http://schemas.microsoft.com/office/powerpoint/2010/main" val="176770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AF69-821F-CE66-BD2F-F08267632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004F3-3524-B4CA-A228-F18F8EB52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6A0C0-A374-7570-376B-2179A0086782}"/>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0105052E-B983-3C53-A1BF-BE1239F3C7AB}"/>
              </a:ext>
            </a:extLst>
          </p:cNvPr>
          <p:cNvSpPr>
            <a:spLocks noGrp="1"/>
          </p:cNvSpPr>
          <p:nvPr>
            <p:ph type="sldNum" sz="quarter" idx="5"/>
          </p:nvPr>
        </p:nvSpPr>
        <p:spPr/>
        <p:txBody>
          <a:bodyPr/>
          <a:lstStyle/>
          <a:p>
            <a:fld id="{353FD763-E0D4-46FB-9A83-60B828CDB1C9}" type="slidenum">
              <a:rPr lang="en-US" smtClean="0"/>
              <a:t>18</a:t>
            </a:fld>
            <a:endParaRPr lang="en-US"/>
          </a:p>
        </p:txBody>
      </p:sp>
    </p:spTree>
    <p:extLst>
      <p:ext uri="{BB962C8B-B14F-4D97-AF65-F5344CB8AC3E}">
        <p14:creationId xmlns:p14="http://schemas.microsoft.com/office/powerpoint/2010/main" val="406171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19</a:t>
            </a:fld>
            <a:endParaRPr lang="en-US"/>
          </a:p>
        </p:txBody>
      </p:sp>
    </p:spTree>
    <p:extLst>
      <p:ext uri="{BB962C8B-B14F-4D97-AF65-F5344CB8AC3E}">
        <p14:creationId xmlns:p14="http://schemas.microsoft.com/office/powerpoint/2010/main" val="2583587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77E9A-5DFD-4508-A073-456804696300}" type="slidenum">
              <a:rPr lang="en-GB" smtClean="0"/>
              <a:t>21</a:t>
            </a:fld>
            <a:endParaRPr lang="en-GB"/>
          </a:p>
        </p:txBody>
      </p:sp>
    </p:spTree>
    <p:extLst>
      <p:ext uri="{BB962C8B-B14F-4D97-AF65-F5344CB8AC3E}">
        <p14:creationId xmlns:p14="http://schemas.microsoft.com/office/powerpoint/2010/main" val="94354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a:t>
            </a:r>
          </a:p>
        </p:txBody>
      </p:sp>
      <p:sp>
        <p:nvSpPr>
          <p:cNvPr id="4" name="Slide Number Placeholder 3"/>
          <p:cNvSpPr>
            <a:spLocks noGrp="1"/>
          </p:cNvSpPr>
          <p:nvPr>
            <p:ph type="sldNum" sz="quarter" idx="5"/>
          </p:nvPr>
        </p:nvSpPr>
        <p:spPr/>
        <p:txBody>
          <a:bodyPr/>
          <a:lstStyle/>
          <a:p>
            <a:fld id="{353FD763-E0D4-46FB-9A83-60B828CDB1C9}" type="slidenum">
              <a:rPr lang="en-US" smtClean="0"/>
              <a:t>24</a:t>
            </a:fld>
            <a:endParaRPr lang="en-US"/>
          </a:p>
        </p:txBody>
      </p:sp>
    </p:spTree>
    <p:extLst>
      <p:ext uri="{BB962C8B-B14F-4D97-AF65-F5344CB8AC3E}">
        <p14:creationId xmlns:p14="http://schemas.microsoft.com/office/powerpoint/2010/main" val="162935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F7A9D-65B1-BEB1-4F07-EE27FA2B9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FA8EA-D7E9-9A89-971E-3023ED09F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6DD57-FD4C-ABA1-A135-990EC991504D}"/>
              </a:ext>
            </a:extLst>
          </p:cNvPr>
          <p:cNvSpPr>
            <a:spLocks noGrp="1"/>
          </p:cNvSpPr>
          <p:nvPr>
            <p:ph type="body" idx="1"/>
          </p:nvPr>
        </p:nvSpPr>
        <p:spPr/>
        <p:txBody>
          <a:bodyPr/>
          <a:lstStyle/>
          <a:p>
            <a:endParaRPr lang="en-US" sz="1200" b="1" dirty="0">
              <a:solidFill>
                <a:schemeClr val="bg1"/>
              </a:solidFill>
              <a:latin typeface="Arial"/>
            </a:endParaRPr>
          </a:p>
          <a:p>
            <a:endParaRPr lang="en-US" sz="1200" b="1" dirty="0">
              <a:solidFill>
                <a:schemeClr val="bg1"/>
              </a:solidFill>
              <a:latin typeface="Arial"/>
            </a:endParaRPr>
          </a:p>
        </p:txBody>
      </p:sp>
      <p:sp>
        <p:nvSpPr>
          <p:cNvPr id="4" name="Slide Number Placeholder 3">
            <a:extLst>
              <a:ext uri="{FF2B5EF4-FFF2-40B4-BE49-F238E27FC236}">
                <a16:creationId xmlns:a16="http://schemas.microsoft.com/office/drawing/2014/main" id="{A3E79A86-CAA8-E9BE-443F-D6A3E7B20155}"/>
              </a:ext>
            </a:extLst>
          </p:cNvPr>
          <p:cNvSpPr>
            <a:spLocks noGrp="1"/>
          </p:cNvSpPr>
          <p:nvPr>
            <p:ph type="sldNum" sz="quarter" idx="5"/>
          </p:nvPr>
        </p:nvSpPr>
        <p:spPr/>
        <p:txBody>
          <a:bodyPr/>
          <a:lstStyle/>
          <a:p>
            <a:fld id="{353FD763-E0D4-46FB-9A83-60B828CDB1C9}" type="slidenum">
              <a:rPr lang="en-US" smtClean="0"/>
              <a:t>25</a:t>
            </a:fld>
            <a:endParaRPr lang="en-US"/>
          </a:p>
        </p:txBody>
      </p:sp>
    </p:spTree>
    <p:extLst>
      <p:ext uri="{BB962C8B-B14F-4D97-AF65-F5344CB8AC3E}">
        <p14:creationId xmlns:p14="http://schemas.microsoft.com/office/powerpoint/2010/main" val="52685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26</a:t>
            </a:fld>
            <a:endParaRPr lang="en-US"/>
          </a:p>
        </p:txBody>
      </p:sp>
    </p:spTree>
    <p:extLst>
      <p:ext uri="{BB962C8B-B14F-4D97-AF65-F5344CB8AC3E}">
        <p14:creationId xmlns:p14="http://schemas.microsoft.com/office/powerpoint/2010/main" val="23649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S" dirty="0"/>
              <a:t>
</a:t>
            </a:r>
          </a:p>
        </p:txBody>
      </p:sp>
      <p:sp>
        <p:nvSpPr>
          <p:cNvPr id="4" name="Slide Number Placeholder 3"/>
          <p:cNvSpPr>
            <a:spLocks noGrp="1"/>
          </p:cNvSpPr>
          <p:nvPr>
            <p:ph type="sldNum" sz="quarter" idx="5"/>
          </p:nvPr>
        </p:nvSpPr>
        <p:spPr/>
        <p:txBody>
          <a:bodyPr/>
          <a:lstStyle/>
          <a:p>
            <a:fld id="{353FD763-E0D4-46FB-9A83-60B828CDB1C9}" type="slidenum">
              <a:rPr lang="en-US" smtClean="0"/>
              <a:t>6</a:t>
            </a:fld>
            <a:endParaRPr lang="en-US"/>
          </a:p>
        </p:txBody>
      </p:sp>
    </p:spTree>
    <p:extLst>
      <p:ext uri="{BB962C8B-B14F-4D97-AF65-F5344CB8AC3E}">
        <p14:creationId xmlns:p14="http://schemas.microsoft.com/office/powerpoint/2010/main" val="394644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928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c44825dea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c44825deaa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2c44825deaa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674260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73388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694393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6383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44825deaa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44825deaa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2c44825deaa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805205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S"/>
              <a:t>This slide presents case studies showcasing how Flowless' integration of SCF has significantly reduced NRW, especially in areas where traditional methods were less effective.
Original Content:
Case Studies Demonstrating Impact
Through case studies, we’ll showcase how Flowless’ integration of SCF has led to substantial reductions in NRW, particularly in areas where traditional methods struggled to make an impact.
</a:t>
            </a:r>
          </a:p>
        </p:txBody>
      </p:sp>
      <p:sp>
        <p:nvSpPr>
          <p:cNvPr id="4" name="Slide Number Placeholder 3"/>
          <p:cNvSpPr>
            <a:spLocks noGrp="1"/>
          </p:cNvSpPr>
          <p:nvPr>
            <p:ph type="sldNum" sz="quarter" idx="5"/>
          </p:nvPr>
        </p:nvSpPr>
        <p:spPr/>
        <p:txBody>
          <a:bodyPr/>
          <a:lstStyle/>
          <a:p>
            <a:fld id="{353FD763-E0D4-46FB-9A83-60B828CDB1C9}" type="slidenum">
              <a:rPr lang="en-US" smtClean="0"/>
              <a:t>47</a:t>
            </a:fld>
            <a:endParaRPr lang="en-US"/>
          </a:p>
        </p:txBody>
      </p:sp>
    </p:spTree>
    <p:extLst>
      <p:ext uri="{BB962C8B-B14F-4D97-AF65-F5344CB8AC3E}">
        <p14:creationId xmlns:p14="http://schemas.microsoft.com/office/powerpoint/2010/main" val="1927625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3FD763-E0D4-46FB-9A83-60B828CDB1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S" dirty="0"/>
              <a:t>
</a:t>
            </a:r>
            <a:endParaRPr lang="en-US"/>
          </a:p>
        </p:txBody>
      </p:sp>
      <p:sp>
        <p:nvSpPr>
          <p:cNvPr id="4" name="Slide Number Placeholder 3"/>
          <p:cNvSpPr>
            <a:spLocks noGrp="1"/>
          </p:cNvSpPr>
          <p:nvPr>
            <p:ph type="sldNum" sz="quarter" idx="5"/>
          </p:nvPr>
        </p:nvSpPr>
        <p:spPr/>
        <p:txBody>
          <a:bodyPr/>
          <a:lstStyle/>
          <a:p>
            <a:fld id="{353FD763-E0D4-46FB-9A83-60B828CDB1C9}" type="slidenum">
              <a:rPr lang="en-US" smtClean="0"/>
              <a:t>7</a:t>
            </a:fld>
            <a:endParaRPr lang="en-US"/>
          </a:p>
        </p:txBody>
      </p:sp>
    </p:spTree>
    <p:extLst>
      <p:ext uri="{BB962C8B-B14F-4D97-AF65-F5344CB8AC3E}">
        <p14:creationId xmlns:p14="http://schemas.microsoft.com/office/powerpoint/2010/main" val="1518683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3FD763-E0D4-46FB-9A83-60B828CDB1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709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09D4A-C8E3-4620-8B5D-844D84B9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356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S"/>
              <a:t>We will open the floor for questions to address NRW challenges and discuss Flowless' solutions. Additionally, we will conduct a poll to assess the current NRW status and identify the technologies or approaches being used.
Original Content:
Open the floor for questions from attendees, addressing their specific concerns about NRW challenges and how Flowless' technology can provide solutions.
Conduct a poll on the current NRW status across utilities and what technologies or approaches they’re currently using.
</a:t>
            </a:r>
          </a:p>
        </p:txBody>
      </p:sp>
      <p:sp>
        <p:nvSpPr>
          <p:cNvPr id="4" name="Slide Number Placeholder 3"/>
          <p:cNvSpPr>
            <a:spLocks noGrp="1"/>
          </p:cNvSpPr>
          <p:nvPr>
            <p:ph type="sldNum" sz="quarter" idx="5"/>
          </p:nvPr>
        </p:nvSpPr>
        <p:spPr/>
        <p:txBody>
          <a:bodyPr/>
          <a:lstStyle/>
          <a:p>
            <a:fld id="{353FD763-E0D4-46FB-9A83-60B828CDB1C9}" type="slidenum">
              <a:rPr lang="en-US" smtClean="0"/>
              <a:t>62</a:t>
            </a:fld>
            <a:endParaRPr lang="en-US"/>
          </a:p>
        </p:txBody>
      </p:sp>
    </p:spTree>
    <p:extLst>
      <p:ext uri="{BB962C8B-B14F-4D97-AF65-F5344CB8AC3E}">
        <p14:creationId xmlns:p14="http://schemas.microsoft.com/office/powerpoint/2010/main" val="149587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8</a:t>
            </a:fld>
            <a:endParaRPr lang="en-US"/>
          </a:p>
        </p:txBody>
      </p:sp>
    </p:spTree>
    <p:extLst>
      <p:ext uri="{BB962C8B-B14F-4D97-AF65-F5344CB8AC3E}">
        <p14:creationId xmlns:p14="http://schemas.microsoft.com/office/powerpoint/2010/main" val="238979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9</a:t>
            </a:fld>
            <a:endParaRPr lang="en-US"/>
          </a:p>
        </p:txBody>
      </p:sp>
    </p:spTree>
    <p:extLst>
      <p:ext uri="{BB962C8B-B14F-4D97-AF65-F5344CB8AC3E}">
        <p14:creationId xmlns:p14="http://schemas.microsoft.com/office/powerpoint/2010/main" val="249211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10</a:t>
            </a:fld>
            <a:endParaRPr lang="en-US"/>
          </a:p>
        </p:txBody>
      </p:sp>
    </p:spTree>
    <p:extLst>
      <p:ext uri="{BB962C8B-B14F-4D97-AF65-F5344CB8AC3E}">
        <p14:creationId xmlns:p14="http://schemas.microsoft.com/office/powerpoint/2010/main" val="50365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First, a quick poll to understand how much you already know about NRW – please answer the poll question coming up on screen now.</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53FD763-E0D4-46FB-9A83-60B828CDB1C9}" type="slidenum">
              <a:rPr lang="en-US" smtClean="0"/>
              <a:t>11</a:t>
            </a:fld>
            <a:endParaRPr lang="en-US"/>
          </a:p>
        </p:txBody>
      </p:sp>
    </p:spTree>
    <p:extLst>
      <p:ext uri="{BB962C8B-B14F-4D97-AF65-F5344CB8AC3E}">
        <p14:creationId xmlns:p14="http://schemas.microsoft.com/office/powerpoint/2010/main" val="80108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12</a:t>
            </a:fld>
            <a:endParaRPr lang="en-US"/>
          </a:p>
        </p:txBody>
      </p:sp>
    </p:spTree>
    <p:extLst>
      <p:ext uri="{BB962C8B-B14F-4D97-AF65-F5344CB8AC3E}">
        <p14:creationId xmlns:p14="http://schemas.microsoft.com/office/powerpoint/2010/main" val="78179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3FD763-E0D4-46FB-9A83-60B828CDB1C9}" type="slidenum">
              <a:rPr lang="en-US" smtClean="0"/>
              <a:t>13</a:t>
            </a:fld>
            <a:endParaRPr lang="en-US"/>
          </a:p>
        </p:txBody>
      </p:sp>
    </p:spTree>
    <p:extLst>
      <p:ext uri="{BB962C8B-B14F-4D97-AF65-F5344CB8AC3E}">
        <p14:creationId xmlns:p14="http://schemas.microsoft.com/office/powerpoint/2010/main" val="2904946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68924"/>
            <a:ext cx="6947699" cy="1335071"/>
          </a:xfrm>
          <a:solidFill>
            <a:srgbClr val="FFFFFF">
              <a:alpha val="95686"/>
            </a:srgbClr>
          </a:solidFill>
        </p:spPr>
        <p:txBody>
          <a:bodyPr anchor="ctr">
            <a:normAutofit/>
          </a:bodyPr>
          <a:lstStyle>
            <a:lvl1pPr marL="717550" indent="0" algn="l">
              <a:tabLst/>
              <a:defRPr sz="4000">
                <a:solidFill>
                  <a:srgbClr val="0076B8"/>
                </a:solidFill>
                <a:effectLst/>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0" y="2503995"/>
            <a:ext cx="6947698" cy="512582"/>
          </a:xfrm>
          <a:solidFill>
            <a:schemeClr val="bg1"/>
          </a:solidFill>
        </p:spPr>
        <p:txBody>
          <a:bodyPr anchor="t">
            <a:normAutofit/>
          </a:bodyPr>
          <a:lstStyle>
            <a:lvl1pPr marL="755650" indent="0" algn="l">
              <a:buNone/>
              <a:tabLst/>
              <a:defRPr sz="2000">
                <a:solidFill>
                  <a:srgbClr val="0076B8"/>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588453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3200" b="0" cap="none">
                <a:solidFill>
                  <a:srgbClr val="0076B8"/>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800">
                <a:solidFill>
                  <a:srgbClr val="0076B8"/>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0AD64-CCBE-6E48-9559-9310150EA4B6}" type="datetime1">
              <a:rPr lang="en-US" smtClean="0"/>
              <a:t>2/27/2025</a:t>
            </a:fld>
            <a:endParaRPr lang="en-US"/>
          </a:p>
        </p:txBody>
      </p:sp>
      <p:sp>
        <p:nvSpPr>
          <p:cNvPr id="5" name="Footer Placeholder 4"/>
          <p:cNvSpPr>
            <a:spLocks noGrp="1"/>
          </p:cNvSpPr>
          <p:nvPr>
            <p:ph type="ftr" sz="quarter" idx="11"/>
          </p:nvPr>
        </p:nvSpPr>
        <p:spPr/>
        <p:txBody>
          <a:bodyPr/>
          <a:lstStyle>
            <a:lvl1pPr algn="r">
              <a:defRPr/>
            </a:lvl1pPr>
          </a:lstStyle>
          <a:p>
            <a:r>
              <a:rPr lang="en-US"/>
              <a:t>Slides Title - Date</a:t>
            </a:r>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6526090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Name Card">
    <p:bg>
      <p:bgPr>
        <a:solidFill>
          <a:srgbClr val="001D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3200" b="0" cap="none">
                <a:solidFill>
                  <a:srgbClr val="F1F1E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800">
                <a:solidFill>
                  <a:srgbClr val="F1F1E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F1F1EF"/>
                </a:solidFill>
              </a:defRPr>
            </a:lvl1pPr>
          </a:lstStyle>
          <a:p>
            <a:fld id="{0830AD64-CCBE-6E48-9559-9310150EA4B6}" type="datetime1">
              <a:rPr lang="en-US" smtClean="0"/>
              <a:pPr/>
              <a:t>2/27/2025</a:t>
            </a:fld>
            <a:endParaRPr lang="en-US"/>
          </a:p>
        </p:txBody>
      </p:sp>
      <p:sp>
        <p:nvSpPr>
          <p:cNvPr id="5" name="Footer Placeholder 4"/>
          <p:cNvSpPr>
            <a:spLocks noGrp="1"/>
          </p:cNvSpPr>
          <p:nvPr>
            <p:ph type="ftr" sz="quarter" idx="11"/>
          </p:nvPr>
        </p:nvSpPr>
        <p:spPr/>
        <p:txBody>
          <a:bodyPr/>
          <a:lstStyle>
            <a:lvl1pPr algn="r">
              <a:defRPr>
                <a:solidFill>
                  <a:srgbClr val="F1F1EF"/>
                </a:solidFill>
              </a:defRPr>
            </a:lvl1pPr>
          </a:lstStyle>
          <a:p>
            <a:r>
              <a:rPr lang="en-US"/>
              <a:t>Slides Title - Date</a:t>
            </a:r>
          </a:p>
        </p:txBody>
      </p:sp>
      <p:sp>
        <p:nvSpPr>
          <p:cNvPr id="6" name="Slide Number Placeholder 5"/>
          <p:cNvSpPr>
            <a:spLocks noGrp="1"/>
          </p:cNvSpPr>
          <p:nvPr>
            <p:ph type="sldNum" sz="quarter" idx="12"/>
          </p:nvPr>
        </p:nvSpPr>
        <p:spPr/>
        <p:txBody>
          <a:bodyPr/>
          <a:lstStyle>
            <a:lvl1pPr>
              <a:defRPr>
                <a:solidFill>
                  <a:srgbClr val="F1F1EF"/>
                </a:solidFill>
              </a:defRPr>
            </a:lvl1pPr>
          </a:lstStyle>
          <a:p>
            <a:fld id="{43D3D97B-AFF1-4763-A1B6-DE29AFA4284A}" type="slidenum">
              <a:rPr lang="en-US" smtClean="0"/>
              <a:pPr/>
              <a:t>‹#›</a:t>
            </a:fld>
            <a:endParaRPr lang="en-US"/>
          </a:p>
        </p:txBody>
      </p:sp>
    </p:spTree>
    <p:extLst>
      <p:ext uri="{BB962C8B-B14F-4D97-AF65-F5344CB8AC3E}">
        <p14:creationId xmlns:p14="http://schemas.microsoft.com/office/powerpoint/2010/main" val="25914197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rgbClr val="0076B8"/>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rgbClr val="0076B8"/>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rgbClr val="0076B8"/>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rgbClr val="001D32"/>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rgbClr val="001D3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2B80AE-2E53-5846-8E41-8E3DC5727F20}" type="datetime1">
              <a:rPr lang="en-US" smtClean="0"/>
              <a:t>2/27/2025</a:t>
            </a:fld>
            <a:endParaRPr lang="en-US"/>
          </a:p>
        </p:txBody>
      </p:sp>
      <p:sp>
        <p:nvSpPr>
          <p:cNvPr id="5" name="Footer Placeholder 4"/>
          <p:cNvSpPr>
            <a:spLocks noGrp="1"/>
          </p:cNvSpPr>
          <p:nvPr>
            <p:ph type="ftr" sz="quarter" idx="11"/>
          </p:nvPr>
        </p:nvSpPr>
        <p:spPr/>
        <p:txBody>
          <a:bodyPr/>
          <a:lstStyle>
            <a:lvl1pPr algn="r">
              <a:defRPr/>
            </a:lvl1pPr>
          </a:lstStyle>
          <a:p>
            <a:r>
              <a:rPr lang="en-US"/>
              <a:t>Slides Title - Date</a:t>
            </a:r>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9447299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ufzählung_Text">
  <p:cSld name="Aufzählung_Text">
    <p:spTree>
      <p:nvGrpSpPr>
        <p:cNvPr id="1" name="Shape 273"/>
        <p:cNvGrpSpPr/>
        <p:nvPr/>
      </p:nvGrpSpPr>
      <p:grpSpPr>
        <a:xfrm>
          <a:off x="0" y="0"/>
          <a:ext cx="0" cy="0"/>
          <a:chOff x="0" y="0"/>
          <a:chExt cx="0" cy="0"/>
        </a:xfrm>
      </p:grpSpPr>
      <p:sp>
        <p:nvSpPr>
          <p:cNvPr id="274" name="Google Shape;274;p54"/>
          <p:cNvSpPr txBox="1">
            <a:spLocks noGrp="1"/>
          </p:cNvSpPr>
          <p:nvPr>
            <p:ph type="title"/>
          </p:nvPr>
        </p:nvSpPr>
        <p:spPr>
          <a:xfrm>
            <a:off x="323795" y="1"/>
            <a:ext cx="8494825" cy="63585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54"/>
          <p:cNvSpPr txBox="1">
            <a:spLocks noGrp="1"/>
          </p:cNvSpPr>
          <p:nvPr>
            <p:ph type="body" idx="1"/>
          </p:nvPr>
        </p:nvSpPr>
        <p:spPr>
          <a:xfrm>
            <a:off x="323794" y="1131887"/>
            <a:ext cx="8496357" cy="3708401"/>
          </a:xfrm>
          <a:prstGeom prst="rect">
            <a:avLst/>
          </a:prstGeom>
          <a:noFill/>
          <a:ln>
            <a:noFill/>
          </a:ln>
        </p:spPr>
        <p:txBody>
          <a:bodyPr spcFirstLastPara="1" wrap="square" lIns="0" tIns="0" rIns="0" bIns="0" anchor="t" anchorCtr="0">
            <a:normAutofit/>
          </a:bodyPr>
          <a:lstStyle>
            <a:lvl1pPr marL="342900" lvl="0" indent="-260366" algn="l">
              <a:lnSpc>
                <a:spcPct val="100000"/>
              </a:lnSpc>
              <a:spcBef>
                <a:spcPts val="225"/>
              </a:spcBef>
              <a:spcAft>
                <a:spcPts val="0"/>
              </a:spcAft>
              <a:buClr>
                <a:schemeClr val="dk1"/>
              </a:buClr>
              <a:buSzPts val="1867"/>
              <a:buFont typeface="Arial"/>
              <a:buChar char="→"/>
              <a:defRPr sz="1400"/>
            </a:lvl1pPr>
            <a:lvl2pPr marL="685800" lvl="1" indent="-234934" algn="l">
              <a:lnSpc>
                <a:spcPct val="100000"/>
              </a:lnSpc>
              <a:spcBef>
                <a:spcPts val="225"/>
              </a:spcBef>
              <a:spcAft>
                <a:spcPts val="0"/>
              </a:spcAft>
              <a:buClr>
                <a:schemeClr val="dk1"/>
              </a:buClr>
              <a:buSzPts val="1333"/>
              <a:buFont typeface="Noto Sans Symbols"/>
              <a:buChar char="⬛"/>
              <a:defRPr sz="1000"/>
            </a:lvl2pPr>
            <a:lvl3pPr marL="1028700" lvl="2" indent="-222266" algn="l">
              <a:lnSpc>
                <a:spcPct val="100000"/>
              </a:lnSpc>
              <a:spcBef>
                <a:spcPts val="225"/>
              </a:spcBef>
              <a:spcAft>
                <a:spcPts val="0"/>
              </a:spcAft>
              <a:buClr>
                <a:schemeClr val="dk1"/>
              </a:buClr>
              <a:buSzPts val="1067"/>
              <a:buFont typeface="Noto Sans Symbols"/>
              <a:buChar char="⬛"/>
              <a:defRPr sz="800"/>
            </a:lvl3pPr>
            <a:lvl4pPr marL="1371600" lvl="3" indent="-222266" algn="l">
              <a:lnSpc>
                <a:spcPct val="100000"/>
              </a:lnSpc>
              <a:spcBef>
                <a:spcPts val="225"/>
              </a:spcBef>
              <a:spcAft>
                <a:spcPts val="0"/>
              </a:spcAft>
              <a:buClr>
                <a:schemeClr val="dk1"/>
              </a:buClr>
              <a:buSzPts val="1067"/>
              <a:buFont typeface="Noto Sans Symbols"/>
              <a:buChar char="⬛"/>
              <a:defRPr sz="800"/>
            </a:lvl4pPr>
            <a:lvl5pPr marL="1714500" lvl="4" indent="-222266" algn="l">
              <a:lnSpc>
                <a:spcPct val="100000"/>
              </a:lnSpc>
              <a:spcBef>
                <a:spcPts val="225"/>
              </a:spcBef>
              <a:spcAft>
                <a:spcPts val="0"/>
              </a:spcAft>
              <a:buClr>
                <a:schemeClr val="dk1"/>
              </a:buClr>
              <a:buSzPts val="1067"/>
              <a:buFont typeface="Noto Sans Symbols"/>
              <a:buChar char="⬛"/>
              <a:defRPr sz="800"/>
            </a:lvl5pPr>
            <a:lvl6pPr marL="2057400" lvl="5" indent="-171450" algn="l">
              <a:lnSpc>
                <a:spcPct val="90000"/>
              </a:lnSpc>
              <a:spcBef>
                <a:spcPts val="375"/>
              </a:spcBef>
              <a:spcAft>
                <a:spcPts val="0"/>
              </a:spcAft>
              <a:buClr>
                <a:schemeClr val="dk1"/>
              </a:buClr>
              <a:buSzPts val="1800"/>
              <a:buNone/>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76309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a:xfrm>
            <a:off x="3999309" y="4412457"/>
            <a:ext cx="3243033" cy="273844"/>
          </a:xfrm>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9733642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4400349"/>
            <a:ext cx="413375" cy="273844"/>
          </a:xfrm>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0367777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2173070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ADF85D-B83F-47BF-8B68-8534566DE6F5}"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2698526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ADF85D-B83F-47BF-8B68-8534566DE6F5}"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69867516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ADF85D-B83F-47BF-8B68-8534566DE6F5}"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6879605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6B8"/>
                </a:solidFill>
              </a:defRPr>
            </a:lvl1pPr>
          </a:lstStyle>
          <a:p>
            <a:r>
              <a:rPr lang="en-US" dirty="0"/>
              <a:t>Click to edit Master title style</a:t>
            </a:r>
          </a:p>
        </p:txBody>
      </p:sp>
      <p:sp>
        <p:nvSpPr>
          <p:cNvPr id="3" name="Content Placeholder 2"/>
          <p:cNvSpPr>
            <a:spLocks noGrp="1"/>
          </p:cNvSpPr>
          <p:nvPr>
            <p:ph idx="1"/>
          </p:nvPr>
        </p:nvSpPr>
        <p:spPr/>
        <p:txBody>
          <a:bodyPr anchor="t"/>
          <a:lstStyle>
            <a:lvl1pPr>
              <a:defRPr>
                <a:solidFill>
                  <a:srgbClr val="001D32"/>
                </a:solidFill>
              </a:defRPr>
            </a:lvl1pPr>
            <a:lvl2pPr>
              <a:defRPr>
                <a:solidFill>
                  <a:srgbClr val="001D32"/>
                </a:solidFill>
              </a:defRPr>
            </a:lvl2pPr>
            <a:lvl3pPr>
              <a:defRPr>
                <a:solidFill>
                  <a:srgbClr val="001D32"/>
                </a:solidFill>
              </a:defRPr>
            </a:lvl3pPr>
            <a:lvl4pPr>
              <a:defRPr>
                <a:solidFill>
                  <a:srgbClr val="001D32"/>
                </a:solidFill>
              </a:defRPr>
            </a:lvl4pPr>
            <a:lvl5pPr>
              <a:defRPr>
                <a:solidFill>
                  <a:srgbClr val="001D3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42B85-880A-4D4F-925B-AA35BCF62C1A}" type="datetime1">
              <a:rPr lang="en-US" smtClean="0"/>
              <a:t>2/27/2025</a:t>
            </a:fld>
            <a:endParaRPr lang="en-US"/>
          </a:p>
        </p:txBody>
      </p:sp>
      <p:sp>
        <p:nvSpPr>
          <p:cNvPr id="5" name="Footer Placeholder 4"/>
          <p:cNvSpPr>
            <a:spLocks noGrp="1"/>
          </p:cNvSpPr>
          <p:nvPr>
            <p:ph type="ftr" sz="quarter" idx="11"/>
          </p:nvPr>
        </p:nvSpPr>
        <p:spPr/>
        <p:txBody>
          <a:bodyPr/>
          <a:lstStyle>
            <a:lvl1pPr algn="r">
              <a:defRPr/>
            </a:lvl1pPr>
          </a:lstStyle>
          <a:p>
            <a:r>
              <a:rPr lang="en-US" dirty="0"/>
              <a:t>Slides Title - Date</a:t>
            </a:r>
          </a:p>
        </p:txBody>
      </p:sp>
      <p:sp>
        <p:nvSpPr>
          <p:cNvPr id="6" name="Slide Number Placeholder 5"/>
          <p:cNvSpPr>
            <a:spLocks noGrp="1"/>
          </p:cNvSpPr>
          <p:nvPr>
            <p:ph type="sldNum" sz="quarter" idx="12"/>
          </p:nvPr>
        </p:nvSpPr>
        <p:spPr>
          <a:xfrm>
            <a:off x="8213893" y="4400349"/>
            <a:ext cx="413375" cy="273844"/>
          </a:xfrm>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23522180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DF85D-B83F-47BF-8B68-8534566DE6F5}"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32903786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FADF85D-B83F-47BF-8B68-8534566DE6F5}"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113467366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FADF85D-B83F-47BF-8B68-8534566DE6F5}"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169824686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FADF85D-B83F-47BF-8B68-8534566DE6F5}"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92559191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11003655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403731508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149269817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7195688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8909084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85996269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5608" y="514351"/>
            <a:ext cx="8061661" cy="1314449"/>
          </a:xfrm>
        </p:spPr>
        <p:txBody>
          <a:bodyPr/>
          <a:lstStyle>
            <a:lvl1pPr>
              <a:defRPr>
                <a:solidFill>
                  <a:srgbClr val="0076B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65609" y="2000250"/>
            <a:ext cx="4006391" cy="2343151"/>
          </a:xfrm>
        </p:spPr>
        <p:txBody>
          <a:bodyPr>
            <a:normAutofit/>
          </a:bodyPr>
          <a:lstStyle>
            <a:lvl1pPr>
              <a:defRPr sz="1350">
                <a:solidFill>
                  <a:srgbClr val="001D32"/>
                </a:solidFill>
              </a:defRPr>
            </a:lvl1pPr>
            <a:lvl2pPr>
              <a:defRPr sz="1200">
                <a:solidFill>
                  <a:srgbClr val="001D32"/>
                </a:solidFill>
              </a:defRPr>
            </a:lvl2pPr>
            <a:lvl3pPr>
              <a:defRPr sz="1050">
                <a:solidFill>
                  <a:srgbClr val="001D32"/>
                </a:solidFill>
              </a:defRPr>
            </a:lvl3pPr>
            <a:lvl4pPr>
              <a:defRPr sz="900">
                <a:solidFill>
                  <a:srgbClr val="001D32"/>
                </a:solidFill>
              </a:defRPr>
            </a:lvl4pPr>
            <a:lvl5pPr>
              <a:defRPr sz="900">
                <a:solidFill>
                  <a:srgbClr val="001D32"/>
                </a:solidFill>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0876" y="2000250"/>
            <a:ext cx="4006391" cy="2343150"/>
          </a:xfrm>
        </p:spPr>
        <p:txBody>
          <a:bodyPr>
            <a:normAutofit/>
          </a:bodyPr>
          <a:lstStyle>
            <a:lvl1pPr>
              <a:defRPr sz="1350">
                <a:solidFill>
                  <a:srgbClr val="001D32"/>
                </a:solidFill>
              </a:defRPr>
            </a:lvl1pPr>
            <a:lvl2pPr>
              <a:defRPr sz="1200">
                <a:solidFill>
                  <a:srgbClr val="001D32"/>
                </a:solidFill>
              </a:defRPr>
            </a:lvl2pPr>
            <a:lvl3pPr>
              <a:defRPr sz="1050">
                <a:solidFill>
                  <a:srgbClr val="001D32"/>
                </a:solidFill>
              </a:defRPr>
            </a:lvl3pPr>
            <a:lvl4pPr>
              <a:defRPr sz="900">
                <a:solidFill>
                  <a:srgbClr val="001D32"/>
                </a:solidFill>
              </a:defRPr>
            </a:lvl4pPr>
            <a:lvl5pPr>
              <a:defRPr sz="900">
                <a:solidFill>
                  <a:srgbClr val="001D32"/>
                </a:solidFill>
              </a:defRPr>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F8BFC2-086C-E943-8D1E-E30325FFEA9E}" type="datetime1">
              <a:rPr lang="en-US" smtClean="0"/>
              <a:t>2/27/2025</a:t>
            </a:fld>
            <a:endParaRPr lang="en-US"/>
          </a:p>
        </p:txBody>
      </p:sp>
      <p:sp>
        <p:nvSpPr>
          <p:cNvPr id="6" name="Footer Placeholder 5"/>
          <p:cNvSpPr>
            <a:spLocks noGrp="1"/>
          </p:cNvSpPr>
          <p:nvPr>
            <p:ph type="ftr" sz="quarter" idx="11"/>
          </p:nvPr>
        </p:nvSpPr>
        <p:spPr/>
        <p:txBody>
          <a:bodyPr/>
          <a:lstStyle>
            <a:lvl1pPr algn="r">
              <a:defRPr/>
            </a:lvl1pPr>
          </a:lstStyle>
          <a:p>
            <a:r>
              <a:rPr lang="en-US" dirty="0"/>
              <a:t>Slides Title - Date</a:t>
            </a:r>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78285878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DF85D-B83F-47BF-8B68-8534566DE6F5}"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31457049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0076B8"/>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C62E7B2-EDF2-5242-908B-35109439E447}" type="datetime1">
              <a:rPr lang="en-US" smtClean="0"/>
              <a:t>2/27/2025</a:t>
            </a:fld>
            <a:endParaRPr lang="en-US"/>
          </a:p>
        </p:txBody>
      </p:sp>
      <p:sp>
        <p:nvSpPr>
          <p:cNvPr id="4" name="Footer Placeholder 3"/>
          <p:cNvSpPr>
            <a:spLocks noGrp="1"/>
          </p:cNvSpPr>
          <p:nvPr>
            <p:ph type="ftr" sz="quarter" idx="11"/>
          </p:nvPr>
        </p:nvSpPr>
        <p:spPr/>
        <p:txBody>
          <a:bodyPr/>
          <a:lstStyle>
            <a:lvl1pPr algn="r">
              <a:defRPr/>
            </a:lvl1pPr>
          </a:lstStyle>
          <a:p>
            <a:r>
              <a:rPr lang="en-US"/>
              <a:t>Slides Title - Date</a:t>
            </a:r>
          </a:p>
        </p:txBody>
      </p:sp>
      <p:sp>
        <p:nvSpPr>
          <p:cNvPr id="5" name="Slide Number Placeholder 4"/>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6726072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001D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1F1E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1F1EF"/>
                </a:solidFill>
              </a:defRPr>
            </a:lvl1pPr>
          </a:lstStyle>
          <a:p>
            <a:fld id="{7C62E7B2-EDF2-5242-908B-35109439E447}" type="datetime1">
              <a:rPr lang="en-US" smtClean="0"/>
              <a:pPr/>
              <a:t>2/27/2025</a:t>
            </a:fld>
            <a:endParaRPr lang="en-US"/>
          </a:p>
        </p:txBody>
      </p:sp>
      <p:sp>
        <p:nvSpPr>
          <p:cNvPr id="4" name="Footer Placeholder 3"/>
          <p:cNvSpPr>
            <a:spLocks noGrp="1"/>
          </p:cNvSpPr>
          <p:nvPr>
            <p:ph type="ftr" sz="quarter" idx="11"/>
          </p:nvPr>
        </p:nvSpPr>
        <p:spPr/>
        <p:txBody>
          <a:bodyPr/>
          <a:lstStyle>
            <a:lvl1pPr algn="r">
              <a:defRPr>
                <a:solidFill>
                  <a:srgbClr val="F1F1EF"/>
                </a:solidFill>
              </a:defRPr>
            </a:lvl1pPr>
          </a:lstStyle>
          <a:p>
            <a:r>
              <a:rPr lang="en-US"/>
              <a:t>Slides Title - Date</a:t>
            </a:r>
          </a:p>
        </p:txBody>
      </p:sp>
      <p:sp>
        <p:nvSpPr>
          <p:cNvPr id="5" name="Slide Number Placeholder 4"/>
          <p:cNvSpPr>
            <a:spLocks noGrp="1"/>
          </p:cNvSpPr>
          <p:nvPr>
            <p:ph type="sldNum" sz="quarter" idx="12"/>
          </p:nvPr>
        </p:nvSpPr>
        <p:spPr/>
        <p:txBody>
          <a:bodyPr/>
          <a:lstStyle>
            <a:lvl1pPr>
              <a:defRPr>
                <a:solidFill>
                  <a:srgbClr val="F1F1EF"/>
                </a:solidFill>
              </a:defRPr>
            </a:lvl1pPr>
          </a:lstStyle>
          <a:p>
            <a:fld id="{43D3D97B-AFF1-4763-A1B6-DE29AFA4284A}" type="slidenum">
              <a:rPr lang="en-US" smtClean="0"/>
              <a:pPr/>
              <a:t>‹#›</a:t>
            </a:fld>
            <a:endParaRPr lang="en-US"/>
          </a:p>
        </p:txBody>
      </p:sp>
    </p:spTree>
    <p:extLst>
      <p:ext uri="{BB962C8B-B14F-4D97-AF65-F5344CB8AC3E}">
        <p14:creationId xmlns:p14="http://schemas.microsoft.com/office/powerpoint/2010/main" val="26216562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5D0B6-4EE6-0A4C-A78B-97E7457C84A9}" type="datetime1">
              <a:rPr lang="en-US" smtClean="0"/>
              <a:t>2/27/2025</a:t>
            </a:fld>
            <a:endParaRPr lang="en-US"/>
          </a:p>
        </p:txBody>
      </p:sp>
      <p:sp>
        <p:nvSpPr>
          <p:cNvPr id="3" name="Footer Placeholder 2"/>
          <p:cNvSpPr>
            <a:spLocks noGrp="1"/>
          </p:cNvSpPr>
          <p:nvPr>
            <p:ph type="ftr" sz="quarter" idx="11"/>
          </p:nvPr>
        </p:nvSpPr>
        <p:spPr/>
        <p:txBody>
          <a:bodyPr/>
          <a:lstStyle>
            <a:lvl1pPr algn="r">
              <a:defRPr/>
            </a:lvl1pPr>
          </a:lstStyle>
          <a:p>
            <a:r>
              <a:rPr lang="en-US"/>
              <a:t>Slides Title - Date</a:t>
            </a:r>
          </a:p>
        </p:txBody>
      </p:sp>
      <p:sp>
        <p:nvSpPr>
          <p:cNvPr id="4" name="Slide Number Placeholder 3"/>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8424546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l">
              <a:defRPr sz="1800" b="0">
                <a:solidFill>
                  <a:srgbClr val="0076B8"/>
                </a:solidFill>
              </a:defRPr>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solidFill>
                  <a:srgbClr val="001D32"/>
                </a:solidFill>
              </a:defRPr>
            </a:lvl1pPr>
            <a:lvl2pPr>
              <a:defRPr sz="1350">
                <a:solidFill>
                  <a:srgbClr val="001D32"/>
                </a:solidFill>
              </a:defRPr>
            </a:lvl2pPr>
            <a:lvl3pPr>
              <a:defRPr sz="1200">
                <a:solidFill>
                  <a:srgbClr val="001D32"/>
                </a:solidFill>
              </a:defRPr>
            </a:lvl3pPr>
            <a:lvl4pPr>
              <a:defRPr sz="1050">
                <a:solidFill>
                  <a:srgbClr val="001D32"/>
                </a:solidFill>
              </a:defRPr>
            </a:lvl4pPr>
            <a:lvl5pPr>
              <a:defRPr sz="1050">
                <a:solidFill>
                  <a:srgbClr val="001D32"/>
                </a:solidFill>
              </a:defRPr>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l">
              <a:buNone/>
              <a:defRPr sz="1200">
                <a:solidFill>
                  <a:srgbClr val="0076B8"/>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2BADF33-CECC-AB42-BCD1-D1BA66784CF2}" type="datetime1">
              <a:rPr lang="en-US" smtClean="0"/>
              <a:t>2/27/2025</a:t>
            </a:fld>
            <a:endParaRPr lang="en-US"/>
          </a:p>
        </p:txBody>
      </p:sp>
      <p:sp>
        <p:nvSpPr>
          <p:cNvPr id="6" name="Footer Placeholder 5"/>
          <p:cNvSpPr>
            <a:spLocks noGrp="1"/>
          </p:cNvSpPr>
          <p:nvPr>
            <p:ph type="ftr" sz="quarter" idx="11"/>
          </p:nvPr>
        </p:nvSpPr>
        <p:spPr/>
        <p:txBody>
          <a:bodyPr/>
          <a:lstStyle>
            <a:lvl1pPr algn="r">
              <a:defRPr/>
            </a:lvl1pPr>
          </a:lstStyle>
          <a:p>
            <a:r>
              <a:rPr lang="en-US"/>
              <a:t>Slides Title - Date</a:t>
            </a:r>
            <a:endParaRPr lang="en-US" dirty="0"/>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4968049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46754"/>
            <a:ext cx="3586480" cy="1046500"/>
          </a:xfrm>
          <a:solidFill>
            <a:srgbClr val="001D32"/>
          </a:solidFill>
        </p:spPr>
        <p:txBody>
          <a:bodyPr anchor="b">
            <a:normAutofit/>
          </a:bodyPr>
          <a:lstStyle>
            <a:lvl1pPr marL="182563" indent="0" algn="l">
              <a:tabLst/>
              <a:defRPr sz="2400" b="0">
                <a:solidFill>
                  <a:srgbClr val="F1F1E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0" y="3093255"/>
            <a:ext cx="3586480" cy="832306"/>
          </a:xfrm>
          <a:solidFill>
            <a:srgbClr val="001D32"/>
          </a:solidFill>
        </p:spPr>
        <p:txBody>
          <a:bodyPr>
            <a:normAutofit/>
          </a:bodyPr>
          <a:lstStyle>
            <a:lvl1pPr marL="182563" indent="0" algn="l">
              <a:buNone/>
              <a:tabLst/>
              <a:defRPr sz="1600">
                <a:solidFill>
                  <a:srgbClr val="F1F1E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DE3F772-86B3-4C4A-A801-7D371D7EF690}" type="datetime1">
              <a:rPr lang="en-US" smtClean="0"/>
              <a:t>2/27/2025</a:t>
            </a:fld>
            <a:endParaRPr lang="en-US"/>
          </a:p>
        </p:txBody>
      </p:sp>
      <p:sp>
        <p:nvSpPr>
          <p:cNvPr id="6" name="Footer Placeholder 5"/>
          <p:cNvSpPr>
            <a:spLocks noGrp="1"/>
          </p:cNvSpPr>
          <p:nvPr>
            <p:ph type="ftr" sz="quarter" idx="11"/>
          </p:nvPr>
        </p:nvSpPr>
        <p:spPr/>
        <p:txBody>
          <a:bodyPr/>
          <a:lstStyle>
            <a:lvl1pPr algn="r">
              <a:defRPr/>
            </a:lvl1pPr>
          </a:lstStyle>
          <a:p>
            <a:r>
              <a:rPr lang="en-US"/>
              <a:t>Slides Title - Date</a:t>
            </a:r>
            <a:endParaRPr lang="en-US" dirty="0"/>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28612289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57520" y="2046754"/>
            <a:ext cx="3586480" cy="1046500"/>
          </a:xfrm>
          <a:solidFill>
            <a:srgbClr val="001D32"/>
          </a:solidFill>
        </p:spPr>
        <p:txBody>
          <a:bodyPr anchor="b">
            <a:normAutofit/>
          </a:bodyPr>
          <a:lstStyle>
            <a:lvl1pPr marL="182563" indent="0" algn="l">
              <a:tabLst/>
              <a:defRPr sz="2400" b="0">
                <a:solidFill>
                  <a:srgbClr val="F1F1E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5557520" y="3093255"/>
            <a:ext cx="3586480" cy="832306"/>
          </a:xfrm>
          <a:solidFill>
            <a:srgbClr val="001D32"/>
          </a:solidFill>
        </p:spPr>
        <p:txBody>
          <a:bodyPr>
            <a:normAutofit/>
          </a:bodyPr>
          <a:lstStyle>
            <a:lvl1pPr marL="182563" indent="0" algn="l">
              <a:buNone/>
              <a:tabLst/>
              <a:defRPr sz="1600">
                <a:solidFill>
                  <a:srgbClr val="F1F1E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53FC775-EC55-E04A-9274-A93D7C4EAF67}" type="datetime1">
              <a:rPr lang="en-US" smtClean="0"/>
              <a:t>2/27/2025</a:t>
            </a:fld>
            <a:endParaRPr lang="en-US"/>
          </a:p>
        </p:txBody>
      </p:sp>
      <p:sp>
        <p:nvSpPr>
          <p:cNvPr id="6" name="Footer Placeholder 5"/>
          <p:cNvSpPr>
            <a:spLocks noGrp="1"/>
          </p:cNvSpPr>
          <p:nvPr>
            <p:ph type="ftr" sz="quarter" idx="11"/>
          </p:nvPr>
        </p:nvSpPr>
        <p:spPr/>
        <p:txBody>
          <a:bodyPr/>
          <a:lstStyle>
            <a:lvl1pPr algn="r">
              <a:defRPr/>
            </a:lvl1pPr>
          </a:lstStyle>
          <a:p>
            <a:r>
              <a:rPr lang="en-US"/>
              <a:t>Slides Title - Date</a:t>
            </a:r>
            <a:endParaRPr lang="en-US" dirty="0"/>
          </a:p>
        </p:txBody>
      </p:sp>
      <p:sp>
        <p:nvSpPr>
          <p:cNvPr id="7" name="Slide Number Placeholder 6"/>
          <p:cNvSpPr>
            <a:spLocks noGrp="1"/>
          </p:cNvSpPr>
          <p:nvPr>
            <p:ph type="sldNum" sz="quarter" idx="12"/>
          </p:nvPr>
        </p:nvSpPr>
        <p:spPr/>
        <p:txBody>
          <a:bodyPr/>
          <a:lstStyle/>
          <a:p>
            <a:fld id="{43D3D97B-AFF1-4763-A1B6-DE29AFA4284A}" type="slidenum">
              <a:rPr lang="en-US" smtClean="0"/>
              <a:t>‹#›</a:t>
            </a:fld>
            <a:endParaRPr lang="en-US"/>
          </a:p>
        </p:txBody>
      </p:sp>
    </p:spTree>
    <p:extLst>
      <p:ext uri="{BB962C8B-B14F-4D97-AF65-F5344CB8AC3E}">
        <p14:creationId xmlns:p14="http://schemas.microsoft.com/office/powerpoint/2010/main" val="10870174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1F1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9304" y="514351"/>
            <a:ext cx="7957966" cy="833682"/>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9303" y="1348033"/>
            <a:ext cx="7957966" cy="299536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Poppins" pitchFamily="2" charset="77"/>
                <a:cs typeface="Poppins" pitchFamily="2" charset="77"/>
              </a:defRPr>
            </a:lvl1pPr>
          </a:lstStyle>
          <a:p>
            <a:fld id="{14A202BE-06E3-AB4D-837B-32C107F9F239}" type="datetime1">
              <a:rPr lang="en-US" smtClean="0"/>
              <a:t>2/27/2025</a:t>
            </a:fld>
            <a:endParaRPr lang="en-US"/>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Poppins" pitchFamily="2" charset="77"/>
                <a:cs typeface="Poppins" pitchFamily="2" charset="77"/>
              </a:defRPr>
            </a:lvl1pPr>
          </a:lstStyle>
          <a:p>
            <a:r>
              <a:rPr lang="en-US"/>
              <a:t>Slides Title - Date</a:t>
            </a:r>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Poppins" pitchFamily="2" charset="77"/>
                <a:cs typeface="Poppins" pitchFamily="2" charset="77"/>
              </a:defRPr>
            </a:lvl1pPr>
          </a:lstStyle>
          <a:p>
            <a:fld id="{43D3D97B-AFF1-4763-A1B6-DE29AFA4284A}" type="slidenum">
              <a:rPr lang="en-US" smtClean="0"/>
              <a:pPr/>
              <a:t>‹#›</a:t>
            </a:fld>
            <a:endParaRPr lang="en-US"/>
          </a:p>
        </p:txBody>
      </p:sp>
    </p:spTree>
    <p:extLst>
      <p:ext uri="{BB962C8B-B14F-4D97-AF65-F5344CB8AC3E}">
        <p14:creationId xmlns:p14="http://schemas.microsoft.com/office/powerpoint/2010/main" val="24284038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97" r:id="rId5"/>
    <p:sldLayoutId id="2147483787" r:id="rId6"/>
    <p:sldLayoutId id="2147483788" r:id="rId7"/>
    <p:sldLayoutId id="2147483795" r:id="rId8"/>
    <p:sldLayoutId id="2147483796" r:id="rId9"/>
    <p:sldLayoutId id="2147483793" r:id="rId10"/>
    <p:sldLayoutId id="2147483798" r:id="rId11"/>
    <p:sldLayoutId id="2147483794" r:id="rId12"/>
    <p:sldLayoutId id="2147483799" r:id="rId13"/>
  </p:sldLayoutIdLst>
  <p:transition>
    <p:fade/>
  </p:transition>
  <p:hf hdr="0" dt="0"/>
  <p:txStyles>
    <p:titleStyle>
      <a:lvl1pPr algn="l" defTabSz="342900" rtl="0" eaLnBrk="1" latinLnBrk="0" hangingPunct="1">
        <a:spcBef>
          <a:spcPct val="0"/>
        </a:spcBef>
        <a:buNone/>
        <a:defRPr sz="3000" kern="1200" cap="none">
          <a:ln w="3175" cmpd="sng">
            <a:noFill/>
          </a:ln>
          <a:solidFill>
            <a:srgbClr val="0076B8"/>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rgbClr val="001D32"/>
          </a:solidFill>
          <a:effectLst/>
          <a:latin typeface="Poppins" pitchFamily="2" charset="77"/>
          <a:ea typeface="+mn-ea"/>
          <a:cs typeface="Poppins" pitchFamily="2" charset="77"/>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rgbClr val="001D32"/>
          </a:solidFill>
          <a:effectLst/>
          <a:latin typeface="Poppins" pitchFamily="2" charset="77"/>
          <a:ea typeface="+mn-ea"/>
          <a:cs typeface="Poppins" pitchFamily="2" charset="77"/>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rgbClr val="001D32"/>
          </a:solidFill>
          <a:effectLst/>
          <a:latin typeface="Poppins" pitchFamily="2" charset="77"/>
          <a:ea typeface="+mn-ea"/>
          <a:cs typeface="Poppins" pitchFamily="2" charset="77"/>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rgbClr val="001D32"/>
          </a:solidFill>
          <a:effectLst/>
          <a:latin typeface="Poppins" pitchFamily="2" charset="77"/>
          <a:ea typeface="+mn-ea"/>
          <a:cs typeface="Poppins" pitchFamily="2" charset="77"/>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rgbClr val="001D32"/>
          </a:solidFill>
          <a:effectLst/>
          <a:latin typeface="Poppins" pitchFamily="2" charset="77"/>
          <a:ea typeface="+mn-ea"/>
          <a:cs typeface="Poppins" pitchFamily="2" charset="77"/>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FADF85D-B83F-47BF-8B68-8534566DE6F5}" type="datetimeFigureOut">
              <a:rPr lang="en-US" smtClean="0"/>
              <a:t>2/27/2025</a:t>
            </a:fld>
            <a:endParaRPr lang="en-US"/>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3D3D97B-AFF1-4763-A1B6-DE29AFA4284A}" type="slidenum">
              <a:rPr lang="en-US" smtClean="0"/>
              <a:t>‹#›</a:t>
            </a:fld>
            <a:endParaRPr lang="en-US"/>
          </a:p>
        </p:txBody>
      </p:sp>
    </p:spTree>
    <p:extLst>
      <p:ext uri="{BB962C8B-B14F-4D97-AF65-F5344CB8AC3E}">
        <p14:creationId xmlns:p14="http://schemas.microsoft.com/office/powerpoint/2010/main" val="91500918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ransition>
    <p:fade/>
  </p:transition>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hyperlink" Target="https://mcast.edu.mt/outreach-app-loss/" TargetMode="External"/><Relationship Id="rId3" Type="http://schemas.openxmlformats.org/officeDocument/2006/relationships/notesSlide" Target="../notesSlides/notesSlide10.xml"/><Relationship Id="rId7" Type="http://schemas.openxmlformats.org/officeDocument/2006/relationships/hyperlink" Target="https://mcast.edu.mt/wp-content/uploads/AL-Guidance-Note-Final-15th-Sep-2016-00000002.pdf" TargetMode="Externa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hyperlink" Target="https://circabc.europa.eu/sd/a/1ddfba34-e1ce-4888-b031-6c559cb28e47/Good%20Practices%20on%20Leakage%20Management%20-%20Main%20Report_Final.pdf"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Katesdavies@wlranda.com"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2.jfif"/><Relationship Id="rId4" Type="http://schemas.openxmlformats.org/officeDocument/2006/relationships/image" Target="../media/image41.sv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hyperlink" Target="https://www.mcast.edu.mt/wp-content/uploads/AL-Guidance-Note-Final-15th-Sep-2016-00000002.pdf" TargetMode="External"/><Relationship Id="rId13" Type="http://schemas.openxmlformats.org/officeDocument/2006/relationships/image" Target="../media/image4.png"/><Relationship Id="rId3" Type="http://schemas.openxmlformats.org/officeDocument/2006/relationships/hyperlink" Target="https://doi.org/10.1016/j.desal.2018.12.008" TargetMode="External"/><Relationship Id="rId7" Type="http://schemas.openxmlformats.org/officeDocument/2006/relationships/hyperlink" Target="https://www.leakssuitelibrary.com/random-uncertainty-in-water-balance/" TargetMode="External"/><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hyperlink" Target="https://www.leakssuitelibrary.com/iwa-water-balance/" TargetMode="External"/><Relationship Id="rId11" Type="http://schemas.openxmlformats.org/officeDocument/2006/relationships/hyperlink" Target="https://www.wlranda.com/training" TargetMode="External"/><Relationship Id="rId5" Type="http://schemas.openxmlformats.org/officeDocument/2006/relationships/hyperlink" Target="https://www.leigroup.org/" TargetMode="External"/><Relationship Id="rId10" Type="http://schemas.openxmlformats.org/officeDocument/2006/relationships/hyperlink" Target="https://www.wlranda.com/software" TargetMode="External"/><Relationship Id="rId4" Type="http://schemas.openxmlformats.org/officeDocument/2006/relationships/hyperlink" Target="https://www.nj.gov/drbc/library/documents/wateraudits/Assessment_WaterAuditProgram2012-2021_dec2023.pdf" TargetMode="External"/><Relationship Id="rId9" Type="http://schemas.openxmlformats.org/officeDocument/2006/relationships/hyperlink" Target="https://www.leakssuitelibrary.com/uarl-and-ili"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lowless.co/knowledge-base/white-paper-reducing-water-losses-a-practical-approa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www.flowless.co/technology/watercloud-technology" TargetMode="External"/><Relationship Id="rId5" Type="http://schemas.openxmlformats.org/officeDocument/2006/relationships/hyperlink" Target="https://www.flowless.co/technology/octopo" TargetMode="External"/><Relationship Id="rId4" Type="http://schemas.openxmlformats.org/officeDocument/2006/relationships/hyperlink" Target="https://www.flowless.co/case-studies/water-losses-reduction-in-salfeet"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s.zoom.us/m/bPlTRphy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hyperlink" Target="https://www.leigroup.org/"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DC97728-BA21-ABC6-FFDC-10E5912C2DB0}"/>
              </a:ext>
            </a:extLst>
          </p:cNvPr>
          <p:cNvSpPr txBox="1">
            <a:spLocks/>
          </p:cNvSpPr>
          <p:nvPr/>
        </p:nvSpPr>
        <p:spPr>
          <a:xfrm>
            <a:off x="6301649" y="3515516"/>
            <a:ext cx="2842352" cy="1627984"/>
          </a:xfrm>
          <a:prstGeom prst="rect">
            <a:avLst/>
          </a:prstGeom>
          <a:solidFill>
            <a:srgbClr val="FFFFFF">
              <a:alpha val="95686"/>
            </a:srgbClr>
          </a:solidFill>
          <a:effectLst/>
        </p:spPr>
        <p:txBody>
          <a:bodyPr vert="horz" lIns="91440" tIns="45720" rIns="91440" bIns="45720" rtlCol="0" anchor="ctr">
            <a:normAutofit/>
          </a:bodyPr>
          <a:lstStyle>
            <a:lvl1pPr marL="717550" indent="0" algn="l" defTabSz="342900" rtl="0" eaLnBrk="1" latinLnBrk="0" hangingPunct="1">
              <a:spcBef>
                <a:spcPct val="0"/>
              </a:spcBef>
              <a:buNone/>
              <a:tabLst/>
              <a:defRPr sz="4000" kern="1200" cap="none">
                <a:ln w="3175" cmpd="sng">
                  <a:noFill/>
                </a:ln>
                <a:solidFill>
                  <a:srgbClr val="0076B8"/>
                </a:solidFill>
                <a:effectLst/>
                <a:latin typeface="Poppins" pitchFamily="2" charset="77"/>
                <a:ea typeface="+mj-ea"/>
                <a:cs typeface="Poppins" pitchFamily="2" charset="77"/>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17550" indent="0" algn="r" defTabSz="342900" rtl="1" eaLnBrk="1" latinLnBrk="0" hangingPunct="1">
              <a:lnSpc>
                <a:spcPct val="90000"/>
              </a:lnSpc>
              <a:spcBef>
                <a:spcPct val="0"/>
              </a:spcBef>
              <a:buNone/>
              <a:tabLst/>
            </a:pPr>
            <a:endParaRPr lang="en-PS" sz="2800" dirty="0"/>
          </a:p>
        </p:txBody>
      </p:sp>
      <p:sp>
        <p:nvSpPr>
          <p:cNvPr id="2" name="Title 1">
            <a:extLst>
              <a:ext uri="{FF2B5EF4-FFF2-40B4-BE49-F238E27FC236}">
                <a16:creationId xmlns:a16="http://schemas.microsoft.com/office/drawing/2014/main" id="{133A7C40-F8F0-F642-5C63-12B4309B42FB}"/>
              </a:ext>
            </a:extLst>
          </p:cNvPr>
          <p:cNvSpPr>
            <a:spLocks noGrp="1"/>
          </p:cNvSpPr>
          <p:nvPr>
            <p:ph type="ctrTitle"/>
          </p:nvPr>
        </p:nvSpPr>
        <p:spPr>
          <a:xfrm>
            <a:off x="0" y="1168924"/>
            <a:ext cx="6947699" cy="1713172"/>
          </a:xfrm>
        </p:spPr>
        <p:txBody>
          <a:bodyPr anchor="ctr">
            <a:normAutofit/>
          </a:bodyPr>
          <a:lstStyle/>
          <a:p>
            <a:pPr>
              <a:lnSpc>
                <a:spcPct val="90000"/>
              </a:lnSpc>
            </a:pPr>
            <a:r>
              <a:rPr lang="en-PS" sz="2800" dirty="0">
                <a:latin typeface="Poppins"/>
                <a:cs typeface="Poppins"/>
              </a:rPr>
              <a:t>Reducing NRW with AI-Powered Technologies</a:t>
            </a:r>
          </a:p>
        </p:txBody>
      </p:sp>
      <p:pic>
        <p:nvPicPr>
          <p:cNvPr id="9" name="Picture 8">
            <a:extLst>
              <a:ext uri="{FF2B5EF4-FFF2-40B4-BE49-F238E27FC236}">
                <a16:creationId xmlns:a16="http://schemas.microsoft.com/office/drawing/2014/main" id="{7CEAC73E-3309-1F0C-511F-11D5B37ADB0F}"/>
              </a:ext>
            </a:extLst>
          </p:cNvPr>
          <p:cNvPicPr>
            <a:picLocks noChangeAspect="1"/>
          </p:cNvPicPr>
          <p:nvPr/>
        </p:nvPicPr>
        <p:blipFill rotWithShape="1">
          <a:blip r:embed="rId5"/>
          <a:srcRect l="11363" t="22032" r="14902" b="15342"/>
          <a:stretch/>
        </p:blipFill>
        <p:spPr>
          <a:xfrm>
            <a:off x="7601876" y="3799551"/>
            <a:ext cx="1442974" cy="1225586"/>
          </a:xfrm>
          <a:prstGeom prst="rect">
            <a:avLst/>
          </a:prstGeom>
        </p:spPr>
      </p:pic>
      <p:pic>
        <p:nvPicPr>
          <p:cNvPr id="10" name="Picture 9">
            <a:extLst>
              <a:ext uri="{FF2B5EF4-FFF2-40B4-BE49-F238E27FC236}">
                <a16:creationId xmlns:a16="http://schemas.microsoft.com/office/drawing/2014/main" id="{C19704EC-1B98-92F2-6564-61B16EA9B203}"/>
              </a:ext>
            </a:extLst>
          </p:cNvPr>
          <p:cNvPicPr>
            <a:picLocks noChangeAspect="1"/>
          </p:cNvPicPr>
          <p:nvPr/>
        </p:nvPicPr>
        <p:blipFill>
          <a:blip r:embed="rId6"/>
          <a:stretch>
            <a:fillRect/>
          </a:stretch>
        </p:blipFill>
        <p:spPr>
          <a:xfrm>
            <a:off x="6433852" y="3716715"/>
            <a:ext cx="1256160" cy="1256160"/>
          </a:xfrm>
          <a:prstGeom prst="rect">
            <a:avLst/>
          </a:prstGeom>
        </p:spPr>
      </p:pic>
    </p:spTree>
    <p:custDataLst>
      <p:tags r:id="rId1"/>
    </p:custDataLst>
    <p:extLst>
      <p:ext uri="{BB962C8B-B14F-4D97-AF65-F5344CB8AC3E}">
        <p14:creationId xmlns:p14="http://schemas.microsoft.com/office/powerpoint/2010/main" val="9017044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4A49-4F47-4DBB-6DC2-4BC3B56CF892}"/>
              </a:ext>
            </a:extLst>
          </p:cNvPr>
          <p:cNvSpPr>
            <a:spLocks noGrp="1"/>
          </p:cNvSpPr>
          <p:nvPr>
            <p:ph type="title"/>
          </p:nvPr>
        </p:nvSpPr>
        <p:spPr/>
        <p:txBody>
          <a:bodyPr/>
          <a:lstStyle/>
          <a:p>
            <a:r>
              <a:rPr lang="en-US" dirty="0">
                <a:latin typeface="Poppins"/>
                <a:cs typeface="Poppins"/>
              </a:rPr>
              <a:t>Time to get back to the basics</a:t>
            </a:r>
            <a:endParaRPr lang="en-US" dirty="0"/>
          </a:p>
        </p:txBody>
      </p:sp>
      <p:pic>
        <p:nvPicPr>
          <p:cNvPr id="7" name="Content Placeholder 6" descr="A close-up of hands holding a piece of puzzle&#10;&#10;AI-generated content may be incorrect.">
            <a:extLst>
              <a:ext uri="{FF2B5EF4-FFF2-40B4-BE49-F238E27FC236}">
                <a16:creationId xmlns:a16="http://schemas.microsoft.com/office/drawing/2014/main" id="{1D60F6AE-194D-E96B-E89C-148B05315B1E}"/>
              </a:ext>
            </a:extLst>
          </p:cNvPr>
          <p:cNvPicPr>
            <a:picLocks noGrp="1" noChangeAspect="1"/>
          </p:cNvPicPr>
          <p:nvPr>
            <p:ph idx="1"/>
          </p:nvPr>
        </p:nvPicPr>
        <p:blipFill>
          <a:blip r:embed="rId4"/>
          <a:stretch>
            <a:fillRect/>
          </a:stretch>
        </p:blipFill>
        <p:spPr>
          <a:xfrm>
            <a:off x="4054520" y="1285202"/>
            <a:ext cx="4572000" cy="3046809"/>
          </a:xfrm>
        </p:spPr>
      </p:pic>
      <p:sp>
        <p:nvSpPr>
          <p:cNvPr id="6" name="Slide Number Placeholder 5">
            <a:extLst>
              <a:ext uri="{FF2B5EF4-FFF2-40B4-BE49-F238E27FC236}">
                <a16:creationId xmlns:a16="http://schemas.microsoft.com/office/drawing/2014/main" id="{0CF46F51-1B54-A6AF-F9D3-94D040F095FD}"/>
              </a:ext>
            </a:extLst>
          </p:cNvPr>
          <p:cNvSpPr>
            <a:spLocks noGrp="1"/>
          </p:cNvSpPr>
          <p:nvPr>
            <p:ph type="sldNum" sz="quarter" idx="12"/>
          </p:nvPr>
        </p:nvSpPr>
        <p:spPr/>
        <p:txBody>
          <a:bodyPr/>
          <a:lstStyle/>
          <a:p>
            <a:fld id="{43D3D97B-AFF1-4763-A1B6-DE29AFA4284A}" type="slidenum">
              <a:rPr lang="en-US" smtClean="0"/>
              <a:t>10</a:t>
            </a:fld>
            <a:endParaRPr lang="en-US"/>
          </a:p>
        </p:txBody>
      </p:sp>
      <p:sp>
        <p:nvSpPr>
          <p:cNvPr id="8" name="TextBox 7">
            <a:extLst>
              <a:ext uri="{FF2B5EF4-FFF2-40B4-BE49-F238E27FC236}">
                <a16:creationId xmlns:a16="http://schemas.microsoft.com/office/drawing/2014/main" id="{95B7270A-95C7-F56F-9E13-6E556DD83DF6}"/>
              </a:ext>
            </a:extLst>
          </p:cNvPr>
          <p:cNvSpPr txBox="1"/>
          <p:nvPr/>
        </p:nvSpPr>
        <p:spPr>
          <a:xfrm>
            <a:off x="850398" y="1764143"/>
            <a:ext cx="291053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oppins" panose="00000500000000000000" pitchFamily="2" charset="0"/>
                <a:cs typeface="Poppins" panose="00000500000000000000" pitchFamily="2" charset="0"/>
              </a:rPr>
              <a:t>Let's review some fundamentals before we look at setting strategy and exploring solutions</a:t>
            </a: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Focus on Real Losses</a:t>
            </a:r>
          </a:p>
        </p:txBody>
      </p:sp>
      <p:pic>
        <p:nvPicPr>
          <p:cNvPr id="3" name="Picture 2">
            <a:extLst>
              <a:ext uri="{FF2B5EF4-FFF2-40B4-BE49-F238E27FC236}">
                <a16:creationId xmlns:a16="http://schemas.microsoft.com/office/drawing/2014/main" id="{202175F2-0FE9-5234-362C-99F3024677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4" name="Picture 3">
            <a:extLst>
              <a:ext uri="{FF2B5EF4-FFF2-40B4-BE49-F238E27FC236}">
                <a16:creationId xmlns:a16="http://schemas.microsoft.com/office/drawing/2014/main" id="{3F5B984C-BC53-B973-6DE7-17B23BDD89FD}"/>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9133036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2784-4C95-8A8D-E996-1DF28CE81B46}"/>
              </a:ext>
            </a:extLst>
          </p:cNvPr>
          <p:cNvSpPr>
            <a:spLocks noGrp="1"/>
          </p:cNvSpPr>
          <p:nvPr>
            <p:ph type="title"/>
          </p:nvPr>
        </p:nvSpPr>
        <p:spPr/>
        <p:txBody>
          <a:bodyPr/>
          <a:lstStyle/>
          <a:p>
            <a:r>
              <a:rPr lang="en-GB" dirty="0">
                <a:latin typeface="Poppins"/>
                <a:cs typeface="Poppins"/>
              </a:rPr>
              <a:t>Poll 1</a:t>
            </a:r>
            <a:endParaRPr lang="en-GB" dirty="0"/>
          </a:p>
        </p:txBody>
      </p:sp>
      <p:pic>
        <p:nvPicPr>
          <p:cNvPr id="5" name="Picture 4">
            <a:extLst>
              <a:ext uri="{FF2B5EF4-FFF2-40B4-BE49-F238E27FC236}">
                <a16:creationId xmlns:a16="http://schemas.microsoft.com/office/drawing/2014/main" id="{5CAF077C-8DF3-F9A9-D401-868C8D06EEBF}"/>
              </a:ext>
            </a:extLst>
          </p:cNvPr>
          <p:cNvPicPr>
            <a:picLocks noChangeAspect="1"/>
          </p:cNvPicPr>
          <p:nvPr/>
        </p:nvPicPr>
        <p:blipFill>
          <a:blip r:embed="rId3"/>
          <a:stretch>
            <a:fillRect/>
          </a:stretch>
        </p:blipFill>
        <p:spPr>
          <a:xfrm>
            <a:off x="2651715" y="1024246"/>
            <a:ext cx="3981589" cy="3636819"/>
          </a:xfrm>
          <a:prstGeom prst="rect">
            <a:avLst/>
          </a:prstGeom>
        </p:spPr>
      </p:pic>
    </p:spTree>
    <p:extLst>
      <p:ext uri="{BB962C8B-B14F-4D97-AF65-F5344CB8AC3E}">
        <p14:creationId xmlns:p14="http://schemas.microsoft.com/office/powerpoint/2010/main" val="4279922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769D2E-9FA3-0932-BEC3-71266AD35197}"/>
              </a:ext>
            </a:extLst>
          </p:cNvPr>
          <p:cNvSpPr>
            <a:spLocks noGrp="1"/>
          </p:cNvSpPr>
          <p:nvPr>
            <p:ph type="title"/>
          </p:nvPr>
        </p:nvSpPr>
        <p:spPr/>
        <p:txBody>
          <a:bodyPr/>
          <a:lstStyle/>
          <a:p>
            <a:r>
              <a:rPr lang="en-GB" dirty="0"/>
              <a:t>Understanding NRW Fundamentals</a:t>
            </a:r>
          </a:p>
        </p:txBody>
      </p:sp>
      <p:sp>
        <p:nvSpPr>
          <p:cNvPr id="6" name="Slide Number Placeholder 5">
            <a:extLst>
              <a:ext uri="{FF2B5EF4-FFF2-40B4-BE49-F238E27FC236}">
                <a16:creationId xmlns:a16="http://schemas.microsoft.com/office/drawing/2014/main" id="{D72EE257-CDC4-B3D1-43CD-B4ECB4DE73B9}"/>
              </a:ext>
            </a:extLst>
          </p:cNvPr>
          <p:cNvSpPr>
            <a:spLocks noGrp="1"/>
          </p:cNvSpPr>
          <p:nvPr>
            <p:ph type="sldNum" sz="quarter" idx="12"/>
          </p:nvPr>
        </p:nvSpPr>
        <p:spPr/>
        <p:txBody>
          <a:bodyPr/>
          <a:lstStyle/>
          <a:p>
            <a:fld id="{43D3D97B-AFF1-4763-A1B6-DE29AFA4284A}" type="slidenum">
              <a:rPr lang="en-US" smtClean="0"/>
              <a:t>12</a:t>
            </a:fld>
            <a:endParaRPr lang="en-US"/>
          </a:p>
        </p:txBody>
      </p:sp>
      <p:sp>
        <p:nvSpPr>
          <p:cNvPr id="9" name="TextBox 8">
            <a:extLst>
              <a:ext uri="{FF2B5EF4-FFF2-40B4-BE49-F238E27FC236}">
                <a16:creationId xmlns:a16="http://schemas.microsoft.com/office/drawing/2014/main" id="{1B7F2624-CC3F-725A-7D9B-7F3028A9B573}"/>
              </a:ext>
            </a:extLst>
          </p:cNvPr>
          <p:cNvSpPr txBox="1"/>
          <p:nvPr/>
        </p:nvSpPr>
        <p:spPr>
          <a:xfrm>
            <a:off x="1176784" y="2096761"/>
            <a:ext cx="7716356" cy="2031325"/>
          </a:xfrm>
          <a:prstGeom prst="rect">
            <a:avLst/>
          </a:prstGeom>
          <a:noFill/>
        </p:spPr>
        <p:txBody>
          <a:bodyPr wrap="square">
            <a:spAutoFit/>
          </a:bodyPr>
          <a:lstStyle/>
          <a:p>
            <a:pPr rtl="0"/>
            <a:r>
              <a:rPr lang="en-GB" sz="1800" b="0" i="0" u="none" strike="noStrike" dirty="0">
                <a:solidFill>
                  <a:schemeClr val="bg1"/>
                </a:solidFill>
                <a:effectLst/>
                <a:latin typeface="Poppins" panose="00000500000000000000" pitchFamily="2" charset="0"/>
                <a:cs typeface="Poppins" panose="00000500000000000000" pitchFamily="2" charset="0"/>
              </a:rPr>
              <a:t>“You can’t connect the dots looking forward; you can only connect them looking backwards.” </a:t>
            </a:r>
            <a:r>
              <a:rPr lang="en-GB" sz="1200" b="0" i="1" u="none" strike="noStrike" dirty="0">
                <a:solidFill>
                  <a:schemeClr val="bg1"/>
                </a:solidFill>
                <a:effectLst/>
                <a:latin typeface="Poppins" panose="00000500000000000000" pitchFamily="2" charset="0"/>
                <a:cs typeface="Poppins" panose="00000500000000000000" pitchFamily="2" charset="0"/>
              </a:rPr>
              <a:t>– Steve Jobs</a:t>
            </a:r>
          </a:p>
          <a:p>
            <a:pPr rtl="0"/>
            <a:endParaRPr lang="en-GB" b="0" dirty="0">
              <a:solidFill>
                <a:schemeClr val="bg1"/>
              </a:solidFill>
              <a:effectLst/>
              <a:latin typeface="Poppins" panose="00000500000000000000" pitchFamily="2" charset="0"/>
              <a:cs typeface="Poppins" panose="00000500000000000000" pitchFamily="2" charset="0"/>
            </a:endParaRPr>
          </a:p>
          <a:p>
            <a:pPr rtl="0"/>
            <a:br>
              <a:rPr lang="en-GB" b="0" dirty="0">
                <a:solidFill>
                  <a:schemeClr val="bg1"/>
                </a:solidFill>
                <a:effectLst/>
                <a:latin typeface="Poppins" panose="00000500000000000000" pitchFamily="2" charset="0"/>
                <a:cs typeface="Poppins" panose="00000500000000000000" pitchFamily="2" charset="0"/>
              </a:rPr>
            </a:br>
            <a:r>
              <a:rPr lang="en-GB" sz="1800" b="0" i="0" u="none" strike="noStrike" dirty="0">
                <a:solidFill>
                  <a:schemeClr val="bg1"/>
                </a:solidFill>
                <a:effectLst/>
                <a:latin typeface="Poppins" panose="00000500000000000000" pitchFamily="2" charset="0"/>
                <a:cs typeface="Poppins" panose="00000500000000000000" pitchFamily="2" charset="0"/>
              </a:rPr>
              <a:t>“Study the past if you would define the future.” </a:t>
            </a:r>
            <a:r>
              <a:rPr lang="en-GB" sz="1200" b="0" i="1" u="none" strike="noStrike" dirty="0">
                <a:solidFill>
                  <a:schemeClr val="bg1"/>
                </a:solidFill>
                <a:effectLst/>
                <a:latin typeface="Poppins" panose="00000500000000000000" pitchFamily="2" charset="0"/>
                <a:cs typeface="Poppins" panose="00000500000000000000" pitchFamily="2" charset="0"/>
              </a:rPr>
              <a:t>– Confucius</a:t>
            </a:r>
            <a:endParaRPr lang="en-GB" b="0" dirty="0">
              <a:solidFill>
                <a:schemeClr val="bg1"/>
              </a:solidFill>
              <a:effectLst/>
              <a:latin typeface="Poppins" panose="00000500000000000000" pitchFamily="2" charset="0"/>
              <a:cs typeface="Poppins" panose="00000500000000000000" pitchFamily="2" charset="0"/>
            </a:endParaRPr>
          </a:p>
          <a:p>
            <a:br>
              <a:rPr lang="en-GB" dirty="0"/>
            </a:br>
            <a:endParaRPr lang="en-GB" dirty="0"/>
          </a:p>
        </p:txBody>
      </p:sp>
    </p:spTree>
    <p:custDataLst>
      <p:tags r:id="rId1"/>
    </p:custDataLst>
    <p:extLst>
      <p:ext uri="{BB962C8B-B14F-4D97-AF65-F5344CB8AC3E}">
        <p14:creationId xmlns:p14="http://schemas.microsoft.com/office/powerpoint/2010/main" val="425575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999"/>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1999"/>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82336B3C-0982-49C2-85B3-D4D69E435900}"/>
              </a:ext>
            </a:extLst>
          </p:cNvPr>
          <p:cNvSpPr>
            <a:spLocks noGrp="1"/>
          </p:cNvSpPr>
          <p:nvPr>
            <p:ph type="title"/>
          </p:nvPr>
        </p:nvSpPr>
        <p:spPr>
          <a:xfrm>
            <a:off x="492646" y="47841"/>
            <a:ext cx="7957966" cy="833682"/>
          </a:xfrm>
        </p:spPr>
        <p:txBody>
          <a:bodyPr rtlCol="0"/>
          <a:lstStyle/>
          <a:p>
            <a:pPr rtl="0"/>
            <a:r>
              <a:rPr lang="en-gb" dirty="0">
                <a:latin typeface="Poppins" panose="00000500000000000000" pitchFamily="2" charset="0"/>
                <a:cs typeface="Poppins" panose="00000500000000000000" pitchFamily="2" charset="0"/>
              </a:rPr>
              <a:t>NRW Milestones from the last 30 years</a:t>
            </a:r>
          </a:p>
        </p:txBody>
      </p:sp>
      <p:grpSp>
        <p:nvGrpSpPr>
          <p:cNvPr id="131" name="Timeline" title="Timeline">
            <a:extLst>
              <a:ext uri="{FF2B5EF4-FFF2-40B4-BE49-F238E27FC236}">
                <a16:creationId xmlns:a16="http://schemas.microsoft.com/office/drawing/2014/main" id="{80E90EA6-F479-4B68-B9E1-1C3BA327F709}"/>
              </a:ext>
            </a:extLst>
          </p:cNvPr>
          <p:cNvGrpSpPr/>
          <p:nvPr/>
        </p:nvGrpSpPr>
        <p:grpSpPr>
          <a:xfrm>
            <a:off x="313509" y="2775512"/>
            <a:ext cx="8410999" cy="124103"/>
            <a:chOff x="418011" y="3346265"/>
            <a:chExt cx="11214665" cy="165471"/>
          </a:xfrm>
        </p:grpSpPr>
        <p:cxnSp>
          <p:nvCxnSpPr>
            <p:cNvPr id="132" name="Straight Arrow Connector 131">
              <a:extLst>
                <a:ext uri="{FF2B5EF4-FFF2-40B4-BE49-F238E27FC236}">
                  <a16:creationId xmlns:a16="http://schemas.microsoft.com/office/drawing/2014/main" id="{660CCE5D-ECB2-4A25-ABD8-9C08E3FC417B}"/>
                </a:ext>
              </a:extLst>
            </p:cNvPr>
            <p:cNvCxnSpPr>
              <a:cxnSpLocks/>
            </p:cNvCxnSpPr>
            <p:nvPr/>
          </p:nvCxnSpPr>
          <p:spPr>
            <a:xfrm>
              <a:off x="418011" y="3429000"/>
              <a:ext cx="11214665"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1BDAB50-CB43-4CDA-A153-680C3AD2A94E}"/>
                </a:ext>
              </a:extLst>
            </p:cNvPr>
            <p:cNvCxnSpPr>
              <a:cxnSpLocks/>
            </p:cNvCxnSpPr>
            <p:nvPr/>
          </p:nvCxnSpPr>
          <p:spPr>
            <a:xfrm>
              <a:off x="106747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C29E3BD-5A12-4FFD-B1C1-90F4794AE974}"/>
                </a:ext>
              </a:extLst>
            </p:cNvPr>
            <p:cNvCxnSpPr>
              <a:cxnSpLocks/>
            </p:cNvCxnSpPr>
            <p:nvPr/>
          </p:nvCxnSpPr>
          <p:spPr>
            <a:xfrm>
              <a:off x="171486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632B552-5CE0-4F61-8227-D17EF98991EB}"/>
                </a:ext>
              </a:extLst>
            </p:cNvPr>
            <p:cNvCxnSpPr>
              <a:cxnSpLocks/>
            </p:cNvCxnSpPr>
            <p:nvPr/>
          </p:nvCxnSpPr>
          <p:spPr>
            <a:xfrm>
              <a:off x="236226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CA0E0ED-2B0C-4C9D-A1D5-FDBDA765B8F9}"/>
                </a:ext>
              </a:extLst>
            </p:cNvPr>
            <p:cNvCxnSpPr>
              <a:cxnSpLocks/>
            </p:cNvCxnSpPr>
            <p:nvPr/>
          </p:nvCxnSpPr>
          <p:spPr>
            <a:xfrm>
              <a:off x="300965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0E97CC2-3A8F-4FE7-8870-B3E9D1ECACA5}"/>
                </a:ext>
              </a:extLst>
            </p:cNvPr>
            <p:cNvCxnSpPr>
              <a:cxnSpLocks/>
            </p:cNvCxnSpPr>
            <p:nvPr/>
          </p:nvCxnSpPr>
          <p:spPr>
            <a:xfrm>
              <a:off x="365704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FD91290-3B48-4FA9-B818-25FA9E03C8CA}"/>
                </a:ext>
              </a:extLst>
            </p:cNvPr>
            <p:cNvCxnSpPr>
              <a:cxnSpLocks/>
            </p:cNvCxnSpPr>
            <p:nvPr/>
          </p:nvCxnSpPr>
          <p:spPr>
            <a:xfrm>
              <a:off x="430443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567788E-8E0F-4D00-8FF1-4B165095861B}"/>
                </a:ext>
              </a:extLst>
            </p:cNvPr>
            <p:cNvCxnSpPr>
              <a:cxnSpLocks/>
            </p:cNvCxnSpPr>
            <p:nvPr/>
          </p:nvCxnSpPr>
          <p:spPr>
            <a:xfrm>
              <a:off x="495182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DC95D9-C03C-4F5D-AFB1-D0AE81264BC4}"/>
                </a:ext>
              </a:extLst>
            </p:cNvPr>
            <p:cNvCxnSpPr>
              <a:cxnSpLocks/>
            </p:cNvCxnSpPr>
            <p:nvPr/>
          </p:nvCxnSpPr>
          <p:spPr>
            <a:xfrm>
              <a:off x="559922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BF3CA6B-24E1-4940-AC23-5BCBBDE1ECF2}"/>
                </a:ext>
              </a:extLst>
            </p:cNvPr>
            <p:cNvCxnSpPr>
              <a:cxnSpLocks/>
            </p:cNvCxnSpPr>
            <p:nvPr/>
          </p:nvCxnSpPr>
          <p:spPr>
            <a:xfrm>
              <a:off x="624661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791226E-3A19-4DA3-AB9B-3EA9BD4F99CB}"/>
                </a:ext>
              </a:extLst>
            </p:cNvPr>
            <p:cNvCxnSpPr>
              <a:cxnSpLocks/>
            </p:cNvCxnSpPr>
            <p:nvPr/>
          </p:nvCxnSpPr>
          <p:spPr>
            <a:xfrm>
              <a:off x="689400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ECA7BD4-0732-4C8E-9491-C3022617866F}"/>
                </a:ext>
              </a:extLst>
            </p:cNvPr>
            <p:cNvCxnSpPr>
              <a:cxnSpLocks/>
            </p:cNvCxnSpPr>
            <p:nvPr/>
          </p:nvCxnSpPr>
          <p:spPr>
            <a:xfrm>
              <a:off x="754139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66C6701-F2E7-4932-8C7E-DD6857011DF7}"/>
                </a:ext>
              </a:extLst>
            </p:cNvPr>
            <p:cNvCxnSpPr>
              <a:cxnSpLocks/>
            </p:cNvCxnSpPr>
            <p:nvPr/>
          </p:nvCxnSpPr>
          <p:spPr>
            <a:xfrm>
              <a:off x="818878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9A24C7C-DD75-4CDA-8E9E-432042F4F352}"/>
                </a:ext>
              </a:extLst>
            </p:cNvPr>
            <p:cNvCxnSpPr>
              <a:cxnSpLocks/>
            </p:cNvCxnSpPr>
            <p:nvPr/>
          </p:nvCxnSpPr>
          <p:spPr>
            <a:xfrm>
              <a:off x="883618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E5916AC-0A29-43A7-B6B0-504998D9755F}"/>
                </a:ext>
              </a:extLst>
            </p:cNvPr>
            <p:cNvCxnSpPr>
              <a:cxnSpLocks/>
            </p:cNvCxnSpPr>
            <p:nvPr/>
          </p:nvCxnSpPr>
          <p:spPr>
            <a:xfrm>
              <a:off x="948357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CE8999A-CE76-47FC-BF29-60696446007F}"/>
                </a:ext>
              </a:extLst>
            </p:cNvPr>
            <p:cNvCxnSpPr>
              <a:cxnSpLocks/>
            </p:cNvCxnSpPr>
            <p:nvPr/>
          </p:nvCxnSpPr>
          <p:spPr>
            <a:xfrm>
              <a:off x="1013096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31041EE-1B35-41D4-8FBE-39465DC15FB6}"/>
                </a:ext>
              </a:extLst>
            </p:cNvPr>
            <p:cNvCxnSpPr>
              <a:cxnSpLocks/>
            </p:cNvCxnSpPr>
            <p:nvPr/>
          </p:nvCxnSpPr>
          <p:spPr>
            <a:xfrm>
              <a:off x="1077835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75" name="Arrow: U-Turn Milestone 1" title="Timeline Arrow">
            <a:extLst>
              <a:ext uri="{FF2B5EF4-FFF2-40B4-BE49-F238E27FC236}">
                <a16:creationId xmlns:a16="http://schemas.microsoft.com/office/drawing/2014/main" id="{36189603-5B44-4AF3-AEC6-6281E5F556A7}"/>
              </a:ext>
            </a:extLst>
          </p:cNvPr>
          <p:cNvSpPr/>
          <p:nvPr/>
        </p:nvSpPr>
        <p:spPr>
          <a:xfrm>
            <a:off x="313508" y="2349338"/>
            <a:ext cx="1551011" cy="488225"/>
          </a:xfrm>
          <a:prstGeom prst="uturnArrow">
            <a:avLst>
              <a:gd name="adj1" fmla="val 37244"/>
              <a:gd name="adj2" fmla="val 18622"/>
              <a:gd name="adj3" fmla="val 20252"/>
              <a:gd name="adj4" fmla="val 52602"/>
              <a:gd name="adj5" fmla="val 9683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cxnSp>
        <p:nvCxnSpPr>
          <p:cNvPr id="184" name="Connector Milestone 1" title="Connecter Line">
            <a:extLst>
              <a:ext uri="{FF2B5EF4-FFF2-40B4-BE49-F238E27FC236}">
                <a16:creationId xmlns:a16="http://schemas.microsoft.com/office/drawing/2014/main" id="{6540B9DE-D8F6-4EBE-8DC6-8E44C65F1330}"/>
              </a:ext>
            </a:extLst>
          </p:cNvPr>
          <p:cNvCxnSpPr>
            <a:cxnSpLocks/>
          </p:cNvCxnSpPr>
          <p:nvPr/>
        </p:nvCxnSpPr>
        <p:spPr>
          <a:xfrm flipH="1">
            <a:off x="1093507" y="2014619"/>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0" name="Text Milestone 1" title="Item Text">
            <a:extLst>
              <a:ext uri="{FF2B5EF4-FFF2-40B4-BE49-F238E27FC236}">
                <a16:creationId xmlns:a16="http://schemas.microsoft.com/office/drawing/2014/main" id="{A59FA398-8B0D-49E0-809E-6B58DA1A7F0E}"/>
              </a:ext>
            </a:extLst>
          </p:cNvPr>
          <p:cNvGrpSpPr/>
          <p:nvPr/>
        </p:nvGrpSpPr>
        <p:grpSpPr>
          <a:xfrm>
            <a:off x="309708" y="964035"/>
            <a:ext cx="1664367" cy="1006926"/>
            <a:chOff x="568097" y="1313621"/>
            <a:chExt cx="1951616" cy="1209051"/>
          </a:xfrm>
        </p:grpSpPr>
        <p:sp>
          <p:nvSpPr>
            <p:cNvPr id="181" name="TextBox 180">
              <a:extLst>
                <a:ext uri="{FF2B5EF4-FFF2-40B4-BE49-F238E27FC236}">
                  <a16:creationId xmlns:a16="http://schemas.microsoft.com/office/drawing/2014/main" id="{6B5245E3-4035-4760-B649-EB7C65910BA3}"/>
                </a:ext>
              </a:extLst>
            </p:cNvPr>
            <p:cNvSpPr txBox="1"/>
            <p:nvPr/>
          </p:nvSpPr>
          <p:spPr>
            <a:xfrm>
              <a:off x="568097" y="1313621"/>
              <a:ext cx="1951610" cy="249452"/>
            </a:xfrm>
            <a:prstGeom prst="rect">
              <a:avLst/>
            </a:prstGeom>
            <a:noFill/>
            <a:ln>
              <a:noFill/>
            </a:ln>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1994</a:t>
              </a:r>
            </a:p>
          </p:txBody>
        </p:sp>
        <p:sp>
          <p:nvSpPr>
            <p:cNvPr id="182" name="TextBox 181">
              <a:extLst>
                <a:ext uri="{FF2B5EF4-FFF2-40B4-BE49-F238E27FC236}">
                  <a16:creationId xmlns:a16="http://schemas.microsoft.com/office/drawing/2014/main" id="{F43BA435-89FE-4FAB-966E-23D4EF0EC493}"/>
                </a:ext>
              </a:extLst>
            </p:cNvPr>
            <p:cNvSpPr txBox="1"/>
            <p:nvPr/>
          </p:nvSpPr>
          <p:spPr>
            <a:xfrm>
              <a:off x="568097" y="1590620"/>
              <a:ext cx="1951612" cy="142265"/>
            </a:xfrm>
            <a:prstGeom prst="rect">
              <a:avLst/>
            </a:prstGeom>
            <a:noFill/>
            <a:ln>
              <a:noFill/>
            </a:ln>
          </p:spPr>
          <p:txBody>
            <a:bodyPr wrap="square" lIns="0" tIns="0" rIns="0" bIns="0" rtlCol="0">
              <a:spAutoFit/>
            </a:bodyPr>
            <a:lstStyle/>
            <a:p>
              <a:pPr algn="ctr" rtl="0"/>
              <a:endParaRPr lang="en-gb" sz="750" b="1"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183" name="TextBox 182">
              <a:extLst>
                <a:ext uri="{FF2B5EF4-FFF2-40B4-BE49-F238E27FC236}">
                  <a16:creationId xmlns:a16="http://schemas.microsoft.com/office/drawing/2014/main" id="{F6F2A7C3-0979-4ABB-95C5-9A102F3C1E88}"/>
                </a:ext>
              </a:extLst>
            </p:cNvPr>
            <p:cNvSpPr txBox="1"/>
            <p:nvPr/>
          </p:nvSpPr>
          <p:spPr>
            <a:xfrm>
              <a:off x="568101" y="1804391"/>
              <a:ext cx="1951612" cy="718281"/>
            </a:xfrm>
            <a:prstGeom prst="rect">
              <a:avLst/>
            </a:prstGeom>
            <a:noFill/>
            <a:ln>
              <a:noFill/>
            </a:ln>
          </p:spPr>
          <p:txBody>
            <a:bodyPr wrap="square" lIns="0" tIns="0" rIns="0" bIns="0" rtlCol="0">
              <a:noAutofit/>
            </a:bodyPr>
            <a:lstStyle/>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Component Analysis of Real Losses (BABE)</a:t>
              </a:r>
            </a:p>
            <a:p>
              <a:pPr algn="ctr"/>
              <a:r>
                <a:rPr lang="en-gb" sz="800" dirty="0">
                  <a:solidFill>
                    <a:schemeClr val="tx1">
                      <a:lumMod val="75000"/>
                      <a:lumOff val="25000"/>
                    </a:schemeClr>
                  </a:solidFill>
                  <a:latin typeface="Poppins" panose="00000500000000000000" pitchFamily="2" charset="0"/>
                  <a:cs typeface="Poppins" panose="00000500000000000000" pitchFamily="2" charset="0"/>
                </a:rPr>
                <a:t>Fixed and Variable Area Discharges (FAVAD)</a:t>
              </a:r>
            </a:p>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a:p>
              <a:pPr algn="ctr"/>
              <a:endParaRPr lang="en-gb" sz="750" b="1" dirty="0">
                <a:solidFill>
                  <a:schemeClr val="tx1">
                    <a:lumMod val="75000"/>
                    <a:lumOff val="25000"/>
                  </a:schemeClr>
                </a:solidFill>
                <a:latin typeface="Poppins" panose="00000500000000000000" pitchFamily="2" charset="0"/>
                <a:cs typeface="Poppins" panose="00000500000000000000" pitchFamily="2" charset="0"/>
              </a:endParaRPr>
            </a:p>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p:txBody>
        </p:sp>
      </p:grpSp>
      <p:sp>
        <p:nvSpPr>
          <p:cNvPr id="185" name="Arrow: U-Turn Milestone 2" title="Timeline Arrow">
            <a:extLst>
              <a:ext uri="{FF2B5EF4-FFF2-40B4-BE49-F238E27FC236}">
                <a16:creationId xmlns:a16="http://schemas.microsoft.com/office/drawing/2014/main" id="{9D37DFEE-3A11-4C0D-A12A-80512F7F58E6}"/>
              </a:ext>
            </a:extLst>
          </p:cNvPr>
          <p:cNvSpPr/>
          <p:nvPr/>
        </p:nvSpPr>
        <p:spPr>
          <a:xfrm flipV="1">
            <a:off x="1681897" y="2837563"/>
            <a:ext cx="1152386" cy="488225"/>
          </a:xfrm>
          <a:prstGeom prst="uturnArrow">
            <a:avLst>
              <a:gd name="adj1" fmla="val 37244"/>
              <a:gd name="adj2" fmla="val 18622"/>
              <a:gd name="adj3" fmla="val 20252"/>
              <a:gd name="adj4" fmla="val 52602"/>
              <a:gd name="adj5" fmla="val 9683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sp>
        <p:nvSpPr>
          <p:cNvPr id="186" name="Duration 2" title="Duration Text">
            <a:extLst>
              <a:ext uri="{FF2B5EF4-FFF2-40B4-BE49-F238E27FC236}">
                <a16:creationId xmlns:a16="http://schemas.microsoft.com/office/drawing/2014/main" id="{C4E1DCDE-7980-4FEF-AD3C-1931CC87AB9F}"/>
              </a:ext>
            </a:extLst>
          </p:cNvPr>
          <p:cNvSpPr txBox="1"/>
          <p:nvPr/>
        </p:nvSpPr>
        <p:spPr>
          <a:xfrm>
            <a:off x="1780939" y="3369445"/>
            <a:ext cx="954301" cy="115416"/>
          </a:xfrm>
          <a:prstGeom prst="rect">
            <a:avLst/>
          </a:prstGeom>
          <a:noFill/>
        </p:spPr>
        <p:txBody>
          <a:bodyPr wrap="square" lIns="0" tIns="0" rIns="0" bIns="0" rtlCol="0">
            <a:spAutoFit/>
          </a:bodyPr>
          <a:lstStyle/>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p:txBody>
      </p:sp>
      <p:cxnSp>
        <p:nvCxnSpPr>
          <p:cNvPr id="97" name="Connector Milestone 1" title="Connecter Line">
            <a:extLst>
              <a:ext uri="{FF2B5EF4-FFF2-40B4-BE49-F238E27FC236}">
                <a16:creationId xmlns:a16="http://schemas.microsoft.com/office/drawing/2014/main" id="{65F26748-FD4D-4281-B2A8-9B2E2D2E1E28}"/>
              </a:ext>
            </a:extLst>
          </p:cNvPr>
          <p:cNvCxnSpPr>
            <a:cxnSpLocks/>
          </p:cNvCxnSpPr>
          <p:nvPr/>
        </p:nvCxnSpPr>
        <p:spPr>
          <a:xfrm flipH="1">
            <a:off x="2258089" y="3407217"/>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688C6511-455C-41DF-BE32-DD7A2D8933A9}"/>
              </a:ext>
            </a:extLst>
          </p:cNvPr>
          <p:cNvSpPr txBox="1"/>
          <p:nvPr/>
        </p:nvSpPr>
        <p:spPr>
          <a:xfrm>
            <a:off x="1596085" y="4532460"/>
            <a:ext cx="1325879" cy="272546"/>
          </a:xfrm>
          <a:prstGeom prst="rect">
            <a:avLst/>
          </a:prstGeom>
          <a:noFill/>
        </p:spPr>
        <p:txBody>
          <a:bodyPr wrap="square" lIns="0" tIns="0" rIns="0" bIns="0" rtlCol="0">
            <a:noAutofit/>
          </a:bodyPr>
          <a:lstStyle/>
          <a:p>
            <a:pPr algn="ctr" rtl="0"/>
            <a:endParaRPr lang="en-gb" sz="750" b="1"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192" name="Arrow: U-Turn Milestone 3" title="Timeline Arrow">
            <a:extLst>
              <a:ext uri="{FF2B5EF4-FFF2-40B4-BE49-F238E27FC236}">
                <a16:creationId xmlns:a16="http://schemas.microsoft.com/office/drawing/2014/main" id="{1933FDD6-F066-4538-99D7-94C1D06624C3}"/>
              </a:ext>
            </a:extLst>
          </p:cNvPr>
          <p:cNvSpPr/>
          <p:nvPr/>
        </p:nvSpPr>
        <p:spPr>
          <a:xfrm>
            <a:off x="2649963" y="2083574"/>
            <a:ext cx="1362106" cy="743445"/>
          </a:xfrm>
          <a:prstGeom prst="uturnArrow">
            <a:avLst>
              <a:gd name="adj1" fmla="val 27292"/>
              <a:gd name="adj2" fmla="val 13691"/>
              <a:gd name="adj3" fmla="val 20519"/>
              <a:gd name="adj4" fmla="val 52602"/>
              <a:gd name="adj5" fmla="val 9683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sp>
        <p:nvSpPr>
          <p:cNvPr id="197" name="Arrow: U-Turn Milestone 4" title="Timeline Arrow">
            <a:extLst>
              <a:ext uri="{FF2B5EF4-FFF2-40B4-BE49-F238E27FC236}">
                <a16:creationId xmlns:a16="http://schemas.microsoft.com/office/drawing/2014/main" id="{E23F67B2-BA7A-475B-82FA-2AC38000CCA7}"/>
              </a:ext>
            </a:extLst>
          </p:cNvPr>
          <p:cNvSpPr/>
          <p:nvPr/>
        </p:nvSpPr>
        <p:spPr>
          <a:xfrm flipV="1">
            <a:off x="5847906" y="2879871"/>
            <a:ext cx="1403099" cy="702058"/>
          </a:xfrm>
          <a:prstGeom prst="uturnArrow">
            <a:avLst>
              <a:gd name="adj1" fmla="val 27292"/>
              <a:gd name="adj2" fmla="val 13691"/>
              <a:gd name="adj3" fmla="val 20519"/>
              <a:gd name="adj4" fmla="val 52602"/>
              <a:gd name="adj5" fmla="val 9683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sp>
        <p:nvSpPr>
          <p:cNvPr id="201" name="TextBox 200">
            <a:extLst>
              <a:ext uri="{FF2B5EF4-FFF2-40B4-BE49-F238E27FC236}">
                <a16:creationId xmlns:a16="http://schemas.microsoft.com/office/drawing/2014/main" id="{09F48650-0D2E-48E7-93E3-2FA8327E7942}"/>
              </a:ext>
            </a:extLst>
          </p:cNvPr>
          <p:cNvSpPr txBox="1"/>
          <p:nvPr/>
        </p:nvSpPr>
        <p:spPr>
          <a:xfrm>
            <a:off x="2859140" y="4338040"/>
            <a:ext cx="1325879" cy="176803"/>
          </a:xfrm>
          <a:prstGeom prst="rect">
            <a:avLst/>
          </a:prstGeom>
          <a:noFill/>
        </p:spPr>
        <p:txBody>
          <a:bodyPr wrap="square" lIns="0" tIns="0" rIns="0" bIns="0" rtlCol="0">
            <a:noAutofit/>
          </a:bodyPr>
          <a:lstStyle/>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202" name="Arrow: U-Turn Milestone 5" title="Timeline Arrow">
            <a:extLst>
              <a:ext uri="{FF2B5EF4-FFF2-40B4-BE49-F238E27FC236}">
                <a16:creationId xmlns:a16="http://schemas.microsoft.com/office/drawing/2014/main" id="{60B2DC70-87DD-44B4-9974-2E0B2117DE08}"/>
              </a:ext>
            </a:extLst>
          </p:cNvPr>
          <p:cNvSpPr/>
          <p:nvPr/>
        </p:nvSpPr>
        <p:spPr>
          <a:xfrm>
            <a:off x="4350635" y="2328108"/>
            <a:ext cx="1700088" cy="488225"/>
          </a:xfrm>
          <a:prstGeom prst="uturnArrow">
            <a:avLst>
              <a:gd name="adj1" fmla="val 37244"/>
              <a:gd name="adj2" fmla="val 18622"/>
              <a:gd name="adj3" fmla="val 20252"/>
              <a:gd name="adj4" fmla="val 52602"/>
              <a:gd name="adj5" fmla="val 9683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cxnSp>
        <p:nvCxnSpPr>
          <p:cNvPr id="98" name="Connector Milestone 1" title="Connecter Line">
            <a:extLst>
              <a:ext uri="{FF2B5EF4-FFF2-40B4-BE49-F238E27FC236}">
                <a16:creationId xmlns:a16="http://schemas.microsoft.com/office/drawing/2014/main" id="{33CE460B-EDDE-4B77-A80A-B18C8292C77D}"/>
              </a:ext>
            </a:extLst>
          </p:cNvPr>
          <p:cNvCxnSpPr>
            <a:cxnSpLocks/>
          </p:cNvCxnSpPr>
          <p:nvPr/>
        </p:nvCxnSpPr>
        <p:spPr>
          <a:xfrm flipH="1">
            <a:off x="5200679" y="1978057"/>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04" name="Text Milestone 5" title="Item Text">
            <a:extLst>
              <a:ext uri="{FF2B5EF4-FFF2-40B4-BE49-F238E27FC236}">
                <a16:creationId xmlns:a16="http://schemas.microsoft.com/office/drawing/2014/main" id="{BFB56E2D-6AC2-44DC-BB7B-423C3393A995}"/>
              </a:ext>
            </a:extLst>
          </p:cNvPr>
          <p:cNvGrpSpPr/>
          <p:nvPr/>
        </p:nvGrpSpPr>
        <p:grpSpPr>
          <a:xfrm>
            <a:off x="2258089" y="680290"/>
            <a:ext cx="2127053" cy="1238801"/>
            <a:chOff x="5223397" y="880704"/>
            <a:chExt cx="2167161" cy="1651733"/>
          </a:xfrm>
        </p:grpSpPr>
        <p:sp>
          <p:nvSpPr>
            <p:cNvPr id="205" name="TextBox 204">
              <a:extLst>
                <a:ext uri="{FF2B5EF4-FFF2-40B4-BE49-F238E27FC236}">
                  <a16:creationId xmlns:a16="http://schemas.microsoft.com/office/drawing/2014/main" id="{6C6BF4F5-4187-4C24-91F8-B0334FE9A105}"/>
                </a:ext>
              </a:extLst>
            </p:cNvPr>
            <p:cNvSpPr txBox="1"/>
            <p:nvPr/>
          </p:nvSpPr>
          <p:spPr>
            <a:xfrm>
              <a:off x="5223397" y="880704"/>
              <a:ext cx="2167161" cy="1651733"/>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1999</a:t>
              </a:r>
            </a:p>
            <a:p>
              <a:pPr algn="ctr" rtl="0"/>
              <a:endParaRPr lang="en-gb" sz="1350" b="1" dirty="0">
                <a:latin typeface="Poppins" panose="00000500000000000000" pitchFamily="2" charset="0"/>
                <a:cs typeface="Poppins" panose="00000500000000000000" pitchFamily="2" charset="0"/>
              </a:endParaRPr>
            </a:p>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IWA Water Balance, </a:t>
              </a:r>
            </a:p>
            <a:p>
              <a:pPr algn="ctr"/>
              <a:r>
                <a:rPr lang="en-GB" sz="800" i="0" u="none" strike="noStrike" dirty="0">
                  <a:effectLst/>
                  <a:latin typeface="Poppins" panose="00000500000000000000" pitchFamily="2" charset="0"/>
                  <a:cs typeface="Poppins" panose="00000500000000000000" pitchFamily="2" charset="0"/>
                </a:rPr>
                <a:t>IWA recommended (KPIs) for NRW and Real Losses</a:t>
              </a:r>
            </a:p>
            <a:p>
              <a:pPr algn="ctr"/>
              <a:r>
                <a:rPr lang="en-GB" sz="800" i="0" u="none" strike="noStrike" dirty="0">
                  <a:effectLst/>
                  <a:latin typeface="Poppins" panose="00000500000000000000" pitchFamily="2" charset="0"/>
                  <a:cs typeface="Poppins" panose="00000500000000000000" pitchFamily="2" charset="0"/>
                </a:rPr>
                <a:t>Unavoidable Annual Real Losses UARL, and Infrastructure Leakage Index ILI</a:t>
              </a:r>
            </a:p>
            <a:p>
              <a:pPr algn="ctr" rtl="0"/>
              <a:endParaRPr lang="en-gb" sz="1350" dirty="0">
                <a:latin typeface="Poppins" panose="00000500000000000000" pitchFamily="2" charset="0"/>
                <a:cs typeface="Poppins" panose="00000500000000000000" pitchFamily="2" charset="0"/>
              </a:endParaRPr>
            </a:p>
          </p:txBody>
        </p:sp>
        <p:sp>
          <p:nvSpPr>
            <p:cNvPr id="206" name="TextBox 205">
              <a:extLst>
                <a:ext uri="{FF2B5EF4-FFF2-40B4-BE49-F238E27FC236}">
                  <a16:creationId xmlns:a16="http://schemas.microsoft.com/office/drawing/2014/main" id="{AF85AC23-D6EA-4B23-98AE-B44CC72A87D9}"/>
                </a:ext>
              </a:extLst>
            </p:cNvPr>
            <p:cNvSpPr txBox="1"/>
            <p:nvPr/>
          </p:nvSpPr>
          <p:spPr>
            <a:xfrm>
              <a:off x="5362965" y="1578997"/>
              <a:ext cx="1767840" cy="153888"/>
            </a:xfrm>
            <a:prstGeom prst="rect">
              <a:avLst/>
            </a:prstGeom>
            <a:noFill/>
          </p:spPr>
          <p:txBody>
            <a:bodyPr wrap="square" lIns="0" tIns="0" rIns="0" bIns="0" rtlCol="0">
              <a:spAutoFit/>
            </a:bodyPr>
            <a:lstStyle/>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p:txBody>
        </p:sp>
      </p:grpSp>
      <p:sp>
        <p:nvSpPr>
          <p:cNvPr id="210" name="Arrow: U-Turn Milestone 7" title="Timeline Arrow">
            <a:extLst>
              <a:ext uri="{FF2B5EF4-FFF2-40B4-BE49-F238E27FC236}">
                <a16:creationId xmlns:a16="http://schemas.microsoft.com/office/drawing/2014/main" id="{058AE435-1F45-4B7B-8E34-B4AABA51CC48}"/>
              </a:ext>
            </a:extLst>
          </p:cNvPr>
          <p:cNvSpPr/>
          <p:nvPr/>
        </p:nvSpPr>
        <p:spPr>
          <a:xfrm>
            <a:off x="7027774" y="2349338"/>
            <a:ext cx="1541537" cy="488225"/>
          </a:xfrm>
          <a:prstGeom prst="uturnArrow">
            <a:avLst>
              <a:gd name="adj1" fmla="val 37244"/>
              <a:gd name="adj2" fmla="val 18622"/>
              <a:gd name="adj3" fmla="val 20252"/>
              <a:gd name="adj4" fmla="val 52602"/>
              <a:gd name="adj5" fmla="val 9683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cxnSp>
        <p:nvCxnSpPr>
          <p:cNvPr id="99" name="Connector Milestone 1" title="Connecter Line">
            <a:extLst>
              <a:ext uri="{FF2B5EF4-FFF2-40B4-BE49-F238E27FC236}">
                <a16:creationId xmlns:a16="http://schemas.microsoft.com/office/drawing/2014/main" id="{63529282-517A-4B10-89E2-0FD11D256738}"/>
              </a:ext>
            </a:extLst>
          </p:cNvPr>
          <p:cNvCxnSpPr>
            <a:cxnSpLocks/>
          </p:cNvCxnSpPr>
          <p:nvPr/>
        </p:nvCxnSpPr>
        <p:spPr>
          <a:xfrm flipH="1">
            <a:off x="7798542" y="1971693"/>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25" name="Text Milestone 7" title="Item Text">
            <a:extLst>
              <a:ext uri="{FF2B5EF4-FFF2-40B4-BE49-F238E27FC236}">
                <a16:creationId xmlns:a16="http://schemas.microsoft.com/office/drawing/2014/main" id="{B8D93E6F-FCFD-4751-9199-7AB157111B64}"/>
              </a:ext>
            </a:extLst>
          </p:cNvPr>
          <p:cNvGrpSpPr/>
          <p:nvPr/>
        </p:nvGrpSpPr>
        <p:grpSpPr>
          <a:xfrm>
            <a:off x="7019834" y="1297173"/>
            <a:ext cx="1557415" cy="505439"/>
            <a:chOff x="9359779" y="1412293"/>
            <a:chExt cx="2076553" cy="540786"/>
          </a:xfrm>
        </p:grpSpPr>
        <p:sp>
          <p:nvSpPr>
            <p:cNvPr id="226" name="TextBox 225">
              <a:extLst>
                <a:ext uri="{FF2B5EF4-FFF2-40B4-BE49-F238E27FC236}">
                  <a16:creationId xmlns:a16="http://schemas.microsoft.com/office/drawing/2014/main" id="{8F8EBB4A-906D-4B4E-9C8D-2D01E7086702}"/>
                </a:ext>
              </a:extLst>
            </p:cNvPr>
            <p:cNvSpPr txBox="1"/>
            <p:nvPr/>
          </p:nvSpPr>
          <p:spPr>
            <a:xfrm>
              <a:off x="9359779" y="1412293"/>
              <a:ext cx="2076553" cy="444555"/>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2017</a:t>
              </a:r>
            </a:p>
            <a:p>
              <a:pPr algn="ctr" rtl="0"/>
              <a:endParaRPr lang="en-gb" sz="1350" b="1" dirty="0">
                <a:latin typeface="Poppins" panose="00000500000000000000" pitchFamily="2" charset="0"/>
                <a:cs typeface="Poppins" panose="00000500000000000000" pitchFamily="2" charset="0"/>
              </a:endParaRPr>
            </a:p>
          </p:txBody>
        </p:sp>
        <p:sp>
          <p:nvSpPr>
            <p:cNvPr id="227" name="TextBox 226">
              <a:extLst>
                <a:ext uri="{FF2B5EF4-FFF2-40B4-BE49-F238E27FC236}">
                  <a16:creationId xmlns:a16="http://schemas.microsoft.com/office/drawing/2014/main" id="{2DD0E340-2933-4D6A-AB6B-9CAB6C5D06E9}"/>
                </a:ext>
              </a:extLst>
            </p:cNvPr>
            <p:cNvSpPr txBox="1"/>
            <p:nvPr/>
          </p:nvSpPr>
          <p:spPr>
            <a:xfrm>
              <a:off x="9514135" y="1821358"/>
              <a:ext cx="1767840" cy="131721"/>
            </a:xfrm>
            <a:prstGeom prst="rect">
              <a:avLst/>
            </a:prstGeom>
            <a:noFill/>
          </p:spPr>
          <p:txBody>
            <a:bodyPr wrap="square" lIns="0" tIns="0" rIns="0" bIns="0" rtlCol="0">
              <a:spAutoFit/>
            </a:bodyPr>
            <a:lstStyle/>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V</a:t>
              </a:r>
              <a:r>
                <a:rPr lang="en-gb" sz="800" dirty="0">
                  <a:solidFill>
                    <a:schemeClr val="tx1">
                      <a:lumMod val="75000"/>
                      <a:lumOff val="25000"/>
                    </a:schemeClr>
                  </a:solidFill>
                  <a:latin typeface="Poppins" panose="00000500000000000000" pitchFamily="2" charset="0"/>
                  <a:cs typeface="Poppins" panose="00000500000000000000" pitchFamily="2" charset="0"/>
                </a:rPr>
                <a:t>ariable</a:t>
              </a:r>
              <a:r>
                <a:rPr lang="en-gb" sz="750" dirty="0">
                  <a:solidFill>
                    <a:schemeClr val="tx1">
                      <a:lumMod val="75000"/>
                      <a:lumOff val="25000"/>
                    </a:schemeClr>
                  </a:solidFill>
                  <a:latin typeface="Poppins" panose="00000500000000000000" pitchFamily="2" charset="0"/>
                  <a:cs typeface="Poppins" panose="00000500000000000000" pitchFamily="2" charset="0"/>
                </a:rPr>
                <a:t> N1 Concept</a:t>
              </a:r>
            </a:p>
          </p:txBody>
        </p:sp>
      </p:grpSp>
      <p:cxnSp>
        <p:nvCxnSpPr>
          <p:cNvPr id="242" name="Connector Launch" title="Connecter Line">
            <a:extLst>
              <a:ext uri="{FF2B5EF4-FFF2-40B4-BE49-F238E27FC236}">
                <a16:creationId xmlns:a16="http://schemas.microsoft.com/office/drawing/2014/main" id="{B9C1D786-BB48-4CC7-8273-A3DF0DFCB266}"/>
              </a:ext>
            </a:extLst>
          </p:cNvPr>
          <p:cNvCxnSpPr>
            <a:cxnSpLocks/>
          </p:cNvCxnSpPr>
          <p:nvPr/>
        </p:nvCxnSpPr>
        <p:spPr>
          <a:xfrm flipH="1">
            <a:off x="8476178" y="2837561"/>
            <a:ext cx="3" cy="41589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38" name="Text Milestone Launch" title="Item Text">
            <a:extLst>
              <a:ext uri="{FF2B5EF4-FFF2-40B4-BE49-F238E27FC236}">
                <a16:creationId xmlns:a16="http://schemas.microsoft.com/office/drawing/2014/main" id="{5B8632A9-13B7-425C-908B-4D706C125BED}"/>
              </a:ext>
            </a:extLst>
          </p:cNvPr>
          <p:cNvGrpSpPr/>
          <p:nvPr/>
        </p:nvGrpSpPr>
        <p:grpSpPr>
          <a:xfrm>
            <a:off x="7766489" y="3441560"/>
            <a:ext cx="1325880" cy="699138"/>
            <a:chOff x="10355318" y="4234326"/>
            <a:chExt cx="1767840" cy="932184"/>
          </a:xfrm>
        </p:grpSpPr>
        <p:sp>
          <p:nvSpPr>
            <p:cNvPr id="239" name="TextBox 238">
              <a:extLst>
                <a:ext uri="{FF2B5EF4-FFF2-40B4-BE49-F238E27FC236}">
                  <a16:creationId xmlns:a16="http://schemas.microsoft.com/office/drawing/2014/main" id="{91D454EC-4400-4DAC-9F48-C016E301B8D4}"/>
                </a:ext>
              </a:extLst>
            </p:cNvPr>
            <p:cNvSpPr txBox="1"/>
            <p:nvPr/>
          </p:nvSpPr>
          <p:spPr>
            <a:xfrm>
              <a:off x="10355318" y="4234326"/>
              <a:ext cx="1767840" cy="276999"/>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2020</a:t>
              </a:r>
            </a:p>
          </p:txBody>
        </p:sp>
        <p:sp>
          <p:nvSpPr>
            <p:cNvPr id="241" name="TextBox 240">
              <a:extLst>
                <a:ext uri="{FF2B5EF4-FFF2-40B4-BE49-F238E27FC236}">
                  <a16:creationId xmlns:a16="http://schemas.microsoft.com/office/drawing/2014/main" id="{9E18F431-86F4-4785-AA79-B80D10241897}"/>
                </a:ext>
              </a:extLst>
            </p:cNvPr>
            <p:cNvSpPr txBox="1"/>
            <p:nvPr/>
          </p:nvSpPr>
          <p:spPr>
            <a:xfrm>
              <a:off x="10355318" y="4930773"/>
              <a:ext cx="1767839" cy="235737"/>
            </a:xfrm>
            <a:prstGeom prst="rect">
              <a:avLst/>
            </a:prstGeom>
            <a:noFill/>
          </p:spPr>
          <p:txBody>
            <a:bodyPr wrap="square" lIns="0" tIns="0" rIns="0" bIns="0" rtlCol="0">
              <a:noAutofit/>
            </a:bodyPr>
            <a:lstStyle/>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UARL</a:t>
              </a:r>
              <a:r>
                <a:rPr lang="en-gb" sz="750" dirty="0">
                  <a:solidFill>
                    <a:schemeClr val="tx1">
                      <a:lumMod val="75000"/>
                      <a:lumOff val="25000"/>
                    </a:schemeClr>
                  </a:solidFill>
                  <a:latin typeface="Poppins" panose="00000500000000000000" pitchFamily="2" charset="0"/>
                  <a:cs typeface="Poppins" panose="00000500000000000000" pitchFamily="2" charset="0"/>
                </a:rPr>
                <a:t> with SCF</a:t>
              </a:r>
            </a:p>
          </p:txBody>
        </p:sp>
      </p:grpSp>
      <p:grpSp>
        <p:nvGrpSpPr>
          <p:cNvPr id="8" name="Text Milestone 3" title="Item Text">
            <a:extLst>
              <a:ext uri="{FF2B5EF4-FFF2-40B4-BE49-F238E27FC236}">
                <a16:creationId xmlns:a16="http://schemas.microsoft.com/office/drawing/2014/main" id="{0439C5B7-9C38-40E2-8D97-5E778964EAD1}"/>
              </a:ext>
            </a:extLst>
          </p:cNvPr>
          <p:cNvGrpSpPr/>
          <p:nvPr/>
        </p:nvGrpSpPr>
        <p:grpSpPr>
          <a:xfrm>
            <a:off x="1588344" y="3786553"/>
            <a:ext cx="1325880" cy="800957"/>
            <a:chOff x="3095088" y="1167644"/>
            <a:chExt cx="1767840" cy="1067945"/>
          </a:xfrm>
        </p:grpSpPr>
        <p:sp>
          <p:nvSpPr>
            <p:cNvPr id="9" name="TextBox 8">
              <a:extLst>
                <a:ext uri="{FF2B5EF4-FFF2-40B4-BE49-F238E27FC236}">
                  <a16:creationId xmlns:a16="http://schemas.microsoft.com/office/drawing/2014/main" id="{57BE9E71-DFEF-4975-BCC6-C716CADF2553}"/>
                </a:ext>
              </a:extLst>
            </p:cNvPr>
            <p:cNvSpPr txBox="1"/>
            <p:nvPr/>
          </p:nvSpPr>
          <p:spPr>
            <a:xfrm>
              <a:off x="3095088" y="1167644"/>
              <a:ext cx="1767840" cy="276999"/>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1997</a:t>
              </a:r>
            </a:p>
          </p:txBody>
        </p:sp>
        <p:sp>
          <p:nvSpPr>
            <p:cNvPr id="10" name="TextBox 9">
              <a:extLst>
                <a:ext uri="{FF2B5EF4-FFF2-40B4-BE49-F238E27FC236}">
                  <a16:creationId xmlns:a16="http://schemas.microsoft.com/office/drawing/2014/main" id="{6EB20292-6192-4D9F-81C5-1C272A88AF26}"/>
                </a:ext>
              </a:extLst>
            </p:cNvPr>
            <p:cNvSpPr txBox="1"/>
            <p:nvPr/>
          </p:nvSpPr>
          <p:spPr>
            <a:xfrm>
              <a:off x="3095088" y="1578997"/>
              <a:ext cx="1767840" cy="656592"/>
            </a:xfrm>
            <a:prstGeom prst="rect">
              <a:avLst/>
            </a:prstGeom>
            <a:noFill/>
          </p:spPr>
          <p:txBody>
            <a:bodyPr wrap="square" lIns="0" tIns="0" rIns="0" bIns="0" rtlCol="0">
              <a:spAutoFit/>
            </a:bodyPr>
            <a:lstStyle/>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Night Flow Component Analysis</a:t>
              </a:r>
            </a:p>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Average Zone Point and Night Day Factors</a:t>
              </a:r>
              <a:endParaRPr lang="en-gb" sz="8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2751D8C-2432-4EAC-9CAA-F95158DA6B0D}"/>
                </a:ext>
              </a:extLst>
            </p:cNvPr>
            <p:cNvSpPr txBox="1"/>
            <p:nvPr/>
          </p:nvSpPr>
          <p:spPr>
            <a:xfrm>
              <a:off x="3095089" y="1547540"/>
              <a:ext cx="1767839" cy="235738"/>
            </a:xfrm>
            <a:prstGeom prst="rect">
              <a:avLst/>
            </a:prstGeom>
            <a:noFill/>
          </p:spPr>
          <p:txBody>
            <a:bodyPr wrap="square" lIns="0" tIns="0" rIns="0" bIns="0" rtlCol="0">
              <a:noAutofit/>
            </a:bodyPr>
            <a:lstStyle/>
            <a:p>
              <a:pPr algn="ctr" rtl="0"/>
              <a:endParaRPr lang="en-gb" sz="750" dirty="0">
                <a:solidFill>
                  <a:schemeClr val="tx1">
                    <a:lumMod val="75000"/>
                    <a:lumOff val="25000"/>
                  </a:schemeClr>
                </a:solidFill>
                <a:latin typeface="Poppins" panose="00000500000000000000" pitchFamily="2" charset="0"/>
                <a:cs typeface="Poppins" panose="00000500000000000000" pitchFamily="2" charset="0"/>
              </a:endParaRPr>
            </a:p>
          </p:txBody>
        </p:sp>
      </p:grpSp>
      <p:sp>
        <p:nvSpPr>
          <p:cNvPr id="15" name="Arrow: U-Turn Milestone 4" title="Timeline Arrow">
            <a:extLst>
              <a:ext uri="{FF2B5EF4-FFF2-40B4-BE49-F238E27FC236}">
                <a16:creationId xmlns:a16="http://schemas.microsoft.com/office/drawing/2014/main" id="{7621B41F-0412-683A-7921-6B4C2BD0BA9A}"/>
              </a:ext>
            </a:extLst>
          </p:cNvPr>
          <p:cNvSpPr/>
          <p:nvPr/>
        </p:nvSpPr>
        <p:spPr>
          <a:xfrm flipV="1">
            <a:off x="3859347" y="2879397"/>
            <a:ext cx="652569" cy="705473"/>
          </a:xfrm>
          <a:prstGeom prst="uturnArrow">
            <a:avLst>
              <a:gd name="adj1" fmla="val 27292"/>
              <a:gd name="adj2" fmla="val 13691"/>
              <a:gd name="adj3" fmla="val 20519"/>
              <a:gd name="adj4" fmla="val 52602"/>
              <a:gd name="adj5" fmla="val 9683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sz="1350">
              <a:solidFill>
                <a:schemeClr val="tx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5C154D0E-535D-3DF1-7C4E-D4A9FBBF599F}"/>
              </a:ext>
            </a:extLst>
          </p:cNvPr>
          <p:cNvSpPr txBox="1"/>
          <p:nvPr/>
        </p:nvSpPr>
        <p:spPr>
          <a:xfrm>
            <a:off x="5532083" y="3985822"/>
            <a:ext cx="2127053" cy="992579"/>
          </a:xfrm>
          <a:prstGeom prst="rect">
            <a:avLst/>
          </a:prstGeom>
          <a:noFill/>
        </p:spPr>
        <p:txBody>
          <a:bodyPr wrap="square" lIns="0" tIns="0" rIns="0" bIns="0" rtlCol="0">
            <a:spAutoFit/>
          </a:bodyPr>
          <a:lstStyle/>
          <a:p>
            <a:pPr algn="ctr" rtl="0"/>
            <a:r>
              <a:rPr lang="en-gb" sz="1350" b="1">
                <a:latin typeface="Poppins" panose="00000500000000000000" pitchFamily="2" charset="0"/>
                <a:cs typeface="Poppins" panose="00000500000000000000" pitchFamily="2" charset="0"/>
              </a:rPr>
              <a:t>2015</a:t>
            </a:r>
            <a:endParaRPr lang="en-gb" sz="1350" b="1" dirty="0">
              <a:latin typeface="Poppins" panose="00000500000000000000" pitchFamily="2" charset="0"/>
              <a:cs typeface="Poppins" panose="00000500000000000000" pitchFamily="2" charset="0"/>
            </a:endParaRPr>
          </a:p>
          <a:p>
            <a:pPr algn="ctr" rtl="0"/>
            <a:endParaRPr lang="en-gb" sz="1350" b="1" dirty="0">
              <a:latin typeface="Poppins" panose="00000500000000000000" pitchFamily="2" charset="0"/>
              <a:cs typeface="Poppins" panose="00000500000000000000" pitchFamily="2" charset="0"/>
            </a:endParaRPr>
          </a:p>
          <a:p>
            <a:pPr algn="ctr" rtl="0"/>
            <a:r>
              <a:rPr lang="en-GB" sz="800" b="1" dirty="0">
                <a:solidFill>
                  <a:schemeClr val="tx1">
                    <a:lumMod val="75000"/>
                    <a:lumOff val="25000"/>
                  </a:schemeClr>
                </a:solidFill>
                <a:latin typeface="Poppins" panose="00000500000000000000" pitchFamily="2" charset="0"/>
                <a:cs typeface="Poppins" panose="00000500000000000000" pitchFamily="2" charset="0"/>
              </a:rPr>
              <a:t>EU Reference Document</a:t>
            </a:r>
          </a:p>
          <a:p>
            <a:pPr algn="ctr" rtl="0"/>
            <a:r>
              <a:rPr lang="en-GB" sz="800" dirty="0">
                <a:solidFill>
                  <a:schemeClr val="tx1">
                    <a:lumMod val="75000"/>
                    <a:lumOff val="25000"/>
                  </a:schemeClr>
                </a:solidFill>
                <a:latin typeface="Poppins" panose="00000500000000000000" pitchFamily="2" charset="0"/>
                <a:cs typeface="Poppins" panose="00000500000000000000" pitchFamily="2" charset="0"/>
              </a:rPr>
              <a:t>Good Practices on Leakage Management</a:t>
            </a:r>
          </a:p>
          <a:p>
            <a:pPr algn="ctr" rtl="0"/>
            <a:endParaRPr lang="en-GB" sz="800" i="0" u="none" strike="noStrike" dirty="0">
              <a:effectLst/>
              <a:latin typeface="Poppins" panose="00000500000000000000" pitchFamily="2" charset="0"/>
              <a:cs typeface="Poppins" panose="00000500000000000000" pitchFamily="2" charset="0"/>
            </a:endParaRPr>
          </a:p>
          <a:p>
            <a:pPr algn="ctr" rtl="0"/>
            <a:endParaRPr lang="en-gb" sz="1350" dirty="0">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45E6902D-0605-06A1-B637-2F8C66A86452}"/>
              </a:ext>
            </a:extLst>
          </p:cNvPr>
          <p:cNvSpPr txBox="1"/>
          <p:nvPr/>
        </p:nvSpPr>
        <p:spPr>
          <a:xfrm>
            <a:off x="4519008" y="1272748"/>
            <a:ext cx="1389154" cy="784830"/>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2012</a:t>
            </a:r>
          </a:p>
          <a:p>
            <a:pPr algn="ctr" rtl="0"/>
            <a:endParaRPr lang="en-gb" sz="1350" b="1" dirty="0">
              <a:latin typeface="Poppins" panose="00000500000000000000" pitchFamily="2" charset="0"/>
              <a:cs typeface="Poppins" panose="00000500000000000000" pitchFamily="2" charset="0"/>
            </a:endParaRPr>
          </a:p>
          <a:p>
            <a:pPr algn="ctr" rtl="0"/>
            <a:r>
              <a:rPr lang="en-GB" sz="800" dirty="0" err="1">
                <a:solidFill>
                  <a:schemeClr val="tx1">
                    <a:lumMod val="75000"/>
                    <a:lumOff val="25000"/>
                  </a:schemeClr>
                </a:solidFill>
                <a:latin typeface="Poppins" panose="00000500000000000000" pitchFamily="2" charset="0"/>
                <a:cs typeface="Poppins" panose="00000500000000000000" pitchFamily="2" charset="0"/>
              </a:rPr>
              <a:t>Pressure:bursts</a:t>
            </a:r>
            <a:r>
              <a:rPr lang="en-GB" sz="800" dirty="0">
                <a:solidFill>
                  <a:schemeClr val="tx1">
                    <a:lumMod val="75000"/>
                    <a:lumOff val="25000"/>
                  </a:schemeClr>
                </a:solidFill>
                <a:latin typeface="Poppins" panose="00000500000000000000" pitchFamily="2" charset="0"/>
                <a:cs typeface="Poppins" panose="00000500000000000000" pitchFamily="2" charset="0"/>
              </a:rPr>
              <a:t> relationship</a:t>
            </a:r>
          </a:p>
          <a:p>
            <a:pPr algn="ctr" rtl="0"/>
            <a:endParaRPr lang="en-GB" sz="800" i="0" u="none" strike="noStrike" dirty="0">
              <a:effectLst/>
              <a:latin typeface="Arial"/>
            </a:endParaRPr>
          </a:p>
        </p:txBody>
      </p:sp>
      <p:sp>
        <p:nvSpPr>
          <p:cNvPr id="20" name="TextBox 19">
            <a:extLst>
              <a:ext uri="{FF2B5EF4-FFF2-40B4-BE49-F238E27FC236}">
                <a16:creationId xmlns:a16="http://schemas.microsoft.com/office/drawing/2014/main" id="{F91E1FEC-C17A-C9AD-89BE-375BCACE366B}"/>
              </a:ext>
            </a:extLst>
          </p:cNvPr>
          <p:cNvSpPr txBox="1"/>
          <p:nvPr/>
        </p:nvSpPr>
        <p:spPr>
          <a:xfrm>
            <a:off x="3081240" y="3987195"/>
            <a:ext cx="2343491" cy="1238801"/>
          </a:xfrm>
          <a:prstGeom prst="rect">
            <a:avLst/>
          </a:prstGeom>
          <a:noFill/>
        </p:spPr>
        <p:txBody>
          <a:bodyPr wrap="square" lIns="0" tIns="0" rIns="0" bIns="0" rtlCol="0">
            <a:spAutoFit/>
          </a:bodyPr>
          <a:lstStyle/>
          <a:p>
            <a:pPr algn="ctr" rtl="0"/>
            <a:r>
              <a:rPr lang="en-gb" sz="1350" b="1" dirty="0">
                <a:latin typeface="Poppins" panose="00000500000000000000" pitchFamily="2" charset="0"/>
                <a:cs typeface="Poppins" panose="00000500000000000000" pitchFamily="2" charset="0"/>
              </a:rPr>
              <a:t>2000-2001</a:t>
            </a:r>
          </a:p>
          <a:p>
            <a:pPr algn="ctr" rtl="0"/>
            <a:endParaRPr lang="en-gb" sz="1350" b="1" dirty="0">
              <a:latin typeface="Poppins" panose="00000500000000000000" pitchFamily="2" charset="0"/>
              <a:cs typeface="Poppins" panose="00000500000000000000" pitchFamily="2" charset="0"/>
            </a:endParaRPr>
          </a:p>
          <a:p>
            <a:pPr algn="ctr"/>
            <a:r>
              <a:rPr lang="en-GB" sz="800" i="0" u="none" strike="noStrike" dirty="0">
                <a:effectLst/>
                <a:latin typeface="Poppins" panose="00000500000000000000" pitchFamily="2" charset="0"/>
                <a:cs typeface="Poppins" panose="00000500000000000000" pitchFamily="2" charset="0"/>
              </a:rPr>
              <a:t>Economic Intervention Policy for Active Leakage Control based on rate of Rise of Unreported Leakage</a:t>
            </a:r>
          </a:p>
          <a:p>
            <a:pPr algn="ctr"/>
            <a:r>
              <a:rPr lang="en-GB" sz="800" dirty="0">
                <a:latin typeface="Poppins" panose="00000500000000000000" pitchFamily="2" charset="0"/>
                <a:cs typeface="Poppins" panose="00000500000000000000" pitchFamily="2" charset="0"/>
              </a:rPr>
              <a:t>Use of Confidence Limits in Water Balance and Night Flow calculations</a:t>
            </a:r>
          </a:p>
          <a:p>
            <a:pPr algn="ctr" rtl="0"/>
            <a:endParaRPr lang="en-gb" sz="1350" dirty="0">
              <a:latin typeface="Poppins" panose="00000500000000000000" pitchFamily="2" charset="0"/>
              <a:cs typeface="Poppins" panose="00000500000000000000" pitchFamily="2" charset="0"/>
            </a:endParaRPr>
          </a:p>
        </p:txBody>
      </p:sp>
      <p:cxnSp>
        <p:nvCxnSpPr>
          <p:cNvPr id="21" name="Connector Milestone 1" title="Connecter Line">
            <a:extLst>
              <a:ext uri="{FF2B5EF4-FFF2-40B4-BE49-F238E27FC236}">
                <a16:creationId xmlns:a16="http://schemas.microsoft.com/office/drawing/2014/main" id="{FD71A671-BE2A-348B-EA54-C26D89077EE7}"/>
              </a:ext>
            </a:extLst>
          </p:cNvPr>
          <p:cNvCxnSpPr>
            <a:cxnSpLocks/>
          </p:cNvCxnSpPr>
          <p:nvPr/>
        </p:nvCxnSpPr>
        <p:spPr>
          <a:xfrm flipH="1">
            <a:off x="3321615" y="1759697"/>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Connector Milestone 1" title="Connecter Line">
            <a:extLst>
              <a:ext uri="{FF2B5EF4-FFF2-40B4-BE49-F238E27FC236}">
                <a16:creationId xmlns:a16="http://schemas.microsoft.com/office/drawing/2014/main" id="{B424B3A3-411B-F7B0-FE91-F7235DB45BA9}"/>
              </a:ext>
            </a:extLst>
          </p:cNvPr>
          <p:cNvCxnSpPr>
            <a:cxnSpLocks/>
          </p:cNvCxnSpPr>
          <p:nvPr/>
        </p:nvCxnSpPr>
        <p:spPr>
          <a:xfrm flipH="1">
            <a:off x="4202870" y="3650824"/>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Connector Milestone 1" title="Connecter Line">
            <a:extLst>
              <a:ext uri="{FF2B5EF4-FFF2-40B4-BE49-F238E27FC236}">
                <a16:creationId xmlns:a16="http://schemas.microsoft.com/office/drawing/2014/main" id="{26A05B94-B83B-DBB9-C82D-10C2129A6F93}"/>
              </a:ext>
            </a:extLst>
          </p:cNvPr>
          <p:cNvCxnSpPr>
            <a:cxnSpLocks/>
          </p:cNvCxnSpPr>
          <p:nvPr/>
        </p:nvCxnSpPr>
        <p:spPr>
          <a:xfrm flipH="1">
            <a:off x="6542720" y="3624965"/>
            <a:ext cx="1" cy="271458"/>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8083D39-8587-B712-7570-5A4A7BA2E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 name="Picture 2">
            <a:extLst>
              <a:ext uri="{FF2B5EF4-FFF2-40B4-BE49-F238E27FC236}">
                <a16:creationId xmlns:a16="http://schemas.microsoft.com/office/drawing/2014/main" id="{8F29758A-D649-781A-DD74-A7CF52445F14}"/>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27384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fade">
                                      <p:cBhvr>
                                        <p:cTn id="17" dur="500"/>
                                        <p:tgtEl>
                                          <p:spTgt spid="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fade">
                                      <p:cBhvr>
                                        <p:cTn id="37" dur="500"/>
                                        <p:tgtEl>
                                          <p:spTgt spid="2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gtEl>
                                        <p:attrNameLst>
                                          <p:attrName>style.visibility</p:attrName>
                                        </p:attrNameLst>
                                      </p:cBhvr>
                                      <p:to>
                                        <p:strVal val="visible"/>
                                      </p:to>
                                    </p:set>
                                    <p:animEffect transition="in" filter="fade">
                                      <p:cBhvr>
                                        <p:cTn id="42"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FC3F9C-9318-E231-FBE4-D8CF72D509B2}"/>
              </a:ext>
            </a:extLst>
          </p:cNvPr>
          <p:cNvSpPr>
            <a:spLocks noGrp="1"/>
          </p:cNvSpPr>
          <p:nvPr>
            <p:ph type="title"/>
          </p:nvPr>
        </p:nvSpPr>
        <p:spPr>
          <a:xfrm>
            <a:off x="565608" y="514351"/>
            <a:ext cx="8061661" cy="1314449"/>
          </a:xfrm>
        </p:spPr>
        <p:txBody>
          <a:bodyPr anchor="t">
            <a:normAutofit/>
          </a:bodyPr>
          <a:lstStyle/>
          <a:p>
            <a:r>
              <a:rPr lang="en-GB" dirty="0"/>
              <a:t>Let's start with a Water Balance</a:t>
            </a:r>
          </a:p>
        </p:txBody>
      </p:sp>
      <p:pic>
        <p:nvPicPr>
          <p:cNvPr id="2050" name="Picture 2">
            <a:extLst>
              <a:ext uri="{FF2B5EF4-FFF2-40B4-BE49-F238E27FC236}">
                <a16:creationId xmlns:a16="http://schemas.microsoft.com/office/drawing/2014/main" id="{0B21C642-D960-9F73-B708-00BC9E8C112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p:blipFill>
        <p:spPr bwMode="auto">
          <a:xfrm>
            <a:off x="590313" y="1088324"/>
            <a:ext cx="4785912" cy="3469787"/>
          </a:xfrm>
          <a:prstGeom prst="rect">
            <a:avLst/>
          </a:prstGeom>
          <a:solidFill>
            <a:srgbClr val="FFFFFF"/>
          </a:solidFill>
        </p:spPr>
      </p:pic>
      <p:sp>
        <p:nvSpPr>
          <p:cNvPr id="2055" name="Text Placeholder 3">
            <a:extLst>
              <a:ext uri="{FF2B5EF4-FFF2-40B4-BE49-F238E27FC236}">
                <a16:creationId xmlns:a16="http://schemas.microsoft.com/office/drawing/2014/main" id="{4B1ABF01-90DC-5BFB-8B54-6F5759FA59BA}"/>
              </a:ext>
            </a:extLst>
          </p:cNvPr>
          <p:cNvSpPr>
            <a:spLocks noGrp="1"/>
          </p:cNvSpPr>
          <p:nvPr>
            <p:ph sz="half" idx="2"/>
          </p:nvPr>
        </p:nvSpPr>
        <p:spPr>
          <a:xfrm>
            <a:off x="5504098" y="2109053"/>
            <a:ext cx="3176263" cy="2060350"/>
          </a:xfrm>
        </p:spPr>
        <p:txBody>
          <a:bodyPr anchor="t">
            <a:normAutofit fontScale="77500" lnSpcReduction="20000"/>
          </a:bodyPr>
          <a:lstStyle/>
          <a:p>
            <a:pPr marL="0" indent="0">
              <a:buNone/>
            </a:pPr>
            <a:r>
              <a:rPr lang="en-US" sz="1800" dirty="0"/>
              <a:t>Non-Revenue Water</a:t>
            </a:r>
          </a:p>
          <a:p>
            <a:r>
              <a:rPr lang="en-US" sz="1800" dirty="0"/>
              <a:t>Unbilled </a:t>
            </a:r>
            <a:r>
              <a:rPr lang="en-US" sz="1800" dirty="0" err="1"/>
              <a:t>Authorised</a:t>
            </a:r>
            <a:r>
              <a:rPr lang="en-US" sz="1800" dirty="0"/>
              <a:t> Consumption</a:t>
            </a:r>
          </a:p>
          <a:p>
            <a:r>
              <a:rPr lang="en-US" sz="1800" dirty="0"/>
              <a:t>Apparent (commercial)Losses*</a:t>
            </a:r>
          </a:p>
          <a:p>
            <a:r>
              <a:rPr lang="en-US" sz="1800" dirty="0"/>
              <a:t>Real (physical) Losses</a:t>
            </a:r>
          </a:p>
          <a:p>
            <a:pPr marL="0" indent="0">
              <a:buNone/>
            </a:pPr>
            <a:r>
              <a:rPr lang="en-US" sz="1800" dirty="0"/>
              <a:t>Reducing each component requires a different approach and set of targeted interventions</a:t>
            </a:r>
          </a:p>
        </p:txBody>
      </p:sp>
      <p:sp>
        <p:nvSpPr>
          <p:cNvPr id="4" name="Slide Number Placeholder 3">
            <a:extLst>
              <a:ext uri="{FF2B5EF4-FFF2-40B4-BE49-F238E27FC236}">
                <a16:creationId xmlns:a16="http://schemas.microsoft.com/office/drawing/2014/main" id="{EA5AE7FF-4C9F-3994-61F1-6D3A288A0130}"/>
              </a:ext>
            </a:extLst>
          </p:cNvPr>
          <p:cNvSpPr>
            <a:spLocks noGrp="1"/>
          </p:cNvSpPr>
          <p:nvPr>
            <p:ph type="sldNum" sz="quarter" idx="12"/>
          </p:nvPr>
        </p:nvSpPr>
        <p:spPr>
          <a:xfrm>
            <a:off x="8213893" y="4412457"/>
            <a:ext cx="413375" cy="273844"/>
          </a:xfrm>
        </p:spPr>
        <p:txBody>
          <a:bodyPr anchor="ctr">
            <a:normAutofit/>
          </a:bodyPr>
          <a:lstStyle/>
          <a:p>
            <a:pPr>
              <a:spcAft>
                <a:spcPts val="600"/>
              </a:spcAft>
            </a:pPr>
            <a:fld id="{43D3D97B-AFF1-4763-A1B6-DE29AFA4284A}" type="slidenum">
              <a:rPr lang="en-US" smtClean="0"/>
              <a:pPr>
                <a:spcAft>
                  <a:spcPts val="600"/>
                </a:spcAft>
              </a:pPr>
              <a:t>14</a:t>
            </a:fld>
            <a:endParaRPr lang="en-US"/>
          </a:p>
        </p:txBody>
      </p:sp>
      <p:cxnSp>
        <p:nvCxnSpPr>
          <p:cNvPr id="8" name="Straight Connector 7">
            <a:extLst>
              <a:ext uri="{FF2B5EF4-FFF2-40B4-BE49-F238E27FC236}">
                <a16:creationId xmlns:a16="http://schemas.microsoft.com/office/drawing/2014/main" id="{9C8E9ABC-00C3-DB29-5910-514B994A2FF9}"/>
              </a:ext>
            </a:extLst>
          </p:cNvPr>
          <p:cNvCxnSpPr/>
          <p:nvPr/>
        </p:nvCxnSpPr>
        <p:spPr>
          <a:xfrm>
            <a:off x="1277885" y="2866111"/>
            <a:ext cx="0" cy="1692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3FC9C0-5F44-F4F2-B88C-B9FE03CE9E1B}"/>
              </a:ext>
            </a:extLst>
          </p:cNvPr>
          <p:cNvCxnSpPr>
            <a:cxnSpLocks/>
          </p:cNvCxnSpPr>
          <p:nvPr/>
        </p:nvCxnSpPr>
        <p:spPr>
          <a:xfrm>
            <a:off x="5314052" y="2266943"/>
            <a:ext cx="0" cy="222756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891817-3D09-F846-5FE7-48484006FFE7}"/>
              </a:ext>
            </a:extLst>
          </p:cNvPr>
          <p:cNvCxnSpPr>
            <a:cxnSpLocks/>
          </p:cNvCxnSpPr>
          <p:nvPr/>
        </p:nvCxnSpPr>
        <p:spPr>
          <a:xfrm>
            <a:off x="2114145" y="2266943"/>
            <a:ext cx="319885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97E1F4-7FAB-A51F-8B14-44334418AB06}"/>
              </a:ext>
            </a:extLst>
          </p:cNvPr>
          <p:cNvCxnSpPr>
            <a:cxnSpLocks/>
          </p:cNvCxnSpPr>
          <p:nvPr/>
        </p:nvCxnSpPr>
        <p:spPr>
          <a:xfrm>
            <a:off x="1266291" y="4494510"/>
            <a:ext cx="404670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F1328-0D8F-A6F8-19E9-289FF381E1C7}"/>
              </a:ext>
            </a:extLst>
          </p:cNvPr>
          <p:cNvCxnSpPr>
            <a:cxnSpLocks/>
          </p:cNvCxnSpPr>
          <p:nvPr/>
        </p:nvCxnSpPr>
        <p:spPr>
          <a:xfrm>
            <a:off x="2122764" y="2321455"/>
            <a:ext cx="0" cy="53556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733D92-3D7F-0BA4-1A6F-733A432995DA}"/>
              </a:ext>
            </a:extLst>
          </p:cNvPr>
          <p:cNvCxnSpPr>
            <a:cxnSpLocks/>
          </p:cNvCxnSpPr>
          <p:nvPr/>
        </p:nvCxnSpPr>
        <p:spPr>
          <a:xfrm>
            <a:off x="1274910" y="2857022"/>
            <a:ext cx="84785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E6605A-93BD-0EF7-ACC3-A788223A27E2}"/>
              </a:ext>
            </a:extLst>
          </p:cNvPr>
          <p:cNvSpPr txBox="1"/>
          <p:nvPr/>
        </p:nvSpPr>
        <p:spPr>
          <a:xfrm>
            <a:off x="2286000" y="2082277"/>
            <a:ext cx="4572000" cy="369332"/>
          </a:xfrm>
          <a:prstGeom prst="rect">
            <a:avLst/>
          </a:prstGeom>
          <a:noFill/>
        </p:spPr>
        <p:txBody>
          <a:bodyPr wrap="square">
            <a:spAutoFit/>
          </a:bodyPr>
          <a:lstStyle/>
          <a:p>
            <a:r>
              <a:rPr lang="en-GB" b="0" dirty="0">
                <a:effectLst/>
              </a:rPr>
              <a:t> </a:t>
            </a:r>
            <a:endParaRPr lang="en-GB" dirty="0"/>
          </a:p>
        </p:txBody>
      </p:sp>
      <p:pic>
        <p:nvPicPr>
          <p:cNvPr id="2" name="Picture 1">
            <a:extLst>
              <a:ext uri="{FF2B5EF4-FFF2-40B4-BE49-F238E27FC236}">
                <a16:creationId xmlns:a16="http://schemas.microsoft.com/office/drawing/2014/main" id="{F32DEFC3-19B9-DECE-A004-200A07AB2D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6" name="Picture 5">
            <a:extLst>
              <a:ext uri="{FF2B5EF4-FFF2-40B4-BE49-F238E27FC236}">
                <a16:creationId xmlns:a16="http://schemas.microsoft.com/office/drawing/2014/main" id="{5744C60A-068E-65E9-0FF6-99D99AD13011}"/>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
        <p:nvSpPr>
          <p:cNvPr id="3" name="TextBox 2">
            <a:extLst>
              <a:ext uri="{FF2B5EF4-FFF2-40B4-BE49-F238E27FC236}">
                <a16:creationId xmlns:a16="http://schemas.microsoft.com/office/drawing/2014/main" id="{F1AC5857-7EBC-BA40-0652-06B91FAF3F01}"/>
              </a:ext>
            </a:extLst>
          </p:cNvPr>
          <p:cNvSpPr txBox="1"/>
          <p:nvPr/>
        </p:nvSpPr>
        <p:spPr>
          <a:xfrm>
            <a:off x="655721" y="4608095"/>
            <a:ext cx="7068552" cy="553998"/>
          </a:xfrm>
          <a:prstGeom prst="rect">
            <a:avLst/>
          </a:prstGeom>
          <a:noFill/>
        </p:spPr>
        <p:txBody>
          <a:bodyPr wrap="square" rtlCol="0">
            <a:spAutoFit/>
          </a:bodyPr>
          <a:lstStyle/>
          <a:p>
            <a:r>
              <a:rPr lang="en-GB" dirty="0"/>
              <a:t>*</a:t>
            </a:r>
            <a:r>
              <a:rPr lang="en-GB" sz="1200" dirty="0">
                <a:latin typeface="Poppins" panose="00000500000000000000" pitchFamily="2" charset="0"/>
                <a:cs typeface="Poppins" panose="00000500000000000000" pitchFamily="2" charset="0"/>
                <a:hlinkClick r:id="rId7"/>
              </a:rPr>
              <a:t>AL-Guidance-Note-Final-15th-Sep-2016-00000002.pdf</a:t>
            </a:r>
            <a:endParaRPr lang="en-GB" sz="1200" dirty="0">
              <a:latin typeface="Poppins" panose="00000500000000000000" pitchFamily="2" charset="0"/>
              <a:cs typeface="Poppins" panose="00000500000000000000" pitchFamily="2" charset="0"/>
            </a:endParaRPr>
          </a:p>
          <a:p>
            <a:r>
              <a:rPr lang="en-GB" sz="1200" dirty="0">
                <a:latin typeface="Poppins" panose="00000500000000000000" pitchFamily="2" charset="0"/>
                <a:cs typeface="Poppins" panose="00000500000000000000" pitchFamily="2" charset="0"/>
                <a:hlinkClick r:id="rId8"/>
              </a:rPr>
              <a:t>Apparent Water Losses – MCAST</a:t>
            </a:r>
            <a:endParaRPr lang="en-GB" sz="1200" dirty="0">
              <a:latin typeface="Poppins" panose="00000500000000000000" pitchFamily="2" charset="0"/>
              <a:cs typeface="Poppins" panose="00000500000000000000" pitchFamily="2" charset="0"/>
            </a:endParaRPr>
          </a:p>
        </p:txBody>
      </p:sp>
    </p:spTree>
    <p:custDataLst>
      <p:tags r:id="rId1"/>
    </p:custDataLst>
    <p:extLst>
      <p:ext uri="{BB962C8B-B14F-4D97-AF65-F5344CB8AC3E}">
        <p14:creationId xmlns:p14="http://schemas.microsoft.com/office/powerpoint/2010/main" val="262307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animEffect transition="in" filter="fade">
                                      <p:cBhvr>
                                        <p:cTn id="7" dur="500"/>
                                        <p:tgtEl>
                                          <p:spTgt spid="20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xEl>
                                              <p:pRg st="1" end="1"/>
                                            </p:txEl>
                                          </p:spTgt>
                                        </p:tgtEl>
                                        <p:attrNameLst>
                                          <p:attrName>style.visibility</p:attrName>
                                        </p:attrNameLst>
                                      </p:cBhvr>
                                      <p:to>
                                        <p:strVal val="visible"/>
                                      </p:to>
                                    </p:set>
                                    <p:animEffect transition="in" filter="fade">
                                      <p:cBhvr>
                                        <p:cTn id="12" dur="500"/>
                                        <p:tgtEl>
                                          <p:spTgt spid="20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xEl>
                                              <p:pRg st="2" end="2"/>
                                            </p:txEl>
                                          </p:spTgt>
                                        </p:tgtEl>
                                        <p:attrNameLst>
                                          <p:attrName>style.visibility</p:attrName>
                                        </p:attrNameLst>
                                      </p:cBhvr>
                                      <p:to>
                                        <p:strVal val="visible"/>
                                      </p:to>
                                    </p:set>
                                    <p:animEffect transition="in" filter="fade">
                                      <p:cBhvr>
                                        <p:cTn id="17" dur="500"/>
                                        <p:tgtEl>
                                          <p:spTgt spid="20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5">
                                            <p:txEl>
                                              <p:pRg st="3" end="3"/>
                                            </p:txEl>
                                          </p:spTgt>
                                        </p:tgtEl>
                                        <p:attrNameLst>
                                          <p:attrName>style.visibility</p:attrName>
                                        </p:attrNameLst>
                                      </p:cBhvr>
                                      <p:to>
                                        <p:strVal val="visible"/>
                                      </p:to>
                                    </p:set>
                                    <p:animEffect transition="in" filter="fade">
                                      <p:cBhvr>
                                        <p:cTn id="22" dur="500"/>
                                        <p:tgtEl>
                                          <p:spTgt spid="20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5">
                                            <p:txEl>
                                              <p:pRg st="4" end="4"/>
                                            </p:txEl>
                                          </p:spTgt>
                                        </p:tgtEl>
                                        <p:attrNameLst>
                                          <p:attrName>style.visibility</p:attrName>
                                        </p:attrNameLst>
                                      </p:cBhvr>
                                      <p:to>
                                        <p:strVal val="visible"/>
                                      </p:to>
                                    </p:set>
                                    <p:animEffect transition="in" filter="fade">
                                      <p:cBhvr>
                                        <p:cTn id="27" dur="500"/>
                                        <p:tgtEl>
                                          <p:spTgt spid="20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1ABD42E6-5078-BF71-BCDF-5895086A864B}"/>
              </a:ext>
            </a:extLst>
          </p:cNvPr>
          <p:cNvSpPr>
            <a:spLocks noGrp="1"/>
          </p:cNvSpPr>
          <p:nvPr>
            <p:ph type="title"/>
          </p:nvPr>
        </p:nvSpPr>
        <p:spPr>
          <a:xfrm>
            <a:off x="669304" y="514351"/>
            <a:ext cx="7957966" cy="833682"/>
          </a:xfrm>
        </p:spPr>
        <p:txBody>
          <a:bodyPr anchor="ctr">
            <a:normAutofit/>
          </a:bodyPr>
          <a:lstStyle/>
          <a:p>
            <a:pPr>
              <a:lnSpc>
                <a:spcPct val="90000"/>
              </a:lnSpc>
            </a:pPr>
            <a:r>
              <a:rPr lang="en-US" altLang="en-US" sz="2600"/>
              <a:t>The 4 Basic Methods of Managing Real Losses</a:t>
            </a:r>
            <a:br>
              <a:rPr lang="en-US" altLang="en-US" sz="2600"/>
            </a:br>
            <a:endParaRPr lang="en-GB" sz="2600"/>
          </a:p>
        </p:txBody>
      </p:sp>
      <p:pic>
        <p:nvPicPr>
          <p:cNvPr id="28" name="Picture 27" descr="A diagram of a company's financial loss&#10;&#10;AI-generated content may be incorrect.">
            <a:extLst>
              <a:ext uri="{FF2B5EF4-FFF2-40B4-BE49-F238E27FC236}">
                <a16:creationId xmlns:a16="http://schemas.microsoft.com/office/drawing/2014/main" id="{DF1EFB60-F542-7C3F-0E7C-34DD4C62E2F7}"/>
              </a:ext>
            </a:extLst>
          </p:cNvPr>
          <p:cNvPicPr>
            <a:picLocks noChangeAspect="1"/>
          </p:cNvPicPr>
          <p:nvPr/>
        </p:nvPicPr>
        <p:blipFill>
          <a:blip r:embed="rId4"/>
          <a:stretch>
            <a:fillRect/>
          </a:stretch>
        </p:blipFill>
        <p:spPr>
          <a:xfrm>
            <a:off x="2351314" y="1077887"/>
            <a:ext cx="4593945" cy="3939308"/>
          </a:xfrm>
          <a:prstGeom prst="rect">
            <a:avLst/>
          </a:prstGeom>
          <a:noFill/>
        </p:spPr>
      </p:pic>
      <p:sp>
        <p:nvSpPr>
          <p:cNvPr id="33" name="Slide Number Placeholder 4">
            <a:extLst>
              <a:ext uri="{FF2B5EF4-FFF2-40B4-BE49-F238E27FC236}">
                <a16:creationId xmlns:a16="http://schemas.microsoft.com/office/drawing/2014/main" id="{76A73B17-CAD4-DE67-F452-613AFF763020}"/>
              </a:ext>
            </a:extLst>
          </p:cNvPr>
          <p:cNvSpPr>
            <a:spLocks noGrp="1"/>
          </p:cNvSpPr>
          <p:nvPr>
            <p:ph type="sldNum" sz="quarter" idx="12"/>
          </p:nvPr>
        </p:nvSpPr>
        <p:spPr>
          <a:xfrm>
            <a:off x="8213893" y="4400349"/>
            <a:ext cx="413375" cy="273844"/>
          </a:xfrm>
        </p:spPr>
        <p:txBody>
          <a:bodyPr/>
          <a:lstStyle/>
          <a:p>
            <a:pPr>
              <a:spcAft>
                <a:spcPts val="600"/>
              </a:spcAft>
            </a:pPr>
            <a:fld id="{43D3D97B-AFF1-4763-A1B6-DE29AFA4284A}" type="slidenum">
              <a:rPr lang="en-US" smtClean="0"/>
              <a:pPr>
                <a:spcAft>
                  <a:spcPts val="600"/>
                </a:spcAft>
              </a:pPr>
              <a:t>15</a:t>
            </a:fld>
            <a:endParaRPr lang="en-US"/>
          </a:p>
        </p:txBody>
      </p:sp>
      <p:pic>
        <p:nvPicPr>
          <p:cNvPr id="3" name="Picture 2">
            <a:extLst>
              <a:ext uri="{FF2B5EF4-FFF2-40B4-BE49-F238E27FC236}">
                <a16:creationId xmlns:a16="http://schemas.microsoft.com/office/drawing/2014/main" id="{B1EDDAB0-1618-384A-CDD6-0036E21EEC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4" name="Picture 3">
            <a:extLst>
              <a:ext uri="{FF2B5EF4-FFF2-40B4-BE49-F238E27FC236}">
                <a16:creationId xmlns:a16="http://schemas.microsoft.com/office/drawing/2014/main" id="{D4437960-B928-5D18-0B70-4940479141A4}"/>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9995652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25088B-E4B3-26FE-2CA3-FF64AB9E84DA}"/>
              </a:ext>
            </a:extLst>
          </p:cNvPr>
          <p:cNvSpPr>
            <a:spLocks noGrp="1"/>
          </p:cNvSpPr>
          <p:nvPr>
            <p:ph type="title"/>
          </p:nvPr>
        </p:nvSpPr>
        <p:spPr>
          <a:xfrm>
            <a:off x="565608" y="514351"/>
            <a:ext cx="8061661" cy="1314449"/>
          </a:xfrm>
        </p:spPr>
        <p:txBody>
          <a:bodyPr anchor="ctr">
            <a:normAutofit/>
          </a:bodyPr>
          <a:lstStyle/>
          <a:p>
            <a:r>
              <a:rPr lang="en-GB" dirty="0">
                <a:latin typeface="Poppins"/>
                <a:cs typeface="Poppins"/>
              </a:rPr>
              <a:t>Benefits of managing excess pressure</a:t>
            </a:r>
            <a:endParaRPr lang="en-GB" dirty="0"/>
          </a:p>
        </p:txBody>
      </p:sp>
      <p:pic>
        <p:nvPicPr>
          <p:cNvPr id="7" name="Picture 6" descr="A pipe with water splashing out of it&#10;&#10;AI-generated content may be incorrect.">
            <a:extLst>
              <a:ext uri="{FF2B5EF4-FFF2-40B4-BE49-F238E27FC236}">
                <a16:creationId xmlns:a16="http://schemas.microsoft.com/office/drawing/2014/main" id="{83C85457-8414-C42F-E926-ABF4574B8A63}"/>
              </a:ext>
            </a:extLst>
          </p:cNvPr>
          <p:cNvPicPr>
            <a:picLocks noChangeAspect="1"/>
          </p:cNvPicPr>
          <p:nvPr/>
        </p:nvPicPr>
        <p:blipFill>
          <a:blip r:embed="rId4"/>
          <a:stretch>
            <a:fillRect/>
          </a:stretch>
        </p:blipFill>
        <p:spPr>
          <a:xfrm>
            <a:off x="813635" y="2000250"/>
            <a:ext cx="3510338" cy="2343151"/>
          </a:xfrm>
          <a:prstGeom prst="rect">
            <a:avLst/>
          </a:prstGeom>
          <a:noFill/>
        </p:spPr>
      </p:pic>
      <p:sp>
        <p:nvSpPr>
          <p:cNvPr id="5" name="Content Placeholder 4">
            <a:extLst>
              <a:ext uri="{FF2B5EF4-FFF2-40B4-BE49-F238E27FC236}">
                <a16:creationId xmlns:a16="http://schemas.microsoft.com/office/drawing/2014/main" id="{25202058-E5CC-4B3A-7C78-07A6D2593171}"/>
              </a:ext>
            </a:extLst>
          </p:cNvPr>
          <p:cNvSpPr>
            <a:spLocks noGrp="1"/>
          </p:cNvSpPr>
          <p:nvPr>
            <p:ph sz="half" idx="2"/>
          </p:nvPr>
        </p:nvSpPr>
        <p:spPr>
          <a:xfrm>
            <a:off x="4620876" y="2000250"/>
            <a:ext cx="4006391" cy="2343150"/>
          </a:xfrm>
        </p:spPr>
        <p:txBody>
          <a:bodyPr anchor="t">
            <a:normAutofit/>
          </a:bodyPr>
          <a:lstStyle/>
          <a:p>
            <a:pPr marL="213995" indent="-213995"/>
            <a:r>
              <a:rPr lang="en-GB" sz="1800" dirty="0">
                <a:latin typeface="Poppins"/>
                <a:cs typeface="Poppins"/>
              </a:rPr>
              <a:t>Managing transients</a:t>
            </a:r>
            <a:endParaRPr lang="en-US" dirty="0">
              <a:latin typeface="Poppins"/>
              <a:cs typeface="Poppins"/>
            </a:endParaRPr>
          </a:p>
          <a:p>
            <a:pPr marL="213995" indent="-213995">
              <a:buClr>
                <a:srgbClr val="1287C3"/>
              </a:buClr>
            </a:pPr>
            <a:r>
              <a:rPr lang="en-GB" sz="1800" dirty="0">
                <a:latin typeface="Poppins"/>
                <a:cs typeface="Poppins"/>
              </a:rPr>
              <a:t>Reduction of Leak Flow Rates</a:t>
            </a:r>
            <a:endParaRPr lang="en-US">
              <a:latin typeface="Poppins"/>
              <a:cs typeface="Poppins"/>
            </a:endParaRPr>
          </a:p>
          <a:p>
            <a:pPr marL="213995" indent="-213995"/>
            <a:r>
              <a:rPr lang="en-GB" sz="1800" dirty="0">
                <a:latin typeface="Poppins"/>
                <a:cs typeface="Poppins"/>
              </a:rPr>
              <a:t>Reduction of Burst Frequencies</a:t>
            </a:r>
          </a:p>
          <a:p>
            <a:pPr marL="213995" indent="-213995"/>
            <a:r>
              <a:rPr lang="en-GB" sz="1800" dirty="0">
                <a:latin typeface="Poppins"/>
                <a:cs typeface="Poppins"/>
              </a:rPr>
              <a:t>Extension of infrastructure life</a:t>
            </a:r>
          </a:p>
          <a:p>
            <a:pPr marL="213995" indent="-213995"/>
            <a:r>
              <a:rPr lang="en-GB" sz="1800" dirty="0">
                <a:latin typeface="Poppins"/>
                <a:cs typeface="Poppins"/>
              </a:rPr>
              <a:t>Reduction in consumption</a:t>
            </a:r>
          </a:p>
          <a:p>
            <a:pPr marL="213995" indent="-213995"/>
            <a:endParaRPr lang="en-GB" sz="1800" dirty="0"/>
          </a:p>
          <a:p>
            <a:pPr marL="213995" indent="-213995"/>
            <a:endParaRPr lang="en-GB" sz="1800" dirty="0"/>
          </a:p>
        </p:txBody>
      </p:sp>
      <p:sp>
        <p:nvSpPr>
          <p:cNvPr id="3" name="Slide Number Placeholder 2">
            <a:extLst>
              <a:ext uri="{FF2B5EF4-FFF2-40B4-BE49-F238E27FC236}">
                <a16:creationId xmlns:a16="http://schemas.microsoft.com/office/drawing/2014/main" id="{D25559FB-37B4-15B1-8A9C-41241C8215E3}"/>
              </a:ext>
            </a:extLst>
          </p:cNvPr>
          <p:cNvSpPr>
            <a:spLocks noGrp="1"/>
          </p:cNvSpPr>
          <p:nvPr>
            <p:ph type="sldNum" sz="quarter" idx="12"/>
          </p:nvPr>
        </p:nvSpPr>
        <p:spPr>
          <a:xfrm>
            <a:off x="8213893" y="4412457"/>
            <a:ext cx="413375" cy="273844"/>
          </a:xfrm>
        </p:spPr>
        <p:txBody>
          <a:bodyPr anchor="ctr">
            <a:normAutofit/>
          </a:bodyPr>
          <a:lstStyle/>
          <a:p>
            <a:pPr>
              <a:spcAft>
                <a:spcPts val="600"/>
              </a:spcAft>
            </a:pPr>
            <a:fld id="{43D3D97B-AFF1-4763-A1B6-DE29AFA4284A}" type="slidenum">
              <a:rPr lang="en-US" smtClean="0"/>
              <a:pPr>
                <a:spcAft>
                  <a:spcPts val="600"/>
                </a:spcAft>
              </a:pPr>
              <a:t>16</a:t>
            </a:fld>
            <a:endParaRPr lang="en-US"/>
          </a:p>
        </p:txBody>
      </p:sp>
      <p:pic>
        <p:nvPicPr>
          <p:cNvPr id="6" name="Picture 5">
            <a:extLst>
              <a:ext uri="{FF2B5EF4-FFF2-40B4-BE49-F238E27FC236}">
                <a16:creationId xmlns:a16="http://schemas.microsoft.com/office/drawing/2014/main" id="{574685F4-8B95-D072-0A7B-CEB895B0EE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8" name="Picture 7">
            <a:extLst>
              <a:ext uri="{FF2B5EF4-FFF2-40B4-BE49-F238E27FC236}">
                <a16:creationId xmlns:a16="http://schemas.microsoft.com/office/drawing/2014/main" id="{1E9C05EE-0B8D-8A48-9489-C21AF2F992F0}"/>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422008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A579D-E980-36D1-D6DE-D3456B5A8E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DEEF78-B0A9-C99E-4606-6C55DBC6AE30}"/>
              </a:ext>
            </a:extLst>
          </p:cNvPr>
          <p:cNvSpPr>
            <a:spLocks noGrp="1"/>
          </p:cNvSpPr>
          <p:nvPr>
            <p:ph type="title"/>
          </p:nvPr>
        </p:nvSpPr>
        <p:spPr/>
        <p:txBody>
          <a:bodyPr/>
          <a:lstStyle/>
          <a:p>
            <a:r>
              <a:rPr lang="en-GB" dirty="0"/>
              <a:t>Real Losses KPIs</a:t>
            </a:r>
          </a:p>
        </p:txBody>
      </p:sp>
      <p:sp>
        <p:nvSpPr>
          <p:cNvPr id="3" name="Slide Number Placeholder 2">
            <a:extLst>
              <a:ext uri="{FF2B5EF4-FFF2-40B4-BE49-F238E27FC236}">
                <a16:creationId xmlns:a16="http://schemas.microsoft.com/office/drawing/2014/main" id="{401AFCB9-DC18-3A2E-FC2F-B2E1E0040EBF}"/>
              </a:ext>
            </a:extLst>
          </p:cNvPr>
          <p:cNvSpPr>
            <a:spLocks noGrp="1"/>
          </p:cNvSpPr>
          <p:nvPr>
            <p:ph type="sldNum" sz="quarter" idx="12"/>
          </p:nvPr>
        </p:nvSpPr>
        <p:spPr/>
        <p:txBody>
          <a:bodyPr/>
          <a:lstStyle/>
          <a:p>
            <a:fld id="{43D3D97B-AFF1-4763-A1B6-DE29AFA4284A}" type="slidenum">
              <a:rPr lang="en-US" smtClean="0"/>
              <a:t>17</a:t>
            </a:fld>
            <a:endParaRPr lang="en-US"/>
          </a:p>
        </p:txBody>
      </p:sp>
      <p:pic>
        <p:nvPicPr>
          <p:cNvPr id="6" name="Content Placeholder 4">
            <a:extLst>
              <a:ext uri="{FF2B5EF4-FFF2-40B4-BE49-F238E27FC236}">
                <a16:creationId xmlns:a16="http://schemas.microsoft.com/office/drawing/2014/main" id="{EFF065EB-44E6-545A-48C7-93F6291D9F2D}"/>
              </a:ext>
            </a:extLst>
          </p:cNvPr>
          <p:cNvPicPr>
            <a:picLocks noGrp="1" noChangeAspect="1"/>
          </p:cNvPicPr>
          <p:nvPr>
            <p:ph idx="1"/>
          </p:nvPr>
        </p:nvPicPr>
        <p:blipFill>
          <a:blip r:embed="rId4"/>
          <a:srcRect t="-512" r="186" b="8497"/>
          <a:stretch/>
        </p:blipFill>
        <p:spPr>
          <a:xfrm>
            <a:off x="942262" y="1219654"/>
            <a:ext cx="7273511" cy="2844416"/>
          </a:xfrm>
          <a:prstGeom prst="rect">
            <a:avLst/>
          </a:prstGeom>
        </p:spPr>
      </p:pic>
      <p:sp>
        <p:nvSpPr>
          <p:cNvPr id="7" name="TextBox 6">
            <a:extLst>
              <a:ext uri="{FF2B5EF4-FFF2-40B4-BE49-F238E27FC236}">
                <a16:creationId xmlns:a16="http://schemas.microsoft.com/office/drawing/2014/main" id="{7A408DB6-CA34-8B3E-BA56-6167B60A0E28}"/>
              </a:ext>
            </a:extLst>
          </p:cNvPr>
          <p:cNvSpPr txBox="1"/>
          <p:nvPr/>
        </p:nvSpPr>
        <p:spPr>
          <a:xfrm>
            <a:off x="942262" y="4629149"/>
            <a:ext cx="7994909" cy="276999"/>
          </a:xfrm>
          <a:prstGeom prst="rect">
            <a:avLst/>
          </a:prstGeom>
          <a:noFill/>
        </p:spPr>
        <p:txBody>
          <a:bodyPr wrap="square" lIns="91440" tIns="45720" rIns="91440" bIns="45720" anchor="t">
            <a:spAutoFit/>
          </a:bodyPr>
          <a:lstStyle/>
          <a:p>
            <a:r>
              <a:rPr lang="en-GB" sz="1200" u="sng" dirty="0">
                <a:latin typeface="Poppins"/>
                <a:cs typeface="Poppins"/>
                <a:hlinkClick r:id="rId5"/>
              </a:rPr>
              <a:t>Based on </a:t>
            </a:r>
            <a:r>
              <a:rPr lang="en-GB" sz="1200" dirty="0">
                <a:latin typeface="Poppins"/>
                <a:cs typeface="Poppins"/>
                <a:hlinkClick r:id="rId5"/>
              </a:rPr>
              <a:t>EU Reference Document</a:t>
            </a:r>
            <a:endParaRPr lang="en-GB" sz="1200" dirty="0">
              <a:latin typeface="Poppins"/>
              <a:cs typeface="Poppins"/>
            </a:endParaRPr>
          </a:p>
        </p:txBody>
      </p:sp>
      <p:pic>
        <p:nvPicPr>
          <p:cNvPr id="5" name="Picture 4">
            <a:extLst>
              <a:ext uri="{FF2B5EF4-FFF2-40B4-BE49-F238E27FC236}">
                <a16:creationId xmlns:a16="http://schemas.microsoft.com/office/drawing/2014/main" id="{520ACBB9-73BE-2EA0-26B6-B00FDB4E19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8" name="Picture 7">
            <a:extLst>
              <a:ext uri="{FF2B5EF4-FFF2-40B4-BE49-F238E27FC236}">
                <a16:creationId xmlns:a16="http://schemas.microsoft.com/office/drawing/2014/main" id="{1DEAA611-4870-979B-3D02-DC3F52D1973F}"/>
              </a:ext>
            </a:extLst>
          </p:cNvPr>
          <p:cNvPicPr>
            <a:picLocks noChangeAspect="1"/>
          </p:cNvPicPr>
          <p:nvPr/>
        </p:nvPicPr>
        <p:blipFill rotWithShape="1">
          <a:blip r:embed="rId7"/>
          <a:srcRect l="11362" t="25916" r="14903" b="25348"/>
          <a:stretch/>
        </p:blipFill>
        <p:spPr>
          <a:xfrm>
            <a:off x="8353168" y="4558111"/>
            <a:ext cx="639690" cy="422813"/>
          </a:xfrm>
          <a:prstGeom prst="rect">
            <a:avLst/>
          </a:prstGeom>
        </p:spPr>
      </p:pic>
      <p:sp>
        <p:nvSpPr>
          <p:cNvPr id="2" name="TextBox 1">
            <a:extLst>
              <a:ext uri="{FF2B5EF4-FFF2-40B4-BE49-F238E27FC236}">
                <a16:creationId xmlns:a16="http://schemas.microsoft.com/office/drawing/2014/main" id="{6E7C46E5-DA6C-6EB1-8CDC-3C801FBC1A33}"/>
              </a:ext>
            </a:extLst>
          </p:cNvPr>
          <p:cNvSpPr txBox="1"/>
          <p:nvPr/>
        </p:nvSpPr>
        <p:spPr>
          <a:xfrm>
            <a:off x="717831" y="4097089"/>
            <a:ext cx="77019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Poppins"/>
                <a:cs typeface="Poppins"/>
              </a:rPr>
              <a:t>Choose service connection if density &gt;20/km; if not, choose mains, or base choice on country custom and practice</a:t>
            </a:r>
          </a:p>
        </p:txBody>
      </p:sp>
    </p:spTree>
    <p:custDataLst>
      <p:tags r:id="rId1"/>
    </p:custDataLst>
    <p:extLst>
      <p:ext uri="{BB962C8B-B14F-4D97-AF65-F5344CB8AC3E}">
        <p14:creationId xmlns:p14="http://schemas.microsoft.com/office/powerpoint/2010/main" val="25593652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3DC7-D328-5FFA-0525-87EC800312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160928-49D6-227A-FF76-C7182D4E4958}"/>
              </a:ext>
            </a:extLst>
          </p:cNvPr>
          <p:cNvSpPr>
            <a:spLocks noGrp="1"/>
          </p:cNvSpPr>
          <p:nvPr>
            <p:ph type="title"/>
          </p:nvPr>
        </p:nvSpPr>
        <p:spPr/>
        <p:txBody>
          <a:bodyPr/>
          <a:lstStyle/>
          <a:p>
            <a:r>
              <a:rPr lang="en-GB" dirty="0"/>
              <a:t>What is a System Correction Factor?</a:t>
            </a:r>
          </a:p>
        </p:txBody>
      </p:sp>
      <p:sp>
        <p:nvSpPr>
          <p:cNvPr id="4" name="Slide Number Placeholder 3">
            <a:extLst>
              <a:ext uri="{FF2B5EF4-FFF2-40B4-BE49-F238E27FC236}">
                <a16:creationId xmlns:a16="http://schemas.microsoft.com/office/drawing/2014/main" id="{25418667-56C2-179D-6F2D-8E6EAB7B8647}"/>
              </a:ext>
            </a:extLst>
          </p:cNvPr>
          <p:cNvSpPr>
            <a:spLocks noGrp="1"/>
          </p:cNvSpPr>
          <p:nvPr>
            <p:ph type="sldNum" sz="quarter" idx="12"/>
          </p:nvPr>
        </p:nvSpPr>
        <p:spPr/>
        <p:txBody>
          <a:bodyPr/>
          <a:lstStyle/>
          <a:p>
            <a:fld id="{43D3D97B-AFF1-4763-A1B6-DE29AFA4284A}" type="slidenum">
              <a:rPr lang="en-US" smtClean="0"/>
              <a:pPr/>
              <a:t>18</a:t>
            </a:fld>
            <a:endParaRPr lang="en-US"/>
          </a:p>
        </p:txBody>
      </p:sp>
      <p:sp>
        <p:nvSpPr>
          <p:cNvPr id="10" name="Content Placeholder 9">
            <a:extLst>
              <a:ext uri="{FF2B5EF4-FFF2-40B4-BE49-F238E27FC236}">
                <a16:creationId xmlns:a16="http://schemas.microsoft.com/office/drawing/2014/main" id="{4C1A01CF-3405-7053-40E7-2225500AE783}"/>
              </a:ext>
            </a:extLst>
          </p:cNvPr>
          <p:cNvSpPr>
            <a:spLocks noGrp="1"/>
          </p:cNvSpPr>
          <p:nvPr>
            <p:ph idx="1"/>
          </p:nvPr>
        </p:nvSpPr>
        <p:spPr>
          <a:xfrm>
            <a:off x="669303" y="1227713"/>
            <a:ext cx="7957966" cy="3416472"/>
          </a:xfrm>
        </p:spPr>
        <p:txBody>
          <a:bodyPr>
            <a:noAutofit/>
          </a:bodyPr>
          <a:lstStyle/>
          <a:p>
            <a:pPr marL="213995" indent="-213995" fontAlgn="base">
              <a:lnSpc>
                <a:spcPts val="1725"/>
              </a:lnSpc>
              <a:spcBef>
                <a:spcPts val="0"/>
              </a:spcBef>
              <a:spcAft>
                <a:spcPts val="0"/>
              </a:spcAft>
              <a:buFont typeface="Arial" panose="020B0604020202020204" pitchFamily="34" charset="0"/>
              <a:buChar char="•"/>
            </a:pPr>
            <a:r>
              <a:rPr lang="en-GB" sz="1200" dirty="0">
                <a:solidFill>
                  <a:srgbClr val="000000"/>
                </a:solidFill>
                <a:latin typeface="Poppins"/>
                <a:cs typeface="Poppins"/>
              </a:rPr>
              <a:t>UARL</a:t>
            </a:r>
            <a:r>
              <a:rPr lang="en-GB" sz="1200" baseline="-25000" dirty="0">
                <a:solidFill>
                  <a:srgbClr val="000000"/>
                </a:solidFill>
                <a:latin typeface="Poppins"/>
                <a:cs typeface="Poppins"/>
              </a:rPr>
              <a:t>1999</a:t>
            </a:r>
            <a:r>
              <a:rPr lang="en-GB" sz="1200" dirty="0">
                <a:solidFill>
                  <a:srgbClr val="000000"/>
                </a:solidFill>
                <a:latin typeface="Poppins"/>
                <a:cs typeface="Poppins"/>
              </a:rPr>
              <a:t> equation calculates lowest estimate of Annual Real Losses for a </a:t>
            </a:r>
            <a:r>
              <a:rPr lang="en-GB" sz="1200" dirty="0">
                <a:solidFill>
                  <a:srgbClr val="0070C0"/>
                </a:solidFill>
                <a:latin typeface="Poppins"/>
                <a:cs typeface="Poppins"/>
              </a:rPr>
              <a:t>well-maintained whole system</a:t>
            </a:r>
            <a:r>
              <a:rPr lang="en-GB" sz="1200" dirty="0">
                <a:solidFill>
                  <a:srgbClr val="000000"/>
                </a:solidFill>
                <a:latin typeface="Poppins"/>
                <a:cs typeface="Poppins"/>
              </a:rPr>
              <a:t>:-</a:t>
            </a:r>
            <a:endParaRPr lang="en-US" sz="1200" dirty="0">
              <a:latin typeface="Poppins"/>
              <a:cs typeface="Poppins"/>
            </a:endParaRPr>
          </a:p>
          <a:p>
            <a:pPr marL="556895" lvl="1" indent="-213995">
              <a:lnSpc>
                <a:spcPts val="1725"/>
              </a:lnSpc>
              <a:spcBef>
                <a:spcPts val="0"/>
              </a:spcBef>
              <a:spcAft>
                <a:spcPts val="0"/>
              </a:spcAft>
              <a:buClr>
                <a:srgbClr val="1287C3"/>
              </a:buClr>
              <a:buFont typeface="Arial" panose="020B0604020202020204" pitchFamily="34" charset="0"/>
              <a:buChar char="•"/>
            </a:pPr>
            <a:r>
              <a:rPr lang="en-GB" sz="1000" dirty="0">
                <a:solidFill>
                  <a:srgbClr val="000000"/>
                </a:solidFill>
                <a:latin typeface="Poppins"/>
                <a:cs typeface="Poppins"/>
              </a:rPr>
              <a:t>More than 5000 service connections</a:t>
            </a:r>
            <a:endParaRPr lang="en-US" sz="1000" dirty="0">
              <a:latin typeface="Poppins"/>
              <a:cs typeface="Poppins"/>
            </a:endParaRPr>
          </a:p>
          <a:p>
            <a:pPr marL="556895" lvl="1" indent="-213995">
              <a:lnSpc>
                <a:spcPts val="1725"/>
              </a:lnSpc>
              <a:spcBef>
                <a:spcPts val="0"/>
              </a:spcBef>
              <a:spcAft>
                <a:spcPts val="0"/>
              </a:spcAft>
              <a:buClr>
                <a:srgbClr val="1287C3"/>
              </a:buClr>
              <a:buFont typeface="Arial" panose="020B0604020202020204" pitchFamily="34" charset="0"/>
              <a:buChar char="•"/>
            </a:pPr>
            <a:r>
              <a:rPr lang="en-GB" sz="1000" dirty="0">
                <a:solidFill>
                  <a:srgbClr val="000000"/>
                </a:solidFill>
                <a:latin typeface="Poppins"/>
                <a:cs typeface="Poppins"/>
              </a:rPr>
              <a:t>Average Pressure range 45-60m</a:t>
            </a:r>
          </a:p>
          <a:p>
            <a:pPr marL="556895" lvl="1" indent="-213995">
              <a:lnSpc>
                <a:spcPts val="1725"/>
              </a:lnSpc>
              <a:spcBef>
                <a:spcPts val="0"/>
              </a:spcBef>
              <a:spcAft>
                <a:spcPts val="0"/>
              </a:spcAft>
              <a:buClr>
                <a:srgbClr val="1287C3"/>
              </a:buClr>
              <a:buFont typeface="Arial" panose="020B0604020202020204" pitchFamily="34" charset="0"/>
              <a:buChar char="•"/>
            </a:pPr>
            <a:r>
              <a:rPr lang="en-US" sz="1000" dirty="0">
                <a:solidFill>
                  <a:srgbClr val="0070C0"/>
                </a:solidFill>
                <a:latin typeface="Poppins"/>
                <a:cs typeface="Poppins"/>
              </a:rPr>
              <a:t>Outside these boundary conditions, it tends to over-estimate volumes for small lower pressure systems and under-estimate for larger higher-pressure systems</a:t>
            </a:r>
          </a:p>
          <a:p>
            <a:pPr marL="556895" lvl="1" indent="-213995">
              <a:lnSpc>
                <a:spcPts val="1725"/>
              </a:lnSpc>
              <a:spcBef>
                <a:spcPts val="0"/>
              </a:spcBef>
              <a:spcAft>
                <a:spcPts val="0"/>
              </a:spcAft>
              <a:buClr>
                <a:srgbClr val="1287C3"/>
              </a:buClr>
              <a:buFont typeface="Arial" panose="020B0604020202020204" pitchFamily="34" charset="0"/>
              <a:buChar char="•"/>
            </a:pPr>
            <a:endParaRPr lang="en-US" sz="1000" dirty="0">
              <a:latin typeface="Poppins"/>
              <a:cs typeface="Poppins"/>
            </a:endParaRPr>
          </a:p>
          <a:p>
            <a:pPr>
              <a:lnSpc>
                <a:spcPts val="1725"/>
              </a:lnSpc>
              <a:spcBef>
                <a:spcPts val="0"/>
              </a:spcBef>
              <a:spcAft>
                <a:spcPts val="0"/>
              </a:spcAft>
              <a:buClr>
                <a:srgbClr val="1287C3"/>
              </a:buClr>
            </a:pPr>
            <a:r>
              <a:rPr lang="en-GB" sz="1200" dirty="0">
                <a:solidFill>
                  <a:srgbClr val="000000"/>
                </a:solidFill>
                <a:latin typeface="Poppins"/>
                <a:cs typeface="Poppins"/>
              </a:rPr>
              <a:t>A System Correction Factor overcomes these boundary conditions and can be used:-</a:t>
            </a:r>
          </a:p>
          <a:p>
            <a:pPr lvl="1">
              <a:lnSpc>
                <a:spcPts val="1725"/>
              </a:lnSpc>
              <a:spcBef>
                <a:spcPts val="0"/>
              </a:spcBef>
              <a:spcAft>
                <a:spcPts val="0"/>
              </a:spcAft>
              <a:buClr>
                <a:srgbClr val="1287C3"/>
              </a:buClr>
            </a:pPr>
            <a:r>
              <a:rPr lang="en-GB" sz="1000" dirty="0">
                <a:solidFill>
                  <a:srgbClr val="000000"/>
                </a:solidFill>
                <a:latin typeface="Poppins"/>
                <a:cs typeface="Poppins"/>
              </a:rPr>
              <a:t>For whole system, zone or DMA</a:t>
            </a:r>
          </a:p>
          <a:p>
            <a:pPr lvl="1">
              <a:lnSpc>
                <a:spcPts val="1725"/>
              </a:lnSpc>
              <a:spcBef>
                <a:spcPts val="0"/>
              </a:spcBef>
              <a:spcAft>
                <a:spcPts val="0"/>
              </a:spcAft>
              <a:buClr>
                <a:srgbClr val="1287C3"/>
              </a:buClr>
            </a:pPr>
            <a:r>
              <a:rPr lang="en-GB" sz="1000" dirty="0">
                <a:solidFill>
                  <a:srgbClr val="000000"/>
                </a:solidFill>
                <a:latin typeface="Poppins"/>
                <a:cs typeface="Poppins"/>
              </a:rPr>
              <a:t>For any number of service connections</a:t>
            </a:r>
          </a:p>
          <a:p>
            <a:pPr lvl="1">
              <a:lnSpc>
                <a:spcPts val="1725"/>
              </a:lnSpc>
              <a:spcBef>
                <a:spcPts val="0"/>
              </a:spcBef>
              <a:spcAft>
                <a:spcPts val="0"/>
              </a:spcAft>
              <a:buClr>
                <a:srgbClr val="1287C3"/>
              </a:buClr>
            </a:pPr>
            <a:r>
              <a:rPr lang="en-GB" sz="1000" dirty="0">
                <a:solidFill>
                  <a:srgbClr val="000000"/>
                </a:solidFill>
                <a:latin typeface="Poppins"/>
                <a:cs typeface="Poppins"/>
              </a:rPr>
              <a:t>At wide range of Average Pressures</a:t>
            </a:r>
          </a:p>
          <a:p>
            <a:pPr marL="342900" lvl="1" indent="0">
              <a:lnSpc>
                <a:spcPts val="1725"/>
              </a:lnSpc>
              <a:spcBef>
                <a:spcPts val="0"/>
              </a:spcBef>
              <a:spcAft>
                <a:spcPts val="0"/>
              </a:spcAft>
              <a:buClr>
                <a:srgbClr val="1287C3"/>
              </a:buClr>
              <a:buNone/>
            </a:pPr>
            <a:endParaRPr lang="en-GB" sz="1000" dirty="0">
              <a:solidFill>
                <a:srgbClr val="000000"/>
              </a:solidFill>
              <a:latin typeface="Poppins"/>
              <a:cs typeface="Poppins"/>
            </a:endParaRPr>
          </a:p>
          <a:p>
            <a:pPr>
              <a:lnSpc>
                <a:spcPts val="1725"/>
              </a:lnSpc>
              <a:spcBef>
                <a:spcPts val="0"/>
              </a:spcBef>
              <a:spcAft>
                <a:spcPts val="0"/>
              </a:spcAft>
              <a:buClr>
                <a:srgbClr val="1287C3"/>
              </a:buClr>
            </a:pPr>
            <a:r>
              <a:rPr lang="en-GB" sz="1400" i="0" u="none" strike="noStrike" dirty="0">
                <a:solidFill>
                  <a:srgbClr val="0070C0"/>
                </a:solidFill>
                <a:effectLst/>
                <a:latin typeface="Poppins" panose="00000500000000000000" pitchFamily="2" charset="0"/>
                <a:cs typeface="Poppins" panose="00000500000000000000" pitchFamily="2" charset="0"/>
              </a:rPr>
              <a:t>UARL with SCF = SCF x UARL</a:t>
            </a:r>
            <a:r>
              <a:rPr lang="en-GB" sz="1400" i="0" u="none" strike="noStrike" baseline="-25000" dirty="0">
                <a:solidFill>
                  <a:srgbClr val="0070C0"/>
                </a:solidFill>
                <a:effectLst/>
                <a:latin typeface="Poppins" panose="00000500000000000000" pitchFamily="2" charset="0"/>
                <a:cs typeface="Poppins" panose="00000500000000000000" pitchFamily="2" charset="0"/>
              </a:rPr>
              <a:t>1999 </a:t>
            </a:r>
            <a:r>
              <a:rPr lang="en-GB" sz="1400" i="0" u="none" strike="noStrike" dirty="0">
                <a:solidFill>
                  <a:srgbClr val="0070C0"/>
                </a:solidFill>
                <a:effectLst/>
                <a:latin typeface="Poppins" panose="00000500000000000000" pitchFamily="2" charset="0"/>
                <a:cs typeface="Poppins" panose="00000500000000000000" pitchFamily="2" charset="0"/>
              </a:rPr>
              <a:t>volume</a:t>
            </a:r>
            <a:endParaRPr lang="en-GB" sz="1200" i="0" dirty="0">
              <a:solidFill>
                <a:srgbClr val="000000"/>
              </a:solidFill>
              <a:effectLst/>
              <a:latin typeface="Poppins" panose="00000500000000000000" pitchFamily="2" charset="0"/>
              <a:cs typeface="Poppins" panose="00000500000000000000" pitchFamily="2" charset="0"/>
            </a:endParaRPr>
          </a:p>
          <a:p>
            <a:pPr marL="0" indent="0" algn="ctr" rtl="0" fontAlgn="base">
              <a:lnSpc>
                <a:spcPts val="1725"/>
              </a:lnSpc>
              <a:spcBef>
                <a:spcPts val="0"/>
              </a:spcBef>
              <a:spcAft>
                <a:spcPts val="0"/>
              </a:spcAft>
              <a:buNone/>
            </a:pPr>
            <a:r>
              <a:rPr lang="en-US" sz="1200" i="0" dirty="0">
                <a:solidFill>
                  <a:srgbClr val="000000"/>
                </a:solidFill>
                <a:effectLst/>
                <a:latin typeface="Poppins" panose="00000500000000000000" pitchFamily="2" charset="0"/>
                <a:cs typeface="Poppins" panose="00000500000000000000" pitchFamily="2" charset="0"/>
              </a:rPr>
              <a:t>​</a:t>
            </a:r>
          </a:p>
          <a:p>
            <a:pPr marL="213995" indent="-213995" algn="l" rtl="0" fontAlgn="base">
              <a:lnSpc>
                <a:spcPts val="1725"/>
              </a:lnSpc>
              <a:spcBef>
                <a:spcPts val="0"/>
              </a:spcBef>
              <a:spcAft>
                <a:spcPts val="0"/>
              </a:spcAft>
              <a:buFont typeface="Arial" panose="020B0604020202020204" pitchFamily="34" charset="0"/>
              <a:buChar char="•"/>
            </a:pPr>
            <a:r>
              <a:rPr lang="en-GB" sz="1200" i="0" u="none" strike="noStrike" dirty="0">
                <a:solidFill>
                  <a:srgbClr val="000000"/>
                </a:solidFill>
                <a:effectLst/>
                <a:latin typeface="Poppins" panose="00000500000000000000" pitchFamily="2" charset="0"/>
                <a:cs typeface="Poppins" panose="00000500000000000000" pitchFamily="2" charset="0"/>
              </a:rPr>
              <a:t>Provides Utility with priority insights for </a:t>
            </a:r>
            <a:r>
              <a:rPr lang="en-GB" sz="1200" i="0" dirty="0">
                <a:solidFill>
                  <a:srgbClr val="0070C0"/>
                </a:solidFill>
                <a:effectLst/>
                <a:latin typeface="Poppins" panose="00000500000000000000" pitchFamily="2" charset="0"/>
                <a:cs typeface="Poppins" panose="00000500000000000000" pitchFamily="2" charset="0"/>
              </a:rPr>
              <a:t>leakage reduction </a:t>
            </a:r>
            <a:r>
              <a:rPr lang="en-GB" sz="1200" i="0" u="none" strike="noStrike" dirty="0">
                <a:solidFill>
                  <a:srgbClr val="000000"/>
                </a:solidFill>
                <a:effectLst/>
                <a:latin typeface="Poppins" panose="00000500000000000000" pitchFamily="2" charset="0"/>
                <a:cs typeface="Poppins" panose="00000500000000000000" pitchFamily="2" charset="0"/>
              </a:rPr>
              <a:t>and</a:t>
            </a:r>
            <a:r>
              <a:rPr lang="en-GB" sz="1200" i="0" u="none" strike="noStrike" dirty="0">
                <a:solidFill>
                  <a:srgbClr val="A02B93"/>
                </a:solidFill>
                <a:effectLst/>
                <a:latin typeface="Poppins" panose="00000500000000000000" pitchFamily="2" charset="0"/>
                <a:cs typeface="Poppins" panose="00000500000000000000" pitchFamily="2" charset="0"/>
              </a:rPr>
              <a:t> </a:t>
            </a:r>
            <a:r>
              <a:rPr lang="en-GB" sz="1200" i="0" dirty="0">
                <a:solidFill>
                  <a:srgbClr val="0070C0"/>
                </a:solidFill>
                <a:effectLst/>
                <a:latin typeface="Poppins" panose="00000500000000000000" pitchFamily="2" charset="0"/>
                <a:cs typeface="Poppins" panose="00000500000000000000" pitchFamily="2" charset="0"/>
              </a:rPr>
              <a:t>pressure management opportunities</a:t>
            </a:r>
            <a:r>
              <a:rPr lang="en-US" sz="1200" i="0" dirty="0">
                <a:solidFill>
                  <a:srgbClr val="000000"/>
                </a:solidFill>
                <a:effectLst/>
                <a:latin typeface="Poppins" panose="00000500000000000000" pitchFamily="2" charset="0"/>
                <a:cs typeface="Poppins" panose="00000500000000000000" pitchFamily="2" charset="0"/>
              </a:rPr>
              <a:t>​, identifying </a:t>
            </a:r>
            <a:r>
              <a:rPr lang="en-US" sz="1200" i="0" u="sng" dirty="0">
                <a:solidFill>
                  <a:srgbClr val="000000"/>
                </a:solidFill>
                <a:effectLst/>
                <a:latin typeface="Poppins" panose="00000500000000000000" pitchFamily="2" charset="0"/>
                <a:cs typeface="Poppins" panose="00000500000000000000" pitchFamily="2" charset="0"/>
              </a:rPr>
              <a:t>maximum recoverable leakage</a:t>
            </a:r>
            <a:r>
              <a:rPr lang="en-US" sz="1200" i="0" dirty="0">
                <a:solidFill>
                  <a:srgbClr val="000000"/>
                </a:solidFill>
                <a:effectLst/>
                <a:latin typeface="Poppins" panose="00000500000000000000" pitchFamily="2" charset="0"/>
                <a:cs typeface="Poppins" panose="00000500000000000000" pitchFamily="2" charset="0"/>
              </a:rPr>
              <a:t> for each DMA or Zone</a:t>
            </a:r>
          </a:p>
        </p:txBody>
      </p:sp>
      <p:pic>
        <p:nvPicPr>
          <p:cNvPr id="2" name="Picture 1">
            <a:extLst>
              <a:ext uri="{FF2B5EF4-FFF2-40B4-BE49-F238E27FC236}">
                <a16:creationId xmlns:a16="http://schemas.microsoft.com/office/drawing/2014/main" id="{5D044AF0-810E-CDBC-0F2D-4FA482936F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6" name="Picture 5">
            <a:extLst>
              <a:ext uri="{FF2B5EF4-FFF2-40B4-BE49-F238E27FC236}">
                <a16:creationId xmlns:a16="http://schemas.microsoft.com/office/drawing/2014/main" id="{2EA9580E-AD42-7F12-EF16-28E12C259470}"/>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2842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animEffect transition="in" filter="fade">
                                      <p:cBhvr>
                                        <p:cTn id="47" dur="500"/>
                                        <p:tgtEl>
                                          <p:spTgt spid="10">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1" end="11"/>
                                            </p:txEl>
                                          </p:spTgt>
                                        </p:tgtEl>
                                        <p:attrNameLst>
                                          <p:attrName>style.visibility</p:attrName>
                                        </p:attrNameLst>
                                      </p:cBhvr>
                                      <p:to>
                                        <p:strVal val="visible"/>
                                      </p:to>
                                    </p:set>
                                    <p:animEffect transition="in" filter="fade">
                                      <p:cBhvr>
                                        <p:cTn id="52" dur="500"/>
                                        <p:tgtEl>
                                          <p:spTgt spid="10">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2" end="12"/>
                                            </p:txEl>
                                          </p:spTgt>
                                        </p:tgtEl>
                                        <p:attrNameLst>
                                          <p:attrName>style.visibility</p:attrName>
                                        </p:attrNameLst>
                                      </p:cBhvr>
                                      <p:to>
                                        <p:strVal val="visible"/>
                                      </p:to>
                                    </p:set>
                                    <p:animEffect transition="in" filter="fade">
                                      <p:cBhvr>
                                        <p:cTn id="5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C340-88E7-7CC9-0E87-26CD527E6E6A}"/>
              </a:ext>
            </a:extLst>
          </p:cNvPr>
          <p:cNvSpPr>
            <a:spLocks noGrp="1"/>
          </p:cNvSpPr>
          <p:nvPr>
            <p:ph type="title"/>
          </p:nvPr>
        </p:nvSpPr>
        <p:spPr/>
        <p:txBody>
          <a:bodyPr>
            <a:normAutofit/>
          </a:bodyPr>
          <a:lstStyle/>
          <a:p>
            <a:r>
              <a:rPr lang="en-GB" dirty="0"/>
              <a:t>Why an SCF calculation is different</a:t>
            </a:r>
          </a:p>
        </p:txBody>
      </p:sp>
      <p:sp>
        <p:nvSpPr>
          <p:cNvPr id="3" name="Content Placeholder 2">
            <a:extLst>
              <a:ext uri="{FF2B5EF4-FFF2-40B4-BE49-F238E27FC236}">
                <a16:creationId xmlns:a16="http://schemas.microsoft.com/office/drawing/2014/main" id="{66CD18AB-55AF-A062-0AEB-772E05C95C60}"/>
              </a:ext>
            </a:extLst>
          </p:cNvPr>
          <p:cNvSpPr>
            <a:spLocks noGrp="1"/>
          </p:cNvSpPr>
          <p:nvPr>
            <p:ph idx="1"/>
          </p:nvPr>
        </p:nvSpPr>
        <p:spPr/>
        <p:txBody>
          <a:bodyPr>
            <a:normAutofit fontScale="62500" lnSpcReduction="20000"/>
          </a:bodyPr>
          <a:lstStyle/>
          <a:p>
            <a:pPr marL="213995" indent="-213995"/>
            <a:r>
              <a:rPr lang="en-GB" sz="1900" dirty="0">
                <a:solidFill>
                  <a:srgbClr val="0076B8"/>
                </a:solidFill>
              </a:rPr>
              <a:t>FAVAD (Fixed and Variable Area Discharges)</a:t>
            </a:r>
            <a:endParaRPr lang="en-US"/>
          </a:p>
          <a:p>
            <a:pPr marL="556895" lvl="1" indent="-213995"/>
            <a:r>
              <a:rPr lang="en-GB" dirty="0"/>
              <a:t>Relationship between how the leak flow area in different pipe materials responds to changes in pressure</a:t>
            </a:r>
          </a:p>
          <a:p>
            <a:pPr marL="556895" lvl="1" indent="-213995"/>
            <a:r>
              <a:rPr lang="en-GB" dirty="0"/>
              <a:t>N1 Power Law simplifies this </a:t>
            </a:r>
            <a:r>
              <a:rPr lang="en-GB" dirty="0" err="1"/>
              <a:t>pressure:leak</a:t>
            </a:r>
            <a:r>
              <a:rPr lang="en-GB" dirty="0"/>
              <a:t> flow rate relationship</a:t>
            </a:r>
          </a:p>
          <a:p>
            <a:pPr marL="556895" lvl="1" indent="-213995"/>
            <a:r>
              <a:rPr lang="en-GB" dirty="0">
                <a:latin typeface="Poppins"/>
                <a:cs typeface="Poppins"/>
              </a:rPr>
              <a:t>Original UARL equation uses N1=1 for simplicity (10% reduction in pressure results in 10% reduction in leak flow rate)</a:t>
            </a:r>
            <a:endParaRPr lang="en-GB" dirty="0"/>
          </a:p>
          <a:p>
            <a:pPr marL="556895" lvl="1" indent="-213995"/>
            <a:r>
              <a:rPr lang="en-GB" dirty="0"/>
              <a:t>SCF calculations use N1=0.5 for rigid pipes and N1=1.5 for flexible pipes and Unavoidable Background Leakage</a:t>
            </a:r>
          </a:p>
          <a:p>
            <a:pPr marL="213995" indent="-213995"/>
            <a:r>
              <a:rPr lang="en-GB" dirty="0">
                <a:solidFill>
                  <a:srgbClr val="0076B8"/>
                </a:solidFill>
              </a:rPr>
              <a:t>Poisson effect</a:t>
            </a:r>
          </a:p>
          <a:p>
            <a:pPr marL="556895" lvl="1" indent="-213995"/>
            <a:r>
              <a:rPr lang="en-GB" dirty="0"/>
              <a:t>Small, low pressure systems will have less than the average numbers of UARL bursts per year</a:t>
            </a:r>
          </a:p>
          <a:p>
            <a:pPr marL="556895" lvl="1" indent="-213995"/>
            <a:r>
              <a:rPr lang="en-GB" dirty="0"/>
              <a:t>Median burst frequencies modelled in SCF calculations</a:t>
            </a:r>
          </a:p>
          <a:p>
            <a:pPr marL="213995" indent="-213995"/>
            <a:r>
              <a:rPr lang="en-GB" dirty="0" err="1">
                <a:solidFill>
                  <a:srgbClr val="0076B8"/>
                </a:solidFill>
              </a:rPr>
              <a:t>Pressure:bursts</a:t>
            </a:r>
            <a:endParaRPr lang="en-GB" dirty="0">
              <a:solidFill>
                <a:srgbClr val="0076B8"/>
              </a:solidFill>
            </a:endParaRPr>
          </a:p>
          <a:p>
            <a:pPr marL="556895" lvl="1" indent="-213995"/>
            <a:r>
              <a:rPr lang="en-GB" dirty="0"/>
              <a:t>Original UARL equation used burst frequencies at 50m pressure</a:t>
            </a:r>
          </a:p>
          <a:p>
            <a:pPr marL="556895" lvl="1" indent="-213995"/>
            <a:r>
              <a:rPr lang="en-GB" dirty="0">
                <a:latin typeface="Poppins"/>
                <a:cs typeface="Poppins"/>
              </a:rPr>
              <a:t>SCF models </a:t>
            </a:r>
            <a:r>
              <a:rPr lang="en-GB" dirty="0" err="1">
                <a:latin typeface="Poppins"/>
                <a:cs typeface="Poppins"/>
              </a:rPr>
              <a:t>pressure:bursts</a:t>
            </a:r>
            <a:r>
              <a:rPr lang="en-GB" dirty="0">
                <a:latin typeface="Poppins"/>
                <a:cs typeface="Poppins"/>
              </a:rPr>
              <a:t> relationship across a wide range of operating pressures</a:t>
            </a:r>
          </a:p>
        </p:txBody>
      </p:sp>
      <p:sp>
        <p:nvSpPr>
          <p:cNvPr id="5" name="Slide Number Placeholder 4">
            <a:extLst>
              <a:ext uri="{FF2B5EF4-FFF2-40B4-BE49-F238E27FC236}">
                <a16:creationId xmlns:a16="http://schemas.microsoft.com/office/drawing/2014/main" id="{858E0D97-3DDB-BA93-4E6A-950C2085208A}"/>
              </a:ext>
            </a:extLst>
          </p:cNvPr>
          <p:cNvSpPr>
            <a:spLocks noGrp="1"/>
          </p:cNvSpPr>
          <p:nvPr>
            <p:ph type="sldNum" sz="quarter" idx="12"/>
          </p:nvPr>
        </p:nvSpPr>
        <p:spPr/>
        <p:txBody>
          <a:bodyPr/>
          <a:lstStyle/>
          <a:p>
            <a:fld id="{43D3D97B-AFF1-4763-A1B6-DE29AFA4284A}" type="slidenum">
              <a:rPr lang="en-US" smtClean="0"/>
              <a:t>19</a:t>
            </a:fld>
            <a:endParaRPr lang="en-US"/>
          </a:p>
        </p:txBody>
      </p:sp>
      <p:pic>
        <p:nvPicPr>
          <p:cNvPr id="6" name="Picture 5">
            <a:extLst>
              <a:ext uri="{FF2B5EF4-FFF2-40B4-BE49-F238E27FC236}">
                <a16:creationId xmlns:a16="http://schemas.microsoft.com/office/drawing/2014/main" id="{75A6683E-FB78-C968-98D6-0B0268BC2F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FE46635C-54B7-2E06-FC09-D0CB3EA547B2}"/>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63958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8E9E-1C38-85A7-0322-535BA76E4B2C}"/>
              </a:ext>
            </a:extLst>
          </p:cNvPr>
          <p:cNvSpPr>
            <a:spLocks noGrp="1"/>
          </p:cNvSpPr>
          <p:nvPr>
            <p:ph type="title"/>
          </p:nvPr>
        </p:nvSpPr>
        <p:spPr/>
        <p:txBody>
          <a:bodyPr anchor="t"/>
          <a:lstStyle/>
          <a:p>
            <a:r>
              <a:rPr lang="en-PS" dirty="0"/>
              <a:t>House Keeping Rules</a:t>
            </a:r>
          </a:p>
        </p:txBody>
      </p:sp>
      <p:sp>
        <p:nvSpPr>
          <p:cNvPr id="3" name="Content Placeholder 2">
            <a:extLst>
              <a:ext uri="{FF2B5EF4-FFF2-40B4-BE49-F238E27FC236}">
                <a16:creationId xmlns:a16="http://schemas.microsoft.com/office/drawing/2014/main" id="{0357C1EF-6206-FECD-98B7-D5C0C062232D}"/>
              </a:ext>
            </a:extLst>
          </p:cNvPr>
          <p:cNvSpPr>
            <a:spLocks noGrp="1"/>
          </p:cNvSpPr>
          <p:nvPr>
            <p:ph idx="1"/>
          </p:nvPr>
        </p:nvSpPr>
        <p:spPr/>
        <p:txBody>
          <a:bodyPr>
            <a:normAutofit/>
          </a:bodyPr>
          <a:lstStyle/>
          <a:p>
            <a:r>
              <a:rPr lang="en-US" sz="1600" b="1" dirty="0"/>
              <a:t>Mute Your Mic</a:t>
            </a:r>
            <a:r>
              <a:rPr lang="en-US" sz="1600" dirty="0"/>
              <a:t> – Please keep your microphone muted unless speaking to minimize background noise.</a:t>
            </a:r>
          </a:p>
          <a:p>
            <a:r>
              <a:rPr lang="en-US" sz="1600" b="1" dirty="0"/>
              <a:t>Q&amp;A Session</a:t>
            </a:r>
            <a:r>
              <a:rPr lang="en-US" sz="1600" dirty="0"/>
              <a:t> – There will be a dedicated Q&amp;A session at the end of the webinar. Feel free to submit questions via the Q&amp;A feature.</a:t>
            </a:r>
          </a:p>
          <a:p>
            <a:r>
              <a:rPr lang="en-US" sz="1600" b="1" dirty="0"/>
              <a:t>Stay Engaged</a:t>
            </a:r>
            <a:r>
              <a:rPr lang="en-US" sz="1600" dirty="0"/>
              <a:t> – Polls, reactions, and the chat are great ways to participate.</a:t>
            </a:r>
          </a:p>
          <a:p>
            <a:r>
              <a:rPr lang="en-US" sz="1600" b="1" dirty="0"/>
              <a:t>Recording &amp; Replay</a:t>
            </a:r>
            <a:r>
              <a:rPr lang="en-US" sz="1600" dirty="0"/>
              <a:t> – This webinar is being recorded. Recording &amp; slides will be shared afterward.</a:t>
            </a:r>
          </a:p>
          <a:p>
            <a:r>
              <a:rPr lang="en-US" sz="1600" b="1" dirty="0"/>
              <a:t>Tech Support</a:t>
            </a:r>
            <a:r>
              <a:rPr lang="en-US" sz="1600" dirty="0"/>
              <a:t> – If you experience any issues, message our tech support team in the chat.</a:t>
            </a:r>
          </a:p>
        </p:txBody>
      </p:sp>
      <p:sp>
        <p:nvSpPr>
          <p:cNvPr id="5" name="Slide Number Placeholder 4">
            <a:extLst>
              <a:ext uri="{FF2B5EF4-FFF2-40B4-BE49-F238E27FC236}">
                <a16:creationId xmlns:a16="http://schemas.microsoft.com/office/drawing/2014/main" id="{DE1C5930-85CD-7355-1B31-00466072DC4C}"/>
              </a:ext>
            </a:extLst>
          </p:cNvPr>
          <p:cNvSpPr>
            <a:spLocks noGrp="1"/>
          </p:cNvSpPr>
          <p:nvPr>
            <p:ph type="sldNum" sz="quarter" idx="12"/>
          </p:nvPr>
        </p:nvSpPr>
        <p:spPr/>
        <p:txBody>
          <a:bodyPr/>
          <a:lstStyle/>
          <a:p>
            <a:fld id="{43D3D97B-AFF1-4763-A1B6-DE29AFA4284A}" type="slidenum">
              <a:rPr lang="en-US" smtClean="0"/>
              <a:t>2</a:t>
            </a:fld>
            <a:endParaRPr lang="en-US"/>
          </a:p>
        </p:txBody>
      </p:sp>
    </p:spTree>
    <p:extLst>
      <p:ext uri="{BB962C8B-B14F-4D97-AF65-F5344CB8AC3E}">
        <p14:creationId xmlns:p14="http://schemas.microsoft.com/office/powerpoint/2010/main" val="136780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F78A-2A7D-B765-6685-0F0089A8BD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C69FE8-1371-CC41-F6D2-42E7DB5FD554}"/>
              </a:ext>
            </a:extLst>
          </p:cNvPr>
          <p:cNvSpPr>
            <a:spLocks noGrp="1"/>
          </p:cNvSpPr>
          <p:nvPr>
            <p:ph type="title"/>
          </p:nvPr>
        </p:nvSpPr>
        <p:spPr>
          <a:xfrm>
            <a:off x="669304" y="213448"/>
            <a:ext cx="7957966" cy="833682"/>
          </a:xfrm>
        </p:spPr>
        <p:txBody>
          <a:bodyPr>
            <a:noAutofit/>
          </a:bodyPr>
          <a:lstStyle/>
          <a:p>
            <a:r>
              <a:rPr lang="en-GB" sz="2400" dirty="0"/>
              <a:t>Scenarios for using SCF – Small DMA, Low Pressure</a:t>
            </a:r>
          </a:p>
        </p:txBody>
      </p:sp>
      <p:sp>
        <p:nvSpPr>
          <p:cNvPr id="4" name="Slide Number Placeholder 3">
            <a:extLst>
              <a:ext uri="{FF2B5EF4-FFF2-40B4-BE49-F238E27FC236}">
                <a16:creationId xmlns:a16="http://schemas.microsoft.com/office/drawing/2014/main" id="{E16F4FFF-5BD2-5330-AE70-9E1E2846E3AB}"/>
              </a:ext>
            </a:extLst>
          </p:cNvPr>
          <p:cNvSpPr>
            <a:spLocks noGrp="1"/>
          </p:cNvSpPr>
          <p:nvPr>
            <p:ph type="sldNum" sz="quarter" idx="12"/>
          </p:nvPr>
        </p:nvSpPr>
        <p:spPr/>
        <p:txBody>
          <a:bodyPr/>
          <a:lstStyle/>
          <a:p>
            <a:fld id="{43D3D97B-AFF1-4763-A1B6-DE29AFA4284A}" type="slidenum">
              <a:rPr lang="en-US" smtClean="0"/>
              <a:pPr/>
              <a:t>20</a:t>
            </a:fld>
            <a:endParaRPr lang="en-US"/>
          </a:p>
        </p:txBody>
      </p:sp>
      <p:sp>
        <p:nvSpPr>
          <p:cNvPr id="2" name="TextBox 1">
            <a:extLst>
              <a:ext uri="{FF2B5EF4-FFF2-40B4-BE49-F238E27FC236}">
                <a16:creationId xmlns:a16="http://schemas.microsoft.com/office/drawing/2014/main" id="{CCC34F38-51A9-F442-D7A7-BAECEC5BD8EE}"/>
              </a:ext>
            </a:extLst>
          </p:cNvPr>
          <p:cNvSpPr txBox="1"/>
          <p:nvPr/>
        </p:nvSpPr>
        <p:spPr>
          <a:xfrm>
            <a:off x="740368" y="1640107"/>
            <a:ext cx="3845408" cy="2462213"/>
          </a:xfrm>
          <a:prstGeom prst="rect">
            <a:avLst/>
          </a:prstGeom>
          <a:noFill/>
          <a:ln w="28575">
            <a:solidFill>
              <a:schemeClr val="tx1"/>
            </a:solidFill>
          </a:ln>
        </p:spPr>
        <p:txBody>
          <a:bodyPr wrap="square" rtlCol="0">
            <a:spAutoFit/>
          </a:bodyPr>
          <a:lstStyle/>
          <a:p>
            <a:pPr algn="ctr"/>
            <a:r>
              <a:rPr lang="en-GB" sz="1400" b="1" u="sng" dirty="0">
                <a:latin typeface="Poppins" panose="00000500000000000000" pitchFamily="2" charset="0"/>
                <a:cs typeface="Poppins" panose="00000500000000000000" pitchFamily="2" charset="0"/>
              </a:rPr>
              <a:t>EXAMPLE </a:t>
            </a:r>
          </a:p>
          <a:p>
            <a:pPr algn="ctr"/>
            <a:endParaRPr lang="en-GB" sz="1400" dirty="0">
              <a:latin typeface="Poppins" panose="00000500000000000000" pitchFamily="2" charset="0"/>
              <a:cs typeface="Poppins" panose="00000500000000000000" pitchFamily="2" charset="0"/>
            </a:endParaRPr>
          </a:p>
          <a:p>
            <a:pPr algn="ctr"/>
            <a:r>
              <a:rPr lang="en-GB" sz="1400" dirty="0">
                <a:latin typeface="Poppins" panose="00000500000000000000" pitchFamily="2" charset="0"/>
                <a:ea typeface="Cambria" panose="02040503050406030204" pitchFamily="18" charset="0"/>
                <a:cs typeface="Poppins" panose="00000500000000000000" pitchFamily="2" charset="0"/>
              </a:rPr>
              <a:t>Number of service connections=</a:t>
            </a:r>
            <a:r>
              <a:rPr lang="en-GB" sz="1400" b="1" dirty="0">
                <a:latin typeface="Poppins" panose="00000500000000000000" pitchFamily="2" charset="0"/>
                <a:ea typeface="Cambria" panose="02040503050406030204" pitchFamily="18" charset="0"/>
                <a:cs typeface="Poppins" panose="00000500000000000000" pitchFamily="2" charset="0"/>
              </a:rPr>
              <a:t>3000</a:t>
            </a:r>
          </a:p>
          <a:p>
            <a:pPr algn="ctr"/>
            <a:r>
              <a:rPr lang="en-GB" sz="1400" dirty="0">
                <a:latin typeface="Poppins" panose="00000500000000000000" pitchFamily="2" charset="0"/>
                <a:ea typeface="Cambria" panose="02040503050406030204" pitchFamily="18" charset="0"/>
                <a:cs typeface="Poppins" panose="00000500000000000000" pitchFamily="2" charset="0"/>
              </a:rPr>
              <a:t>Average length of private service pipe = </a:t>
            </a:r>
            <a:r>
              <a:rPr lang="en-GB" sz="1400" b="1" dirty="0">
                <a:latin typeface="Poppins" panose="00000500000000000000" pitchFamily="2" charset="0"/>
                <a:ea typeface="Cambria" panose="02040503050406030204" pitchFamily="18" charset="0"/>
                <a:cs typeface="Poppins" panose="00000500000000000000" pitchFamily="2" charset="0"/>
              </a:rPr>
              <a:t>3m/conn </a:t>
            </a:r>
            <a:r>
              <a:rPr lang="en-GB" sz="1400" dirty="0">
                <a:latin typeface="Poppins" panose="00000500000000000000" pitchFamily="2" charset="0"/>
                <a:ea typeface="Cambria" panose="02040503050406030204" pitchFamily="18" charset="0"/>
                <a:cs typeface="Poppins" panose="00000500000000000000" pitchFamily="2" charset="0"/>
              </a:rPr>
              <a:t>(from curb stop to meter)</a:t>
            </a:r>
          </a:p>
          <a:p>
            <a:pPr algn="ctr"/>
            <a:r>
              <a:rPr lang="en-GB" sz="1400" dirty="0">
                <a:latin typeface="Poppins" panose="00000500000000000000" pitchFamily="2" charset="0"/>
                <a:ea typeface="Cambria" panose="02040503050406030204" pitchFamily="18" charset="0"/>
                <a:cs typeface="Poppins" panose="00000500000000000000" pitchFamily="2" charset="0"/>
              </a:rPr>
              <a:t>Mains Length = </a:t>
            </a:r>
            <a:r>
              <a:rPr lang="en-GB" sz="1400" b="1" dirty="0">
                <a:latin typeface="Poppins" panose="00000500000000000000" pitchFamily="2" charset="0"/>
                <a:ea typeface="Cambria" panose="02040503050406030204" pitchFamily="18" charset="0"/>
                <a:cs typeface="Poppins" panose="00000500000000000000" pitchFamily="2" charset="0"/>
              </a:rPr>
              <a:t>50 km</a:t>
            </a:r>
          </a:p>
          <a:p>
            <a:pPr algn="ctr"/>
            <a:r>
              <a:rPr lang="en-GB" sz="1400" dirty="0">
                <a:latin typeface="Poppins" panose="00000500000000000000" pitchFamily="2" charset="0"/>
                <a:ea typeface="Cambria" panose="02040503050406030204" pitchFamily="18" charset="0"/>
                <a:cs typeface="Poppins" panose="00000500000000000000" pitchFamily="2" charset="0"/>
              </a:rPr>
              <a:t>Average Zone Pressure = </a:t>
            </a:r>
            <a:r>
              <a:rPr lang="en-GB" sz="1400" b="1" dirty="0">
                <a:latin typeface="Poppins" panose="00000500000000000000" pitchFamily="2" charset="0"/>
                <a:ea typeface="Cambria" panose="02040503050406030204" pitchFamily="18" charset="0"/>
                <a:cs typeface="Poppins" panose="00000500000000000000" pitchFamily="2" charset="0"/>
              </a:rPr>
              <a:t>35m</a:t>
            </a:r>
          </a:p>
          <a:p>
            <a:pPr algn="ctr"/>
            <a:endParaRPr lang="en-GB" sz="1400" dirty="0">
              <a:latin typeface="Poppins" panose="00000500000000000000" pitchFamily="2" charset="0"/>
              <a:ea typeface="Cambria" panose="02040503050406030204" pitchFamily="18" charset="0"/>
              <a:cs typeface="Poppins" panose="00000500000000000000" pitchFamily="2" charset="0"/>
            </a:endParaRPr>
          </a:p>
          <a:p>
            <a:pPr algn="ctr"/>
            <a:r>
              <a:rPr lang="en-GB" sz="1400" b="1" dirty="0">
                <a:latin typeface="Poppins" panose="00000500000000000000" pitchFamily="2" charset="0"/>
                <a:ea typeface="Cambria" panose="02040503050406030204" pitchFamily="18" charset="0"/>
                <a:cs typeface="Poppins" panose="00000500000000000000" pitchFamily="2" charset="0"/>
              </a:rPr>
              <a:t>60%</a:t>
            </a:r>
            <a:r>
              <a:rPr lang="en-GB" sz="1400" dirty="0">
                <a:latin typeface="Poppins" panose="00000500000000000000" pitchFamily="2" charset="0"/>
                <a:ea typeface="Cambria" panose="02040503050406030204" pitchFamily="18" charset="0"/>
                <a:cs typeface="Poppins" panose="00000500000000000000" pitchFamily="2" charset="0"/>
              </a:rPr>
              <a:t> rigid mains</a:t>
            </a:r>
          </a:p>
          <a:p>
            <a:pPr algn="ctr"/>
            <a:r>
              <a:rPr lang="en-GB" sz="1400" b="1" dirty="0">
                <a:latin typeface="Poppins" panose="00000500000000000000" pitchFamily="2" charset="0"/>
                <a:ea typeface="Cambria" panose="02040503050406030204" pitchFamily="18" charset="0"/>
                <a:cs typeface="Poppins" panose="00000500000000000000" pitchFamily="2" charset="0"/>
              </a:rPr>
              <a:t>40%</a:t>
            </a:r>
            <a:r>
              <a:rPr lang="en-GB" sz="1400" dirty="0">
                <a:latin typeface="Poppins" panose="00000500000000000000" pitchFamily="2" charset="0"/>
                <a:ea typeface="Cambria" panose="02040503050406030204" pitchFamily="18" charset="0"/>
                <a:cs typeface="Poppins" panose="00000500000000000000" pitchFamily="2" charset="0"/>
              </a:rPr>
              <a:t> rigid services (mains to curb stop)</a:t>
            </a:r>
          </a:p>
          <a:p>
            <a:pPr algn="ctr"/>
            <a:r>
              <a:rPr lang="en-GB" sz="1400" b="1" dirty="0">
                <a:latin typeface="Poppins" panose="00000500000000000000" pitchFamily="2" charset="0"/>
                <a:ea typeface="Cambria" panose="02040503050406030204" pitchFamily="18" charset="0"/>
                <a:cs typeface="Poppins" panose="00000500000000000000" pitchFamily="2" charset="0"/>
              </a:rPr>
              <a:t>30%</a:t>
            </a:r>
            <a:r>
              <a:rPr lang="en-GB" sz="1400" dirty="0">
                <a:latin typeface="Poppins" panose="00000500000000000000" pitchFamily="2" charset="0"/>
                <a:ea typeface="Cambria" panose="02040503050406030204" pitchFamily="18" charset="0"/>
                <a:cs typeface="Poppins" panose="00000500000000000000" pitchFamily="2" charset="0"/>
              </a:rPr>
              <a:t> rigid services (curb stop to meter)</a:t>
            </a:r>
            <a:endParaRPr lang="en-GB" sz="1350" dirty="0">
              <a:latin typeface="Poppins" panose="00000500000000000000" pitchFamily="2" charset="0"/>
              <a:ea typeface="Cambria" panose="02040503050406030204" pitchFamily="18" charset="0"/>
              <a:cs typeface="Poppins" panose="00000500000000000000" pitchFamily="2" charset="0"/>
            </a:endParaRPr>
          </a:p>
        </p:txBody>
      </p:sp>
      <p:graphicFrame>
        <p:nvGraphicFramePr>
          <p:cNvPr id="8" name="Table 4">
            <a:extLst>
              <a:ext uri="{FF2B5EF4-FFF2-40B4-BE49-F238E27FC236}">
                <a16:creationId xmlns:a16="http://schemas.microsoft.com/office/drawing/2014/main" id="{7F23D723-23BA-2908-BB9B-6B166167C065}"/>
              </a:ext>
            </a:extLst>
          </p:cNvPr>
          <p:cNvGraphicFramePr>
            <a:graphicFrameLocks noGrp="1"/>
          </p:cNvGraphicFramePr>
          <p:nvPr>
            <p:extLst>
              <p:ext uri="{D42A27DB-BD31-4B8C-83A1-F6EECF244321}">
                <p14:modId xmlns:p14="http://schemas.microsoft.com/office/powerpoint/2010/main" val="2185395390"/>
              </p:ext>
            </p:extLst>
          </p:nvPr>
        </p:nvGraphicFramePr>
        <p:xfrm>
          <a:off x="4648287" y="2065791"/>
          <a:ext cx="4257817" cy="1208401"/>
        </p:xfrm>
        <a:graphic>
          <a:graphicData uri="http://schemas.openxmlformats.org/drawingml/2006/table">
            <a:tbl>
              <a:tblPr firstRow="1" bandRow="1">
                <a:tableStyleId>{5C22544A-7EE6-4342-B048-85BDC9FD1C3A}</a:tableStyleId>
              </a:tblPr>
              <a:tblGrid>
                <a:gridCol w="1024761">
                  <a:extLst>
                    <a:ext uri="{9D8B030D-6E8A-4147-A177-3AD203B41FA5}">
                      <a16:colId xmlns:a16="http://schemas.microsoft.com/office/drawing/2014/main" val="1922094865"/>
                    </a:ext>
                  </a:extLst>
                </a:gridCol>
                <a:gridCol w="1603169">
                  <a:extLst>
                    <a:ext uri="{9D8B030D-6E8A-4147-A177-3AD203B41FA5}">
                      <a16:colId xmlns:a16="http://schemas.microsoft.com/office/drawing/2014/main" val="2725291113"/>
                    </a:ext>
                  </a:extLst>
                </a:gridCol>
                <a:gridCol w="1629887">
                  <a:extLst>
                    <a:ext uri="{9D8B030D-6E8A-4147-A177-3AD203B41FA5}">
                      <a16:colId xmlns:a16="http://schemas.microsoft.com/office/drawing/2014/main" val="1500938328"/>
                    </a:ext>
                  </a:extLst>
                </a:gridCol>
              </a:tblGrid>
              <a:tr h="629911">
                <a:tc>
                  <a:txBody>
                    <a:bodyPr/>
                    <a:lstStyle/>
                    <a:p>
                      <a:pPr algn="ctr"/>
                      <a:r>
                        <a:rPr lang="en-GB" sz="1000" dirty="0">
                          <a:solidFill>
                            <a:schemeClr val="bg1"/>
                          </a:solidFill>
                          <a:latin typeface="Poppins" panose="00000500000000000000" pitchFamily="2" charset="0"/>
                          <a:ea typeface="Cambria" panose="02040503050406030204" pitchFamily="18" charset="0"/>
                          <a:cs typeface="Poppins" panose="00000500000000000000" pitchFamily="2" charset="0"/>
                        </a:rPr>
                        <a:t>SCF result</a:t>
                      </a:r>
                    </a:p>
                  </a:txBody>
                  <a:tcPr marL="68580" marR="68580" marT="34290" marB="3429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GB" sz="1000" dirty="0">
                          <a:solidFill>
                            <a:schemeClr val="bg1"/>
                          </a:solidFill>
                          <a:latin typeface="Poppins"/>
                          <a:ea typeface="Cambria"/>
                          <a:cs typeface="Poppins"/>
                        </a:rPr>
                        <a:t> UARL</a:t>
                      </a:r>
                      <a:r>
                        <a:rPr lang="en-GB" sz="1000" baseline="-25000" dirty="0">
                          <a:solidFill>
                            <a:schemeClr val="bg1"/>
                          </a:solidFill>
                          <a:latin typeface="Poppins"/>
                          <a:ea typeface="Cambria"/>
                          <a:cs typeface="Poppins"/>
                        </a:rPr>
                        <a:t>1999</a:t>
                      </a:r>
                      <a:r>
                        <a:rPr lang="en-GB" sz="1000" dirty="0">
                          <a:solidFill>
                            <a:schemeClr val="bg1"/>
                          </a:solidFill>
                          <a:latin typeface="Poppins"/>
                          <a:ea typeface="Cambria"/>
                          <a:cs typeface="Poppins"/>
                        </a:rPr>
                        <a:t>  volume in m3/day</a:t>
                      </a:r>
                    </a:p>
                  </a:txBody>
                  <a:tcPr marL="68580" marR="68580" marT="34290" marB="34290" anchor="ctr">
                    <a:lnT w="28575" cap="flat" cmpd="sng" algn="ctr">
                      <a:solidFill>
                        <a:schemeClr val="tx1"/>
                      </a:solidFill>
                      <a:prstDash val="solid"/>
                      <a:round/>
                      <a:headEnd type="none" w="med" len="med"/>
                      <a:tailEnd type="none" w="med" len="med"/>
                    </a:lnT>
                  </a:tcPr>
                </a:tc>
                <a:tc>
                  <a:txBody>
                    <a:bodyPr/>
                    <a:lstStyle/>
                    <a:p>
                      <a:pPr algn="ctr"/>
                      <a:r>
                        <a:rPr lang="en-GB" sz="1000" dirty="0">
                          <a:solidFill>
                            <a:schemeClr val="bg1"/>
                          </a:solidFill>
                          <a:latin typeface="Poppins" panose="00000500000000000000" pitchFamily="2" charset="0"/>
                          <a:ea typeface="Cambria" panose="02040503050406030204" pitchFamily="18" charset="0"/>
                          <a:cs typeface="Poppins" panose="00000500000000000000" pitchFamily="2" charset="0"/>
                        </a:rPr>
                        <a:t>UARL with SCF volume in m3/day</a:t>
                      </a:r>
                    </a:p>
                  </a:txBody>
                  <a:tcPr marL="68580" marR="68580" marT="34290" marB="3429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9745323"/>
                  </a:ext>
                </a:extLst>
              </a:tr>
              <a:tr h="578490">
                <a:tc>
                  <a:txBody>
                    <a:bodyPr/>
                    <a:lstStyle/>
                    <a:p>
                      <a:pPr algn="ctr"/>
                      <a:r>
                        <a:rPr lang="en-GB" sz="1800" b="1" dirty="0">
                          <a:latin typeface="Poppins" panose="00000500000000000000" pitchFamily="2" charset="0"/>
                          <a:ea typeface="Cambria" panose="02040503050406030204" pitchFamily="18" charset="0"/>
                          <a:cs typeface="Poppins" panose="00000500000000000000" pitchFamily="2" charset="0"/>
                        </a:rPr>
                        <a:t>0.74</a:t>
                      </a:r>
                    </a:p>
                  </a:txBody>
                  <a:tcPr marL="68580" marR="68580" marT="34290" marB="3429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GB" sz="1800" b="1" dirty="0">
                          <a:latin typeface="Poppins" panose="00000500000000000000" pitchFamily="2" charset="0"/>
                          <a:ea typeface="Cambria" panose="02040503050406030204" pitchFamily="18" charset="0"/>
                          <a:cs typeface="Poppins" panose="00000500000000000000" pitchFamily="2" charset="0"/>
                        </a:rPr>
                        <a:t>123.4</a:t>
                      </a:r>
                    </a:p>
                  </a:txBody>
                  <a:tcPr marL="68580" marR="68580" marT="34290" marB="34290" anchor="ctr">
                    <a:lnB w="28575" cap="flat" cmpd="sng" algn="ctr">
                      <a:solidFill>
                        <a:schemeClr val="tx1"/>
                      </a:solidFill>
                      <a:prstDash val="solid"/>
                      <a:round/>
                      <a:headEnd type="none" w="med" len="med"/>
                      <a:tailEnd type="none" w="med" len="med"/>
                    </a:lnB>
                  </a:tcPr>
                </a:tc>
                <a:tc>
                  <a:txBody>
                    <a:bodyPr/>
                    <a:lstStyle/>
                    <a:p>
                      <a:pPr algn="ctr"/>
                      <a:r>
                        <a:rPr lang="en-GB" sz="1800" b="1" dirty="0">
                          <a:latin typeface="Poppins" panose="00000500000000000000" pitchFamily="2" charset="0"/>
                          <a:ea typeface="Cambria" panose="02040503050406030204" pitchFamily="18" charset="0"/>
                          <a:cs typeface="Poppins" panose="00000500000000000000" pitchFamily="2" charset="0"/>
                        </a:rPr>
                        <a:t>91.0</a:t>
                      </a:r>
                    </a:p>
                  </a:txBody>
                  <a:tcPr marL="68580" marR="68580" marT="34290" marB="3429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483923"/>
                  </a:ext>
                </a:extLst>
              </a:tr>
            </a:tbl>
          </a:graphicData>
        </a:graphic>
      </p:graphicFrame>
      <p:sp>
        <p:nvSpPr>
          <p:cNvPr id="11" name="TextBox 10">
            <a:extLst>
              <a:ext uri="{FF2B5EF4-FFF2-40B4-BE49-F238E27FC236}">
                <a16:creationId xmlns:a16="http://schemas.microsoft.com/office/drawing/2014/main" id="{E419799A-EE6B-AEB6-6B4C-5F3084799444}"/>
              </a:ext>
            </a:extLst>
          </p:cNvPr>
          <p:cNvSpPr txBox="1"/>
          <p:nvPr/>
        </p:nvSpPr>
        <p:spPr>
          <a:xfrm>
            <a:off x="5791200" y="3321262"/>
            <a:ext cx="1451143" cy="1084421"/>
          </a:xfrm>
          <a:prstGeom prst="upArrowCallout">
            <a:avLst/>
          </a:prstGeom>
          <a:noFill/>
          <a:ln w="12700">
            <a:solidFill>
              <a:schemeClr val="accent1"/>
            </a:solidFill>
          </a:ln>
        </p:spPr>
        <p:txBody>
          <a:bodyPr wrap="square" rtlCol="0">
            <a:spAutoFit/>
          </a:bodyPr>
          <a:lstStyle/>
          <a:p>
            <a:pPr algn="ctr"/>
            <a:r>
              <a:rPr lang="en-GB" sz="2000" b="1" dirty="0">
                <a:solidFill>
                  <a:srgbClr val="0076B8"/>
                </a:solidFill>
                <a:latin typeface="Poppins" panose="00000500000000000000" pitchFamily="2" charset="0"/>
                <a:cs typeface="Poppins" panose="00000500000000000000" pitchFamily="2" charset="0"/>
              </a:rPr>
              <a:t>Current Target</a:t>
            </a:r>
          </a:p>
        </p:txBody>
      </p:sp>
      <p:sp>
        <p:nvSpPr>
          <p:cNvPr id="12" name="TextBox 11">
            <a:extLst>
              <a:ext uri="{FF2B5EF4-FFF2-40B4-BE49-F238E27FC236}">
                <a16:creationId xmlns:a16="http://schemas.microsoft.com/office/drawing/2014/main" id="{7405B0EE-963C-8F5E-F8B9-E0C756E305B9}"/>
              </a:ext>
            </a:extLst>
          </p:cNvPr>
          <p:cNvSpPr txBox="1"/>
          <p:nvPr/>
        </p:nvSpPr>
        <p:spPr>
          <a:xfrm>
            <a:off x="7315200" y="927526"/>
            <a:ext cx="1451143" cy="1084421"/>
          </a:xfrm>
          <a:prstGeom prst="downArrowCallout">
            <a:avLst/>
          </a:prstGeom>
          <a:noFill/>
          <a:ln w="12700">
            <a:solidFill>
              <a:srgbClr val="00B050"/>
            </a:solidFill>
          </a:ln>
        </p:spPr>
        <p:txBody>
          <a:bodyPr wrap="square" rtlCol="0">
            <a:spAutoFit/>
          </a:bodyPr>
          <a:lstStyle/>
          <a:p>
            <a:pPr algn="ctr"/>
            <a:r>
              <a:rPr lang="en-GB" sz="2000" b="1" dirty="0">
                <a:ln>
                  <a:solidFill>
                    <a:schemeClr val="accent2"/>
                  </a:solidFill>
                </a:ln>
                <a:solidFill>
                  <a:srgbClr val="00B050"/>
                </a:solidFill>
                <a:latin typeface="Poppins" panose="00000500000000000000" pitchFamily="2" charset="0"/>
                <a:cs typeface="Poppins" panose="00000500000000000000" pitchFamily="2" charset="0"/>
              </a:rPr>
              <a:t>New  Target</a:t>
            </a:r>
          </a:p>
        </p:txBody>
      </p:sp>
      <p:pic>
        <p:nvPicPr>
          <p:cNvPr id="6" name="Picture 5">
            <a:extLst>
              <a:ext uri="{FF2B5EF4-FFF2-40B4-BE49-F238E27FC236}">
                <a16:creationId xmlns:a16="http://schemas.microsoft.com/office/drawing/2014/main" id="{D731219F-C443-D5B3-7FF9-A285CF3058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6F1DF5D6-9EA4-CA58-3816-92A3977DCCCE}"/>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277493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ppt_x"/>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A6096-4F09-0417-4C06-B4D2442835BA}"/>
              </a:ext>
            </a:extLst>
          </p:cNvPr>
          <p:cNvPicPr>
            <a:picLocks noChangeAspect="1"/>
          </p:cNvPicPr>
          <p:nvPr/>
        </p:nvPicPr>
        <p:blipFill>
          <a:blip r:embed="rId4"/>
          <a:srcRect b="46543"/>
          <a:stretch/>
        </p:blipFill>
        <p:spPr>
          <a:xfrm>
            <a:off x="3435324" y="1658621"/>
            <a:ext cx="5630032" cy="1826258"/>
          </a:xfrm>
          <a:prstGeom prst="rect">
            <a:avLst/>
          </a:prstGeom>
          <a:ln w="28575">
            <a:solidFill>
              <a:schemeClr val="tx1"/>
            </a:solidFill>
          </a:ln>
        </p:spPr>
      </p:pic>
      <p:sp>
        <p:nvSpPr>
          <p:cNvPr id="5" name="TextBox 4">
            <a:extLst>
              <a:ext uri="{FF2B5EF4-FFF2-40B4-BE49-F238E27FC236}">
                <a16:creationId xmlns:a16="http://schemas.microsoft.com/office/drawing/2014/main" id="{D4091C8C-4AEE-91B0-89A0-64C27C2B7CF6}"/>
              </a:ext>
            </a:extLst>
          </p:cNvPr>
          <p:cNvSpPr txBox="1"/>
          <p:nvPr/>
        </p:nvSpPr>
        <p:spPr>
          <a:xfrm>
            <a:off x="168782" y="4394557"/>
            <a:ext cx="8896574" cy="507831"/>
          </a:xfrm>
          <a:prstGeom prst="rect">
            <a:avLst/>
          </a:prstGeom>
          <a:noFill/>
          <a:ln w="28575">
            <a:solidFill>
              <a:srgbClr val="0070C0"/>
            </a:solidFill>
          </a:ln>
        </p:spPr>
        <p:txBody>
          <a:bodyPr wrap="square" rtlCol="0">
            <a:spAutoFit/>
          </a:bodyPr>
          <a:lstStyle/>
          <a:p>
            <a:pPr algn="ctr"/>
            <a:r>
              <a:rPr lang="en-GB" sz="1350" b="1" dirty="0">
                <a:latin typeface="Poppins" panose="00000500000000000000" pitchFamily="2" charset="0"/>
                <a:ea typeface="Cambria" panose="02040503050406030204" pitchFamily="18" charset="0"/>
                <a:cs typeface="Poppins" panose="00000500000000000000" pitchFamily="2" charset="0"/>
              </a:rPr>
              <a:t>In this example, if  AZP can be reduced by </a:t>
            </a:r>
            <a:r>
              <a:rPr lang="en-GB" sz="1350" b="1" u="sng" dirty="0">
                <a:solidFill>
                  <a:srgbClr val="0070C0"/>
                </a:solidFill>
                <a:latin typeface="Poppins" panose="00000500000000000000" pitchFamily="2" charset="0"/>
                <a:ea typeface="Cambria" panose="02040503050406030204" pitchFamily="18" charset="0"/>
                <a:cs typeface="Poppins" panose="00000500000000000000" pitchFamily="2" charset="0"/>
              </a:rPr>
              <a:t>1 m  </a:t>
            </a:r>
            <a:r>
              <a:rPr lang="en-GB" sz="1350" b="1" dirty="0">
                <a:latin typeface="Poppins" panose="00000500000000000000" pitchFamily="2" charset="0"/>
                <a:ea typeface="Cambria" panose="02040503050406030204" pitchFamily="18" charset="0"/>
                <a:cs typeface="Poppins" panose="00000500000000000000" pitchFamily="2" charset="0"/>
              </a:rPr>
              <a:t>(from 35m to 34m)</a:t>
            </a:r>
          </a:p>
          <a:p>
            <a:pPr algn="ctr"/>
            <a:r>
              <a:rPr lang="en-GB" sz="1350" b="1" dirty="0">
                <a:solidFill>
                  <a:srgbClr val="0070C0"/>
                </a:solidFill>
                <a:latin typeface="Poppins" panose="00000500000000000000" pitchFamily="2" charset="0"/>
                <a:ea typeface="Cambria" panose="02040503050406030204" pitchFamily="18" charset="0"/>
                <a:cs typeface="Poppins" panose="00000500000000000000" pitchFamily="2" charset="0"/>
              </a:rPr>
              <a:t>UARL volume </a:t>
            </a:r>
            <a:r>
              <a:rPr lang="en-GB" sz="1350" b="1" dirty="0">
                <a:latin typeface="Poppins" panose="00000500000000000000" pitchFamily="2" charset="0"/>
                <a:ea typeface="Cambria" panose="02040503050406030204" pitchFamily="18" charset="0"/>
                <a:cs typeface="Poppins" panose="00000500000000000000" pitchFamily="2" charset="0"/>
              </a:rPr>
              <a:t>can be reduced by </a:t>
            </a:r>
            <a:r>
              <a:rPr lang="en-GB" sz="1350" b="1" dirty="0">
                <a:solidFill>
                  <a:srgbClr val="0070C0"/>
                </a:solidFill>
                <a:latin typeface="Poppins" panose="00000500000000000000" pitchFamily="2" charset="0"/>
                <a:ea typeface="Cambria" panose="02040503050406030204" pitchFamily="18" charset="0"/>
                <a:cs typeface="Poppins" panose="00000500000000000000" pitchFamily="2" charset="0"/>
              </a:rPr>
              <a:t>3.6m</a:t>
            </a:r>
            <a:r>
              <a:rPr lang="en-GB" sz="1350" b="1" baseline="30000" dirty="0">
                <a:solidFill>
                  <a:srgbClr val="0070C0"/>
                </a:solidFill>
                <a:latin typeface="Poppins" panose="00000500000000000000" pitchFamily="2" charset="0"/>
                <a:ea typeface="Cambria" panose="02040503050406030204" pitchFamily="18" charset="0"/>
                <a:cs typeface="Poppins" panose="00000500000000000000" pitchFamily="2" charset="0"/>
              </a:rPr>
              <a:t>3</a:t>
            </a:r>
            <a:r>
              <a:rPr lang="en-GB" sz="1350" b="1" dirty="0">
                <a:solidFill>
                  <a:srgbClr val="0070C0"/>
                </a:solidFill>
                <a:latin typeface="Poppins" panose="00000500000000000000" pitchFamily="2" charset="0"/>
                <a:ea typeface="Cambria" panose="02040503050406030204" pitchFamily="18" charset="0"/>
                <a:cs typeface="Poppins" panose="00000500000000000000" pitchFamily="2" charset="0"/>
              </a:rPr>
              <a:t>/day </a:t>
            </a:r>
            <a:r>
              <a:rPr lang="en-GB" sz="1350" b="1" dirty="0">
                <a:latin typeface="Poppins" panose="00000500000000000000" pitchFamily="2" charset="0"/>
                <a:ea typeface="Cambria" panose="02040503050406030204" pitchFamily="18" charset="0"/>
                <a:cs typeface="Poppins" panose="00000500000000000000" pitchFamily="2" charset="0"/>
              </a:rPr>
              <a:t>or</a:t>
            </a:r>
            <a:r>
              <a:rPr lang="en-GB" sz="1350" b="1" dirty="0">
                <a:solidFill>
                  <a:schemeClr val="tx2"/>
                </a:solidFill>
                <a:latin typeface="Poppins" panose="00000500000000000000" pitchFamily="2" charset="0"/>
                <a:ea typeface="Cambria" panose="02040503050406030204" pitchFamily="18" charset="0"/>
                <a:cs typeface="Poppins" panose="00000500000000000000" pitchFamily="2" charset="0"/>
              </a:rPr>
              <a:t> </a:t>
            </a:r>
            <a:r>
              <a:rPr lang="en-GB" sz="1350" b="1" u="sng" dirty="0">
                <a:solidFill>
                  <a:srgbClr val="0070C0"/>
                </a:solidFill>
                <a:latin typeface="Poppins" panose="00000500000000000000" pitchFamily="2" charset="0"/>
                <a:ea typeface="Cambria" panose="02040503050406030204" pitchFamily="18" charset="0"/>
                <a:cs typeface="Poppins" panose="00000500000000000000" pitchFamily="2" charset="0"/>
              </a:rPr>
              <a:t>1314m</a:t>
            </a:r>
            <a:r>
              <a:rPr lang="en-GB" sz="1350" b="1" u="sng" baseline="30000" dirty="0">
                <a:solidFill>
                  <a:srgbClr val="0070C0"/>
                </a:solidFill>
                <a:latin typeface="Poppins" panose="00000500000000000000" pitchFamily="2" charset="0"/>
                <a:ea typeface="Cambria" panose="02040503050406030204" pitchFamily="18" charset="0"/>
                <a:cs typeface="Poppins" panose="00000500000000000000" pitchFamily="2" charset="0"/>
              </a:rPr>
              <a:t>3</a:t>
            </a:r>
            <a:r>
              <a:rPr lang="en-GB" sz="1350" b="1" u="sng" dirty="0">
                <a:solidFill>
                  <a:srgbClr val="0070C0"/>
                </a:solidFill>
                <a:latin typeface="Poppins" panose="00000500000000000000" pitchFamily="2" charset="0"/>
                <a:ea typeface="Cambria" panose="02040503050406030204" pitchFamily="18" charset="0"/>
                <a:cs typeface="Poppins" panose="00000500000000000000" pitchFamily="2" charset="0"/>
              </a:rPr>
              <a:t>/year</a:t>
            </a:r>
          </a:p>
        </p:txBody>
      </p:sp>
      <p:sp>
        <p:nvSpPr>
          <p:cNvPr id="6" name="Rectangle 5">
            <a:extLst>
              <a:ext uri="{FF2B5EF4-FFF2-40B4-BE49-F238E27FC236}">
                <a16:creationId xmlns:a16="http://schemas.microsoft.com/office/drawing/2014/main" id="{A470BC26-FAEC-3350-9CC2-15CEB5267078}"/>
              </a:ext>
            </a:extLst>
          </p:cNvPr>
          <p:cNvSpPr/>
          <p:nvPr/>
        </p:nvSpPr>
        <p:spPr>
          <a:xfrm>
            <a:off x="3980360" y="2907501"/>
            <a:ext cx="636709" cy="138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7" name="Rectangle 6">
            <a:extLst>
              <a:ext uri="{FF2B5EF4-FFF2-40B4-BE49-F238E27FC236}">
                <a16:creationId xmlns:a16="http://schemas.microsoft.com/office/drawing/2014/main" id="{5E239AB0-9D46-4B40-0ED9-72A05BC27E01}"/>
              </a:ext>
            </a:extLst>
          </p:cNvPr>
          <p:cNvSpPr/>
          <p:nvPr/>
        </p:nvSpPr>
        <p:spPr>
          <a:xfrm>
            <a:off x="6036266" y="3056001"/>
            <a:ext cx="1301404" cy="135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8" name="Rectangle 7">
            <a:extLst>
              <a:ext uri="{FF2B5EF4-FFF2-40B4-BE49-F238E27FC236}">
                <a16:creationId xmlns:a16="http://schemas.microsoft.com/office/drawing/2014/main" id="{180F84AD-6718-B2A4-681B-F69181CEFE2C}"/>
              </a:ext>
            </a:extLst>
          </p:cNvPr>
          <p:cNvSpPr/>
          <p:nvPr/>
        </p:nvSpPr>
        <p:spPr>
          <a:xfrm>
            <a:off x="3974618" y="3046050"/>
            <a:ext cx="633159" cy="145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9" name="Rectangle 8">
            <a:extLst>
              <a:ext uri="{FF2B5EF4-FFF2-40B4-BE49-F238E27FC236}">
                <a16:creationId xmlns:a16="http://schemas.microsoft.com/office/drawing/2014/main" id="{3CE25958-B44F-3292-3824-26BADEE2C6E1}"/>
              </a:ext>
            </a:extLst>
          </p:cNvPr>
          <p:cNvSpPr/>
          <p:nvPr/>
        </p:nvSpPr>
        <p:spPr>
          <a:xfrm>
            <a:off x="6036266" y="2924550"/>
            <a:ext cx="1301171" cy="131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pic>
        <p:nvPicPr>
          <p:cNvPr id="10" name="Picture 3" descr="Chart, line chart&#10;&#10;Description automatically generated">
            <a:extLst>
              <a:ext uri="{FF2B5EF4-FFF2-40B4-BE49-F238E27FC236}">
                <a16:creationId xmlns:a16="http://schemas.microsoft.com/office/drawing/2014/main" id="{405B7733-D1F2-DF56-FC7C-672B8D7505CB}"/>
              </a:ext>
            </a:extLst>
          </p:cNvPr>
          <p:cNvPicPr>
            <a:picLocks noChangeAspect="1"/>
          </p:cNvPicPr>
          <p:nvPr/>
        </p:nvPicPr>
        <p:blipFill>
          <a:blip r:embed="rId5"/>
          <a:stretch>
            <a:fillRect/>
          </a:stretch>
        </p:blipFill>
        <p:spPr>
          <a:xfrm>
            <a:off x="213691" y="1256186"/>
            <a:ext cx="3086810" cy="2648877"/>
          </a:xfrm>
          <a:prstGeom prst="rect">
            <a:avLst/>
          </a:prstGeom>
          <a:ln w="28575">
            <a:solidFill>
              <a:schemeClr val="tx1"/>
            </a:solidFill>
          </a:ln>
        </p:spPr>
      </p:pic>
      <p:sp>
        <p:nvSpPr>
          <p:cNvPr id="12" name="Title 4">
            <a:extLst>
              <a:ext uri="{FF2B5EF4-FFF2-40B4-BE49-F238E27FC236}">
                <a16:creationId xmlns:a16="http://schemas.microsoft.com/office/drawing/2014/main" id="{82A35377-452E-B2A5-E1F6-2FCFC48C042B}"/>
              </a:ext>
            </a:extLst>
          </p:cNvPr>
          <p:cNvSpPr>
            <a:spLocks noGrp="1"/>
          </p:cNvSpPr>
          <p:nvPr>
            <p:ph type="title"/>
          </p:nvPr>
        </p:nvSpPr>
        <p:spPr>
          <a:xfrm>
            <a:off x="593017" y="80323"/>
            <a:ext cx="7957966" cy="833682"/>
          </a:xfrm>
        </p:spPr>
        <p:txBody>
          <a:bodyPr>
            <a:noAutofit/>
          </a:bodyPr>
          <a:lstStyle/>
          <a:p>
            <a:r>
              <a:rPr lang="en-GB" sz="2400" dirty="0"/>
              <a:t>Scenarios for using SCF – Small DMA, Low Pressure</a:t>
            </a:r>
          </a:p>
        </p:txBody>
      </p:sp>
    </p:spTree>
    <p:custDataLst>
      <p:tags r:id="rId1"/>
    </p:custDataLst>
    <p:extLst>
      <p:ext uri="{BB962C8B-B14F-4D97-AF65-F5344CB8AC3E}">
        <p14:creationId xmlns:p14="http://schemas.microsoft.com/office/powerpoint/2010/main" val="714795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79C1-C893-4F15-DAD5-CC96435D05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FBC489-E077-7197-A299-369B9F0DAD8A}"/>
              </a:ext>
            </a:extLst>
          </p:cNvPr>
          <p:cNvSpPr>
            <a:spLocks noGrp="1"/>
          </p:cNvSpPr>
          <p:nvPr>
            <p:ph type="title"/>
          </p:nvPr>
        </p:nvSpPr>
        <p:spPr>
          <a:xfrm>
            <a:off x="669302" y="154879"/>
            <a:ext cx="7957966" cy="833682"/>
          </a:xfrm>
        </p:spPr>
        <p:txBody>
          <a:bodyPr>
            <a:noAutofit/>
          </a:bodyPr>
          <a:lstStyle/>
          <a:p>
            <a:r>
              <a:rPr lang="en-GB" sz="2400" dirty="0"/>
              <a:t>Scenarios for using SCF – Large DMA, High Pressure</a:t>
            </a:r>
          </a:p>
        </p:txBody>
      </p:sp>
      <p:sp>
        <p:nvSpPr>
          <p:cNvPr id="4" name="Slide Number Placeholder 3">
            <a:extLst>
              <a:ext uri="{FF2B5EF4-FFF2-40B4-BE49-F238E27FC236}">
                <a16:creationId xmlns:a16="http://schemas.microsoft.com/office/drawing/2014/main" id="{0CEB3D4F-3B15-84BA-1C45-77AC630E593C}"/>
              </a:ext>
            </a:extLst>
          </p:cNvPr>
          <p:cNvSpPr>
            <a:spLocks noGrp="1"/>
          </p:cNvSpPr>
          <p:nvPr>
            <p:ph type="sldNum" sz="quarter" idx="12"/>
          </p:nvPr>
        </p:nvSpPr>
        <p:spPr/>
        <p:txBody>
          <a:bodyPr/>
          <a:lstStyle/>
          <a:p>
            <a:fld id="{43D3D97B-AFF1-4763-A1B6-DE29AFA4284A}" type="slidenum">
              <a:rPr lang="en-US" smtClean="0"/>
              <a:pPr/>
              <a:t>22</a:t>
            </a:fld>
            <a:endParaRPr lang="en-US"/>
          </a:p>
        </p:txBody>
      </p:sp>
      <p:sp>
        <p:nvSpPr>
          <p:cNvPr id="2" name="TextBox 1">
            <a:extLst>
              <a:ext uri="{FF2B5EF4-FFF2-40B4-BE49-F238E27FC236}">
                <a16:creationId xmlns:a16="http://schemas.microsoft.com/office/drawing/2014/main" id="{068558F5-AB66-5353-A66D-E2C0E7FCCDFC}"/>
              </a:ext>
            </a:extLst>
          </p:cNvPr>
          <p:cNvSpPr txBox="1"/>
          <p:nvPr/>
        </p:nvSpPr>
        <p:spPr>
          <a:xfrm>
            <a:off x="769057" y="1691458"/>
            <a:ext cx="3802943" cy="2462400"/>
          </a:xfrm>
          <a:prstGeom prst="rect">
            <a:avLst/>
          </a:prstGeom>
          <a:noFill/>
          <a:ln w="28575">
            <a:solidFill>
              <a:schemeClr val="tx1"/>
            </a:solidFill>
          </a:ln>
        </p:spPr>
        <p:txBody>
          <a:bodyPr wrap="square" lIns="91440" tIns="45720" rIns="91440" bIns="45720" rtlCol="0" anchor="t">
            <a:spAutoFit/>
          </a:bodyPr>
          <a:lstStyle/>
          <a:p>
            <a:pPr algn="ctr"/>
            <a:r>
              <a:rPr lang="en-GB" sz="1350" b="1" u="sng" dirty="0">
                <a:latin typeface="Poppins" panose="00000500000000000000" pitchFamily="2" charset="0"/>
                <a:ea typeface="Cambria" panose="02040503050406030204" pitchFamily="18" charset="0"/>
                <a:cs typeface="Poppins" panose="00000500000000000000" pitchFamily="2" charset="0"/>
              </a:rPr>
              <a:t>EXAMPLE </a:t>
            </a:r>
          </a:p>
          <a:p>
            <a:pPr algn="ctr"/>
            <a:endParaRPr lang="en-GB" sz="1350" dirty="0">
              <a:latin typeface="Poppins" panose="00000500000000000000" pitchFamily="2" charset="0"/>
              <a:ea typeface="Cambria" panose="02040503050406030204" pitchFamily="18" charset="0"/>
              <a:cs typeface="Poppins" panose="00000500000000000000" pitchFamily="2" charset="0"/>
            </a:endParaRPr>
          </a:p>
          <a:p>
            <a:pPr algn="ctr"/>
            <a:r>
              <a:rPr lang="en-GB" sz="1350" dirty="0">
                <a:latin typeface="Poppins" panose="00000500000000000000" pitchFamily="2" charset="0"/>
                <a:ea typeface="Cambria" panose="02040503050406030204" pitchFamily="18" charset="0"/>
                <a:cs typeface="Poppins" panose="00000500000000000000" pitchFamily="2" charset="0"/>
              </a:rPr>
              <a:t>Number of service connections=</a:t>
            </a:r>
            <a:r>
              <a:rPr lang="en-GB" sz="1350" b="1" dirty="0">
                <a:latin typeface="Poppins" panose="00000500000000000000" pitchFamily="2" charset="0"/>
                <a:ea typeface="Cambria" panose="02040503050406030204" pitchFamily="18" charset="0"/>
                <a:cs typeface="Poppins" panose="00000500000000000000" pitchFamily="2" charset="0"/>
              </a:rPr>
              <a:t>6000</a:t>
            </a:r>
          </a:p>
          <a:p>
            <a:pPr algn="ctr"/>
            <a:r>
              <a:rPr lang="en-GB" sz="1350" dirty="0">
                <a:latin typeface="Poppins"/>
                <a:ea typeface="Cambria"/>
                <a:cs typeface="Poppins"/>
              </a:rPr>
              <a:t>Average length of private service pipe = </a:t>
            </a:r>
            <a:r>
              <a:rPr lang="en-GB" sz="1350" b="1" dirty="0">
                <a:latin typeface="Poppins"/>
                <a:ea typeface="Cambria"/>
                <a:cs typeface="Poppins"/>
              </a:rPr>
              <a:t>3m/conn </a:t>
            </a:r>
            <a:r>
              <a:rPr lang="en-GB" sz="1350" dirty="0">
                <a:latin typeface="Poppins"/>
                <a:ea typeface="Cambria"/>
                <a:cs typeface="Poppins"/>
              </a:rPr>
              <a:t>(from curb stop to meter)</a:t>
            </a:r>
          </a:p>
          <a:p>
            <a:pPr algn="ctr"/>
            <a:r>
              <a:rPr lang="en-GB" sz="1350" dirty="0">
                <a:latin typeface="Poppins" panose="00000500000000000000" pitchFamily="2" charset="0"/>
                <a:ea typeface="Cambria" panose="02040503050406030204" pitchFamily="18" charset="0"/>
                <a:cs typeface="Poppins" panose="00000500000000000000" pitchFamily="2" charset="0"/>
              </a:rPr>
              <a:t>Mains Length = </a:t>
            </a:r>
            <a:r>
              <a:rPr lang="en-GB" sz="1350" b="1" dirty="0">
                <a:latin typeface="Poppins" panose="00000500000000000000" pitchFamily="2" charset="0"/>
                <a:ea typeface="Cambria" panose="02040503050406030204" pitchFamily="18" charset="0"/>
                <a:cs typeface="Poppins" panose="00000500000000000000" pitchFamily="2" charset="0"/>
              </a:rPr>
              <a:t>100 km</a:t>
            </a:r>
          </a:p>
          <a:p>
            <a:pPr algn="ctr"/>
            <a:r>
              <a:rPr lang="en-GB" sz="1350" dirty="0">
                <a:latin typeface="Poppins" panose="00000500000000000000" pitchFamily="2" charset="0"/>
                <a:ea typeface="Cambria" panose="02040503050406030204" pitchFamily="18" charset="0"/>
                <a:cs typeface="Poppins" panose="00000500000000000000" pitchFamily="2" charset="0"/>
              </a:rPr>
              <a:t>Average Zone Pressure = </a:t>
            </a:r>
            <a:r>
              <a:rPr lang="en-GB" sz="1350" b="1" dirty="0">
                <a:latin typeface="Poppins" panose="00000500000000000000" pitchFamily="2" charset="0"/>
                <a:ea typeface="Cambria" panose="02040503050406030204" pitchFamily="18" charset="0"/>
                <a:cs typeface="Poppins" panose="00000500000000000000" pitchFamily="2" charset="0"/>
              </a:rPr>
              <a:t>70m</a:t>
            </a:r>
          </a:p>
          <a:p>
            <a:pPr algn="ctr"/>
            <a:endParaRPr lang="en-GB" sz="1350" dirty="0">
              <a:latin typeface="Poppins" panose="00000500000000000000" pitchFamily="2" charset="0"/>
              <a:ea typeface="Cambria" panose="02040503050406030204" pitchFamily="18" charset="0"/>
              <a:cs typeface="Poppins" panose="00000500000000000000" pitchFamily="2" charset="0"/>
            </a:endParaRPr>
          </a:p>
          <a:p>
            <a:pPr algn="ctr"/>
            <a:r>
              <a:rPr lang="en-GB" sz="1350" b="1" dirty="0">
                <a:latin typeface="Poppins" panose="00000500000000000000" pitchFamily="2" charset="0"/>
                <a:ea typeface="Cambria" panose="02040503050406030204" pitchFamily="18" charset="0"/>
                <a:cs typeface="Poppins" panose="00000500000000000000" pitchFamily="2" charset="0"/>
              </a:rPr>
              <a:t>60%</a:t>
            </a:r>
            <a:r>
              <a:rPr lang="en-GB" sz="1350" dirty="0">
                <a:latin typeface="Poppins" panose="00000500000000000000" pitchFamily="2" charset="0"/>
                <a:ea typeface="Cambria" panose="02040503050406030204" pitchFamily="18" charset="0"/>
                <a:cs typeface="Poppins" panose="00000500000000000000" pitchFamily="2" charset="0"/>
              </a:rPr>
              <a:t> rigid mains</a:t>
            </a:r>
          </a:p>
          <a:p>
            <a:pPr algn="ctr"/>
            <a:r>
              <a:rPr lang="en-GB" sz="1350" b="1" dirty="0">
                <a:latin typeface="Poppins" panose="00000500000000000000" pitchFamily="2" charset="0"/>
                <a:ea typeface="Cambria" panose="02040503050406030204" pitchFamily="18" charset="0"/>
                <a:cs typeface="Poppins" panose="00000500000000000000" pitchFamily="2" charset="0"/>
              </a:rPr>
              <a:t>40%</a:t>
            </a:r>
            <a:r>
              <a:rPr lang="en-GB" sz="1350" dirty="0">
                <a:latin typeface="Poppins" panose="00000500000000000000" pitchFamily="2" charset="0"/>
                <a:ea typeface="Cambria" panose="02040503050406030204" pitchFamily="18" charset="0"/>
                <a:cs typeface="Poppins" panose="00000500000000000000" pitchFamily="2" charset="0"/>
              </a:rPr>
              <a:t> rigid services (mains to curb stop)</a:t>
            </a:r>
          </a:p>
          <a:p>
            <a:pPr algn="ctr"/>
            <a:r>
              <a:rPr lang="en-GB" sz="1350" b="1" dirty="0">
                <a:latin typeface="Poppins" panose="00000500000000000000" pitchFamily="2" charset="0"/>
                <a:ea typeface="Cambria" panose="02040503050406030204" pitchFamily="18" charset="0"/>
                <a:cs typeface="Poppins" panose="00000500000000000000" pitchFamily="2" charset="0"/>
              </a:rPr>
              <a:t>30%</a:t>
            </a:r>
            <a:r>
              <a:rPr lang="en-GB" sz="1350" dirty="0">
                <a:latin typeface="Poppins" panose="00000500000000000000" pitchFamily="2" charset="0"/>
                <a:ea typeface="Cambria" panose="02040503050406030204" pitchFamily="18" charset="0"/>
                <a:cs typeface="Poppins" panose="00000500000000000000" pitchFamily="2" charset="0"/>
              </a:rPr>
              <a:t> rigid services (curb stop to meter)</a:t>
            </a:r>
          </a:p>
        </p:txBody>
      </p:sp>
      <p:graphicFrame>
        <p:nvGraphicFramePr>
          <p:cNvPr id="8" name="Table 4">
            <a:extLst>
              <a:ext uri="{FF2B5EF4-FFF2-40B4-BE49-F238E27FC236}">
                <a16:creationId xmlns:a16="http://schemas.microsoft.com/office/drawing/2014/main" id="{56658FE8-7C4E-9225-8F62-F595007FEA0C}"/>
              </a:ext>
            </a:extLst>
          </p:cNvPr>
          <p:cNvGraphicFramePr>
            <a:graphicFrameLocks noGrp="1"/>
          </p:cNvGraphicFramePr>
          <p:nvPr>
            <p:extLst>
              <p:ext uri="{D42A27DB-BD31-4B8C-83A1-F6EECF244321}">
                <p14:modId xmlns:p14="http://schemas.microsoft.com/office/powerpoint/2010/main" val="2060600791"/>
              </p:ext>
            </p:extLst>
          </p:nvPr>
        </p:nvGraphicFramePr>
        <p:xfrm>
          <a:off x="4740394" y="2100164"/>
          <a:ext cx="4257817" cy="1105983"/>
        </p:xfrm>
        <a:graphic>
          <a:graphicData uri="http://schemas.openxmlformats.org/drawingml/2006/table">
            <a:tbl>
              <a:tblPr firstRow="1" bandRow="1">
                <a:tableStyleId>{5C22544A-7EE6-4342-B048-85BDC9FD1C3A}</a:tableStyleId>
              </a:tblPr>
              <a:tblGrid>
                <a:gridCol w="1024761">
                  <a:extLst>
                    <a:ext uri="{9D8B030D-6E8A-4147-A177-3AD203B41FA5}">
                      <a16:colId xmlns:a16="http://schemas.microsoft.com/office/drawing/2014/main" val="1922094865"/>
                    </a:ext>
                  </a:extLst>
                </a:gridCol>
                <a:gridCol w="1603169">
                  <a:extLst>
                    <a:ext uri="{9D8B030D-6E8A-4147-A177-3AD203B41FA5}">
                      <a16:colId xmlns:a16="http://schemas.microsoft.com/office/drawing/2014/main" val="2725291113"/>
                    </a:ext>
                  </a:extLst>
                </a:gridCol>
                <a:gridCol w="1629887">
                  <a:extLst>
                    <a:ext uri="{9D8B030D-6E8A-4147-A177-3AD203B41FA5}">
                      <a16:colId xmlns:a16="http://schemas.microsoft.com/office/drawing/2014/main" val="1500938328"/>
                    </a:ext>
                  </a:extLst>
                </a:gridCol>
              </a:tblGrid>
              <a:tr h="763083">
                <a:tc>
                  <a:txBody>
                    <a:bodyPr/>
                    <a:lstStyle/>
                    <a:p>
                      <a:pPr algn="ctr"/>
                      <a:r>
                        <a:rPr lang="en-GB" sz="1000" dirty="0">
                          <a:solidFill>
                            <a:schemeClr val="bg1"/>
                          </a:solidFill>
                          <a:latin typeface="Poppins" panose="00000500000000000000" pitchFamily="2" charset="0"/>
                          <a:ea typeface="Cambria" panose="02040503050406030204" pitchFamily="18" charset="0"/>
                          <a:cs typeface="Poppins" panose="00000500000000000000" pitchFamily="2" charset="0"/>
                        </a:rPr>
                        <a:t>SCF result</a:t>
                      </a:r>
                    </a:p>
                  </a:txBody>
                  <a:tcPr marL="68580" marR="68580" marT="34290" marB="3429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dirty="0">
                          <a:solidFill>
                            <a:schemeClr val="bg1"/>
                          </a:solidFill>
                          <a:latin typeface="Poppins"/>
                          <a:ea typeface="Cambria"/>
                          <a:cs typeface="Poppins"/>
                        </a:rPr>
                        <a:t>UARL</a:t>
                      </a:r>
                      <a:r>
                        <a:rPr lang="en-GB" sz="1000" baseline="-25000" dirty="0">
                          <a:solidFill>
                            <a:schemeClr val="bg1"/>
                          </a:solidFill>
                          <a:latin typeface="Poppins"/>
                          <a:ea typeface="Cambria"/>
                          <a:cs typeface="Poppins"/>
                        </a:rPr>
                        <a:t>1999</a:t>
                      </a:r>
                      <a:r>
                        <a:rPr lang="en-GB" sz="1000" dirty="0">
                          <a:solidFill>
                            <a:schemeClr val="bg1"/>
                          </a:solidFill>
                          <a:latin typeface="Poppins"/>
                          <a:ea typeface="Cambria"/>
                          <a:cs typeface="Poppins"/>
                        </a:rPr>
                        <a:t>  volume in m3/day</a:t>
                      </a:r>
                    </a:p>
                  </a:txBody>
                  <a:tcPr marL="68580" marR="6858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000" dirty="0">
                          <a:solidFill>
                            <a:schemeClr val="bg1"/>
                          </a:solidFill>
                          <a:latin typeface="Poppins" panose="00000500000000000000" pitchFamily="2" charset="0"/>
                          <a:ea typeface="Cambria" panose="02040503050406030204" pitchFamily="18" charset="0"/>
                          <a:cs typeface="Poppins" panose="00000500000000000000" pitchFamily="2" charset="0"/>
                        </a:rPr>
                        <a:t>UARL with SCF volume in m3/day</a:t>
                      </a:r>
                    </a:p>
                  </a:txBody>
                  <a:tcPr marL="68580" marR="68580" marT="34290" marB="3429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45323"/>
                  </a:ext>
                </a:extLst>
              </a:tr>
              <a:tr h="342900">
                <a:tc>
                  <a:txBody>
                    <a:bodyPr/>
                    <a:lstStyle/>
                    <a:p>
                      <a:pPr algn="ctr"/>
                      <a:r>
                        <a:rPr lang="en-GB" sz="1800" b="1" dirty="0">
                          <a:latin typeface="Poppins" panose="00000500000000000000" pitchFamily="2" charset="0"/>
                          <a:ea typeface="Cambria" panose="02040503050406030204" pitchFamily="18" charset="0"/>
                          <a:cs typeface="Poppins" panose="00000500000000000000" pitchFamily="2" charset="0"/>
                        </a:rPr>
                        <a:t>1.17</a:t>
                      </a:r>
                    </a:p>
                  </a:txBody>
                  <a:tcPr marL="68580" marR="68580" marT="34290" marB="3429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800" b="1" dirty="0">
                          <a:latin typeface="Poppins"/>
                          <a:ea typeface="Cambria"/>
                          <a:cs typeface="Poppins"/>
                        </a:rPr>
                        <a:t>493.5</a:t>
                      </a: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800" b="1" dirty="0">
                          <a:latin typeface="Poppins" panose="00000500000000000000" pitchFamily="2" charset="0"/>
                          <a:ea typeface="Cambria" panose="02040503050406030204" pitchFamily="18" charset="0"/>
                          <a:cs typeface="Poppins" panose="00000500000000000000" pitchFamily="2" charset="0"/>
                        </a:rPr>
                        <a:t>578.2</a:t>
                      </a:r>
                    </a:p>
                  </a:txBody>
                  <a:tcPr marL="68580" marR="68580" marT="34290" marB="3429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483923"/>
                  </a:ext>
                </a:extLst>
              </a:tr>
            </a:tbl>
          </a:graphicData>
        </a:graphic>
      </p:graphicFrame>
      <p:sp>
        <p:nvSpPr>
          <p:cNvPr id="9" name="TextBox 8">
            <a:extLst>
              <a:ext uri="{FF2B5EF4-FFF2-40B4-BE49-F238E27FC236}">
                <a16:creationId xmlns:a16="http://schemas.microsoft.com/office/drawing/2014/main" id="{C62E3547-43C7-6FFB-7A40-879F175FF0EF}"/>
              </a:ext>
            </a:extLst>
          </p:cNvPr>
          <p:cNvSpPr txBox="1"/>
          <p:nvPr/>
        </p:nvSpPr>
        <p:spPr>
          <a:xfrm>
            <a:off x="5863772" y="3295545"/>
            <a:ext cx="1451143" cy="1084421"/>
          </a:xfrm>
          <a:prstGeom prst="upArrowCallout">
            <a:avLst/>
          </a:prstGeom>
          <a:noFill/>
          <a:ln w="12700">
            <a:solidFill>
              <a:schemeClr val="accent1"/>
            </a:solidFill>
          </a:ln>
        </p:spPr>
        <p:txBody>
          <a:bodyPr wrap="square" rtlCol="0">
            <a:spAutoFit/>
          </a:bodyPr>
          <a:lstStyle/>
          <a:p>
            <a:pPr algn="ctr"/>
            <a:r>
              <a:rPr lang="en-GB" sz="2000" b="1" dirty="0">
                <a:solidFill>
                  <a:srgbClr val="0076B8"/>
                </a:solidFill>
                <a:latin typeface="Poppins" panose="00000500000000000000" pitchFamily="2" charset="0"/>
                <a:cs typeface="Poppins" panose="00000500000000000000" pitchFamily="2" charset="0"/>
              </a:rPr>
              <a:t>Current Target</a:t>
            </a:r>
          </a:p>
        </p:txBody>
      </p:sp>
      <p:sp>
        <p:nvSpPr>
          <p:cNvPr id="10" name="TextBox 9">
            <a:extLst>
              <a:ext uri="{FF2B5EF4-FFF2-40B4-BE49-F238E27FC236}">
                <a16:creationId xmlns:a16="http://schemas.microsoft.com/office/drawing/2014/main" id="{AF256CC5-C4F0-BD6F-CE5F-216E5725E195}"/>
              </a:ext>
            </a:extLst>
          </p:cNvPr>
          <p:cNvSpPr txBox="1"/>
          <p:nvPr/>
        </p:nvSpPr>
        <p:spPr>
          <a:xfrm>
            <a:off x="7488321" y="926345"/>
            <a:ext cx="1451143" cy="1084421"/>
          </a:xfrm>
          <a:prstGeom prst="downArrowCallout">
            <a:avLst/>
          </a:prstGeom>
          <a:noFill/>
          <a:ln w="12700">
            <a:solidFill>
              <a:srgbClr val="FF0000"/>
            </a:solidFill>
          </a:ln>
        </p:spPr>
        <p:txBody>
          <a:bodyPr wrap="square" rtlCol="0">
            <a:spAutoFit/>
          </a:bodyPr>
          <a:lstStyle/>
          <a:p>
            <a:pPr algn="ctr"/>
            <a:r>
              <a:rPr lang="en-GB" sz="2000" b="1" dirty="0">
                <a:ln>
                  <a:solidFill>
                    <a:srgbClr val="FF0000"/>
                  </a:solidFill>
                </a:ln>
                <a:solidFill>
                  <a:srgbClr val="FF0000"/>
                </a:solidFill>
                <a:latin typeface="Poppins" panose="00000500000000000000" pitchFamily="2" charset="0"/>
                <a:cs typeface="Poppins" panose="00000500000000000000" pitchFamily="2" charset="0"/>
              </a:rPr>
              <a:t>New  Target</a:t>
            </a:r>
          </a:p>
        </p:txBody>
      </p:sp>
      <p:pic>
        <p:nvPicPr>
          <p:cNvPr id="6" name="Picture 5">
            <a:extLst>
              <a:ext uri="{FF2B5EF4-FFF2-40B4-BE49-F238E27FC236}">
                <a16:creationId xmlns:a16="http://schemas.microsoft.com/office/drawing/2014/main" id="{4E3B5FAA-ABC7-CD27-96F7-CB4E847E43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27C9F6AD-2E7F-F8E2-DF58-067A6ABDBCE4}"/>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1185723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0" fill="hold"/>
                                        <p:tgtEl>
                                          <p:spTgt spid="10"/>
                                        </p:tgtEl>
                                        <p:attrNameLst>
                                          <p:attrName>ppt_x</p:attrName>
                                        </p:attrNameLst>
                                      </p:cBhvr>
                                      <p:tavLst>
                                        <p:tav tm="0">
                                          <p:val>
                                            <p:strVal val="#ppt_x"/>
                                          </p:val>
                                        </p:tav>
                                        <p:tav tm="100000">
                                          <p:val>
                                            <p:strVal val="#ppt_x"/>
                                          </p:val>
                                        </p:tav>
                                      </p:tavLst>
                                    </p:anim>
                                    <p:anim calcmode="lin" valueType="num">
                                      <p:cBhvr additive="base">
                                        <p:cTn id="23"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8382F-8CB1-B209-CD53-DEA3DBB67648}"/>
              </a:ext>
            </a:extLst>
          </p:cNvPr>
          <p:cNvPicPr>
            <a:picLocks noChangeAspect="1"/>
          </p:cNvPicPr>
          <p:nvPr/>
        </p:nvPicPr>
        <p:blipFill rotWithShape="1">
          <a:blip r:embed="rId3"/>
          <a:srcRect t="60816" b="21923"/>
          <a:stretch/>
        </p:blipFill>
        <p:spPr>
          <a:xfrm>
            <a:off x="1068361" y="1880681"/>
            <a:ext cx="6796073" cy="920885"/>
          </a:xfrm>
          <a:prstGeom prst="rect">
            <a:avLst/>
          </a:prstGeom>
          <a:ln w="28575">
            <a:solidFill>
              <a:schemeClr val="tx1"/>
            </a:solidFill>
          </a:ln>
        </p:spPr>
      </p:pic>
      <p:pic>
        <p:nvPicPr>
          <p:cNvPr id="5" name="Picture 4">
            <a:extLst>
              <a:ext uri="{FF2B5EF4-FFF2-40B4-BE49-F238E27FC236}">
                <a16:creationId xmlns:a16="http://schemas.microsoft.com/office/drawing/2014/main" id="{94170944-FAB5-21EE-4CED-ADD495CD8171}"/>
              </a:ext>
            </a:extLst>
          </p:cNvPr>
          <p:cNvPicPr>
            <a:picLocks noChangeAspect="1"/>
          </p:cNvPicPr>
          <p:nvPr/>
        </p:nvPicPr>
        <p:blipFill rotWithShape="1">
          <a:blip r:embed="rId3"/>
          <a:srcRect b="80539"/>
          <a:stretch/>
        </p:blipFill>
        <p:spPr>
          <a:xfrm>
            <a:off x="1068360" y="1192434"/>
            <a:ext cx="6796074" cy="670980"/>
          </a:xfrm>
          <a:prstGeom prst="rect">
            <a:avLst/>
          </a:prstGeom>
          <a:ln w="28575">
            <a:solidFill>
              <a:schemeClr val="tx1"/>
            </a:solidFill>
          </a:ln>
        </p:spPr>
      </p:pic>
      <p:sp>
        <p:nvSpPr>
          <p:cNvPr id="6" name="TextBox 5">
            <a:extLst>
              <a:ext uri="{FF2B5EF4-FFF2-40B4-BE49-F238E27FC236}">
                <a16:creationId xmlns:a16="http://schemas.microsoft.com/office/drawing/2014/main" id="{21D3615F-03D1-2F1E-20F2-4CDFDD74923B}"/>
              </a:ext>
            </a:extLst>
          </p:cNvPr>
          <p:cNvSpPr txBox="1"/>
          <p:nvPr/>
        </p:nvSpPr>
        <p:spPr>
          <a:xfrm>
            <a:off x="73800" y="3134107"/>
            <a:ext cx="8996399" cy="646331"/>
          </a:xfrm>
          <a:prstGeom prst="rect">
            <a:avLst/>
          </a:prstGeom>
          <a:noFill/>
          <a:ln w="28575">
            <a:solidFill>
              <a:srgbClr val="0070C0"/>
            </a:solidFill>
          </a:ln>
        </p:spPr>
        <p:txBody>
          <a:bodyPr wrap="square" rtlCol="0">
            <a:spAutoFit/>
          </a:bodyPr>
          <a:lstStyle/>
          <a:p>
            <a:pPr algn="ctr"/>
            <a:r>
              <a:rPr lang="en-GB" b="1" dirty="0">
                <a:latin typeface="Poppins" panose="00000500000000000000" pitchFamily="2" charset="0"/>
                <a:ea typeface="Cambria" panose="02040503050406030204" pitchFamily="18" charset="0"/>
                <a:cs typeface="Poppins" panose="00000500000000000000" pitchFamily="2" charset="0"/>
              </a:rPr>
              <a:t>If AZP can be reduced by </a:t>
            </a:r>
            <a:r>
              <a:rPr lang="en-GB" b="1" u="sng" dirty="0">
                <a:solidFill>
                  <a:srgbClr val="0070C0"/>
                </a:solidFill>
                <a:latin typeface="Poppins" panose="00000500000000000000" pitchFamily="2" charset="0"/>
                <a:ea typeface="Cambria" panose="02040503050406030204" pitchFamily="18" charset="0"/>
                <a:cs typeface="Poppins" panose="00000500000000000000" pitchFamily="2" charset="0"/>
              </a:rPr>
              <a:t>1 m </a:t>
            </a:r>
            <a:r>
              <a:rPr lang="en-GB" b="1" dirty="0">
                <a:latin typeface="Poppins" panose="00000500000000000000" pitchFamily="2" charset="0"/>
                <a:ea typeface="Cambria" panose="02040503050406030204" pitchFamily="18" charset="0"/>
                <a:cs typeface="Poppins" panose="00000500000000000000" pitchFamily="2" charset="0"/>
              </a:rPr>
              <a:t>(from 70m to 69m), </a:t>
            </a:r>
          </a:p>
          <a:p>
            <a:pPr algn="ctr"/>
            <a:r>
              <a:rPr lang="en-GB" b="1" dirty="0">
                <a:solidFill>
                  <a:srgbClr val="0070C0"/>
                </a:solidFill>
                <a:latin typeface="Poppins" panose="00000500000000000000" pitchFamily="2" charset="0"/>
                <a:ea typeface="Cambria" panose="02040503050406030204" pitchFamily="18" charset="0"/>
                <a:cs typeface="Poppins" panose="00000500000000000000" pitchFamily="2" charset="0"/>
              </a:rPr>
              <a:t>UARL volume </a:t>
            </a:r>
            <a:r>
              <a:rPr lang="en-GB" b="1" dirty="0">
                <a:latin typeface="Poppins" panose="00000500000000000000" pitchFamily="2" charset="0"/>
                <a:ea typeface="Cambria" panose="02040503050406030204" pitchFamily="18" charset="0"/>
                <a:cs typeface="Poppins" panose="00000500000000000000" pitchFamily="2" charset="0"/>
              </a:rPr>
              <a:t>can be reduced by  approx. </a:t>
            </a:r>
            <a:r>
              <a:rPr lang="en-GB" b="1" dirty="0">
                <a:solidFill>
                  <a:srgbClr val="0070C0"/>
                </a:solidFill>
                <a:latin typeface="Poppins" panose="00000500000000000000" pitchFamily="2" charset="0"/>
                <a:ea typeface="Cambria" panose="02040503050406030204" pitchFamily="18" charset="0"/>
                <a:cs typeface="Poppins" panose="00000500000000000000" pitchFamily="2" charset="0"/>
              </a:rPr>
              <a:t>15m</a:t>
            </a:r>
            <a:r>
              <a:rPr lang="en-GB" b="1" baseline="30000" dirty="0">
                <a:solidFill>
                  <a:srgbClr val="0070C0"/>
                </a:solidFill>
                <a:latin typeface="Poppins" panose="00000500000000000000" pitchFamily="2" charset="0"/>
                <a:ea typeface="Cambria" panose="02040503050406030204" pitchFamily="18" charset="0"/>
                <a:cs typeface="Poppins" panose="00000500000000000000" pitchFamily="2" charset="0"/>
              </a:rPr>
              <a:t>3</a:t>
            </a:r>
            <a:r>
              <a:rPr lang="en-GB" b="1" dirty="0">
                <a:solidFill>
                  <a:srgbClr val="0070C0"/>
                </a:solidFill>
                <a:latin typeface="Poppins" panose="00000500000000000000" pitchFamily="2" charset="0"/>
                <a:ea typeface="Cambria" panose="02040503050406030204" pitchFamily="18" charset="0"/>
                <a:cs typeface="Poppins" panose="00000500000000000000" pitchFamily="2" charset="0"/>
              </a:rPr>
              <a:t>/day </a:t>
            </a:r>
            <a:r>
              <a:rPr lang="en-GB" b="1" dirty="0">
                <a:latin typeface="Poppins" panose="00000500000000000000" pitchFamily="2" charset="0"/>
                <a:ea typeface="Cambria" panose="02040503050406030204" pitchFamily="18" charset="0"/>
                <a:cs typeface="Poppins" panose="00000500000000000000" pitchFamily="2" charset="0"/>
              </a:rPr>
              <a:t>or </a:t>
            </a:r>
            <a:r>
              <a:rPr lang="en-GB" b="1" u="sng" dirty="0">
                <a:solidFill>
                  <a:srgbClr val="0070C0"/>
                </a:solidFill>
                <a:latin typeface="Poppins" panose="00000500000000000000" pitchFamily="2" charset="0"/>
                <a:ea typeface="Cambria" panose="02040503050406030204" pitchFamily="18" charset="0"/>
                <a:cs typeface="Poppins" panose="00000500000000000000" pitchFamily="2" charset="0"/>
              </a:rPr>
              <a:t>5475m</a:t>
            </a:r>
            <a:r>
              <a:rPr lang="en-GB" b="1" u="sng" baseline="30000" dirty="0">
                <a:solidFill>
                  <a:srgbClr val="0070C0"/>
                </a:solidFill>
                <a:latin typeface="Poppins" panose="00000500000000000000" pitchFamily="2" charset="0"/>
                <a:ea typeface="Cambria" panose="02040503050406030204" pitchFamily="18" charset="0"/>
                <a:cs typeface="Poppins" panose="00000500000000000000" pitchFamily="2" charset="0"/>
              </a:rPr>
              <a:t>3</a:t>
            </a:r>
            <a:r>
              <a:rPr lang="en-GB" b="1" u="sng" dirty="0">
                <a:solidFill>
                  <a:srgbClr val="0070C0"/>
                </a:solidFill>
                <a:latin typeface="Poppins" panose="00000500000000000000" pitchFamily="2" charset="0"/>
                <a:ea typeface="Cambria" panose="02040503050406030204" pitchFamily="18" charset="0"/>
                <a:cs typeface="Poppins" panose="00000500000000000000" pitchFamily="2" charset="0"/>
              </a:rPr>
              <a:t>/year</a:t>
            </a:r>
          </a:p>
        </p:txBody>
      </p:sp>
      <p:sp>
        <p:nvSpPr>
          <p:cNvPr id="7" name="Rectangle 6">
            <a:extLst>
              <a:ext uri="{FF2B5EF4-FFF2-40B4-BE49-F238E27FC236}">
                <a16:creationId xmlns:a16="http://schemas.microsoft.com/office/drawing/2014/main" id="{DF4A683B-C57E-5543-08C3-11C08E1D5C44}"/>
              </a:ext>
            </a:extLst>
          </p:cNvPr>
          <p:cNvSpPr/>
          <p:nvPr/>
        </p:nvSpPr>
        <p:spPr>
          <a:xfrm>
            <a:off x="1732065" y="2126199"/>
            <a:ext cx="756000"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8" name="Rectangle 7">
            <a:extLst>
              <a:ext uri="{FF2B5EF4-FFF2-40B4-BE49-F238E27FC236}">
                <a16:creationId xmlns:a16="http://schemas.microsoft.com/office/drawing/2014/main" id="{8E9CC7BE-7BBA-AA3A-2B8A-1BD1298F5ECB}"/>
              </a:ext>
            </a:extLst>
          </p:cNvPr>
          <p:cNvSpPr/>
          <p:nvPr/>
        </p:nvSpPr>
        <p:spPr>
          <a:xfrm>
            <a:off x="1732066" y="2359013"/>
            <a:ext cx="752849"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9" name="Rectangle 8">
            <a:extLst>
              <a:ext uri="{FF2B5EF4-FFF2-40B4-BE49-F238E27FC236}">
                <a16:creationId xmlns:a16="http://schemas.microsoft.com/office/drawing/2014/main" id="{2F986BC1-49D7-E7BE-814C-005B5703B0EF}"/>
              </a:ext>
            </a:extLst>
          </p:cNvPr>
          <p:cNvSpPr/>
          <p:nvPr/>
        </p:nvSpPr>
        <p:spPr>
          <a:xfrm>
            <a:off x="4209142" y="2352648"/>
            <a:ext cx="1544454" cy="208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Rectangle 9">
            <a:extLst>
              <a:ext uri="{FF2B5EF4-FFF2-40B4-BE49-F238E27FC236}">
                <a16:creationId xmlns:a16="http://schemas.microsoft.com/office/drawing/2014/main" id="{C1E6077C-F722-3FC7-9D95-51015B78853E}"/>
              </a:ext>
            </a:extLst>
          </p:cNvPr>
          <p:cNvSpPr/>
          <p:nvPr/>
        </p:nvSpPr>
        <p:spPr>
          <a:xfrm>
            <a:off x="4209141" y="2119381"/>
            <a:ext cx="1544455"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6" name="TextBox 15">
            <a:extLst>
              <a:ext uri="{FF2B5EF4-FFF2-40B4-BE49-F238E27FC236}">
                <a16:creationId xmlns:a16="http://schemas.microsoft.com/office/drawing/2014/main" id="{848784DF-37D4-78F0-6246-06825549E0D2}"/>
              </a:ext>
            </a:extLst>
          </p:cNvPr>
          <p:cNvSpPr txBox="1"/>
          <p:nvPr/>
        </p:nvSpPr>
        <p:spPr>
          <a:xfrm>
            <a:off x="210128" y="213128"/>
            <a:ext cx="8864030" cy="461665"/>
          </a:xfrm>
          <a:prstGeom prst="rect">
            <a:avLst/>
          </a:prstGeom>
          <a:noFill/>
        </p:spPr>
        <p:txBody>
          <a:bodyPr wrap="square">
            <a:spAutoFit/>
          </a:bodyPr>
          <a:lstStyle/>
          <a:p>
            <a:r>
              <a:rPr kumimoji="0" lang="en-GB" sz="2400" b="0" i="0" u="none" strike="noStrike" kern="1200" cap="none" spc="0" normalizeH="0" baseline="0" noProof="0" dirty="0">
                <a:ln w="3175" cmpd="sng">
                  <a:noFill/>
                </a:ln>
                <a:solidFill>
                  <a:srgbClr val="0076B8"/>
                </a:solidFill>
                <a:effectLst/>
                <a:uLnTx/>
                <a:uFillTx/>
                <a:latin typeface="Poppins" pitchFamily="2" charset="77"/>
                <a:ea typeface="+mj-ea"/>
                <a:cs typeface="Poppins" pitchFamily="2" charset="77"/>
              </a:rPr>
              <a:t>Scenarios for using SCF – Large DMA, High Pressure</a:t>
            </a:r>
            <a:endParaRPr lang="en-GB" sz="1400" dirty="0"/>
          </a:p>
        </p:txBody>
      </p:sp>
      <p:pic>
        <p:nvPicPr>
          <p:cNvPr id="2" name="Picture 1">
            <a:extLst>
              <a:ext uri="{FF2B5EF4-FFF2-40B4-BE49-F238E27FC236}">
                <a16:creationId xmlns:a16="http://schemas.microsoft.com/office/drawing/2014/main" id="{C7709435-75F3-9E7F-8970-D16D8553A7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 name="Picture 2">
            <a:extLst>
              <a:ext uri="{FF2B5EF4-FFF2-40B4-BE49-F238E27FC236}">
                <a16:creationId xmlns:a16="http://schemas.microsoft.com/office/drawing/2014/main" id="{9BBB5593-2F6F-A560-2030-2A81F9A50BA3}"/>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4035995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631B-4D71-4164-9B74-6B74B08C47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DB3F9C-EA76-A691-47DB-036C4B071A8E}"/>
              </a:ext>
            </a:extLst>
          </p:cNvPr>
          <p:cNvSpPr>
            <a:spLocks noGrp="1"/>
          </p:cNvSpPr>
          <p:nvPr>
            <p:ph type="title"/>
          </p:nvPr>
        </p:nvSpPr>
        <p:spPr/>
        <p:txBody>
          <a:bodyPr>
            <a:normAutofit/>
          </a:bodyPr>
          <a:lstStyle/>
          <a:p>
            <a:r>
              <a:rPr lang="en-GB" dirty="0"/>
              <a:t>Why should Utilities </a:t>
            </a:r>
            <a:r>
              <a:rPr lang="en-GB"/>
              <a:t>use SCF?</a:t>
            </a:r>
            <a:endParaRPr lang="en-GB" dirty="0"/>
          </a:p>
        </p:txBody>
      </p:sp>
      <p:sp>
        <p:nvSpPr>
          <p:cNvPr id="6" name="Content Placeholder 5">
            <a:extLst>
              <a:ext uri="{FF2B5EF4-FFF2-40B4-BE49-F238E27FC236}">
                <a16:creationId xmlns:a16="http://schemas.microsoft.com/office/drawing/2014/main" id="{9BDE2AF0-B946-6DC3-0BCA-5427276D1C6D}"/>
              </a:ext>
            </a:extLst>
          </p:cNvPr>
          <p:cNvSpPr>
            <a:spLocks noGrp="1"/>
          </p:cNvSpPr>
          <p:nvPr>
            <p:ph idx="1"/>
          </p:nvPr>
        </p:nvSpPr>
        <p:spPr/>
        <p:txBody>
          <a:bodyPr>
            <a:normAutofit fontScale="47500" lnSpcReduction="20000"/>
          </a:bodyPr>
          <a:lstStyle/>
          <a:p>
            <a:pPr marL="213995" indent="-213995" algn="l" rtl="0" fontAlgn="base">
              <a:lnSpc>
                <a:spcPts val="1875"/>
              </a:lnSpc>
              <a:buFont typeface="Arial" panose="020B0604020202020204" pitchFamily="34" charset="0"/>
              <a:buChar char="•"/>
            </a:pPr>
            <a:r>
              <a:rPr lang="en-GB" sz="3300" i="0" u="none" strike="noStrike" dirty="0">
                <a:solidFill>
                  <a:srgbClr val="0070C0"/>
                </a:solidFill>
                <a:effectLst/>
                <a:latin typeface="Poppins" panose="00000500000000000000" pitchFamily="2" charset="0"/>
                <a:cs typeface="Poppins" panose="00000500000000000000" pitchFamily="2" charset="0"/>
              </a:rPr>
              <a:t>Use the original 1999 UARL equation to calculate a whole system UARL</a:t>
            </a:r>
            <a:r>
              <a:rPr lang="en-US" sz="3300" i="0" dirty="0">
                <a:solidFill>
                  <a:srgbClr val="000000"/>
                </a:solidFill>
                <a:effectLst/>
                <a:latin typeface="Poppins" panose="00000500000000000000" pitchFamily="2" charset="0"/>
                <a:cs typeface="Poppins" panose="00000500000000000000" pitchFamily="2" charset="0"/>
              </a:rPr>
              <a:t>​</a:t>
            </a:r>
            <a:endParaRPr lang="en-US" dirty="0"/>
          </a:p>
          <a:p>
            <a:pPr marL="556895" lvl="1" indent="-213995" fontAlgn="base">
              <a:lnSpc>
                <a:spcPts val="1875"/>
              </a:lnSpc>
              <a:buFont typeface="Arial" panose="020B0604020202020204" pitchFamily="34" charset="0"/>
              <a:buChar char="•"/>
            </a:pPr>
            <a:r>
              <a:rPr lang="en-GB" sz="2900" b="0" i="0" u="none" strike="noStrike" dirty="0">
                <a:solidFill>
                  <a:srgbClr val="000000"/>
                </a:solidFill>
                <a:effectLst/>
                <a:latin typeface="Poppins" panose="00000500000000000000" pitchFamily="2" charset="0"/>
                <a:cs typeface="Poppins" panose="00000500000000000000" pitchFamily="2" charset="0"/>
              </a:rPr>
              <a:t>Consider SCF calculations for Boundary Cases</a:t>
            </a:r>
            <a:r>
              <a:rPr lang="en-US" sz="2900" b="0" i="0" dirty="0">
                <a:solidFill>
                  <a:srgbClr val="000000"/>
                </a:solidFill>
                <a:effectLst/>
                <a:latin typeface="Poppins" panose="00000500000000000000" pitchFamily="2" charset="0"/>
                <a:cs typeface="Poppins" panose="00000500000000000000" pitchFamily="2" charset="0"/>
              </a:rPr>
              <a:t>​ (&lt;5000 conns, outside 45-60m Average Pressure range)</a:t>
            </a:r>
          </a:p>
          <a:p>
            <a:pPr marL="213995" indent="-213995" algn="l" rtl="0" fontAlgn="base">
              <a:lnSpc>
                <a:spcPts val="1875"/>
              </a:lnSpc>
              <a:buFont typeface="Arial" panose="020B0604020202020204" pitchFamily="34" charset="0"/>
              <a:buChar char="•"/>
            </a:pPr>
            <a:r>
              <a:rPr lang="en-GB" sz="3300" i="0" u="none" strike="noStrike" dirty="0">
                <a:solidFill>
                  <a:srgbClr val="0070C0"/>
                </a:solidFill>
                <a:effectLst/>
                <a:latin typeface="Poppins" panose="00000500000000000000" pitchFamily="2" charset="0"/>
                <a:cs typeface="Poppins" panose="00000500000000000000" pitchFamily="2" charset="0"/>
              </a:rPr>
              <a:t>Use SCF to map all zones and systems within a Utility for a complete top down/bottom up view of your system </a:t>
            </a:r>
            <a:r>
              <a:rPr lang="en-US" sz="3300" i="0" dirty="0">
                <a:solidFill>
                  <a:srgbClr val="000000"/>
                </a:solidFill>
                <a:effectLst/>
                <a:latin typeface="Poppins" panose="00000500000000000000" pitchFamily="2" charset="0"/>
                <a:cs typeface="Poppins" panose="00000500000000000000" pitchFamily="2" charset="0"/>
              </a:rPr>
              <a:t>​</a:t>
            </a:r>
          </a:p>
          <a:p>
            <a:pPr marL="556895" lvl="1" indent="-213995" fontAlgn="base">
              <a:lnSpc>
                <a:spcPts val="1875"/>
              </a:lnSpc>
              <a:buFont typeface="Arial" panose="020B0604020202020204" pitchFamily="34" charset="0"/>
              <a:buChar char="•"/>
            </a:pPr>
            <a:r>
              <a:rPr lang="en-GB" sz="2900" b="0" i="0" u="none" strike="noStrike" dirty="0">
                <a:solidFill>
                  <a:srgbClr val="000000"/>
                </a:solidFill>
                <a:effectLst/>
                <a:latin typeface="Poppins" panose="00000500000000000000" pitchFamily="2" charset="0"/>
                <a:cs typeface="Poppins" panose="00000500000000000000" pitchFamily="2" charset="0"/>
              </a:rPr>
              <a:t>Where can UARL volume targets be reduced? </a:t>
            </a:r>
            <a:r>
              <a:rPr lang="en-US" sz="2900" b="0" i="0" dirty="0">
                <a:solidFill>
                  <a:srgbClr val="000000"/>
                </a:solidFill>
                <a:effectLst/>
                <a:latin typeface="Poppins" panose="00000500000000000000" pitchFamily="2" charset="0"/>
                <a:cs typeface="Poppins" panose="00000500000000000000" pitchFamily="2" charset="0"/>
              </a:rPr>
              <a:t>​</a:t>
            </a:r>
          </a:p>
          <a:p>
            <a:pPr marL="556895" lvl="1" indent="-213995" fontAlgn="base">
              <a:lnSpc>
                <a:spcPts val="1875"/>
              </a:lnSpc>
              <a:buFont typeface="Arial" panose="020B0604020202020204" pitchFamily="34" charset="0"/>
              <a:buChar char="•"/>
            </a:pPr>
            <a:r>
              <a:rPr lang="en-GB" sz="2900" b="0" i="0" u="none" strike="noStrike" dirty="0">
                <a:solidFill>
                  <a:srgbClr val="000000"/>
                </a:solidFill>
                <a:effectLst/>
                <a:latin typeface="Poppins" panose="00000500000000000000" pitchFamily="2" charset="0"/>
                <a:cs typeface="Poppins" panose="00000500000000000000" pitchFamily="2" charset="0"/>
              </a:rPr>
              <a:t>Where UARL volume targets may not be achievable?</a:t>
            </a:r>
            <a:r>
              <a:rPr lang="en-US" sz="2900" b="0" i="0" dirty="0">
                <a:solidFill>
                  <a:srgbClr val="000000"/>
                </a:solidFill>
                <a:effectLst/>
                <a:latin typeface="Poppins" panose="00000500000000000000" pitchFamily="2" charset="0"/>
                <a:cs typeface="Poppins" panose="00000500000000000000" pitchFamily="2" charset="0"/>
              </a:rPr>
              <a:t>​</a:t>
            </a:r>
          </a:p>
          <a:p>
            <a:pPr marL="556895" lvl="1" indent="-213995" fontAlgn="base">
              <a:lnSpc>
                <a:spcPts val="1875"/>
              </a:lnSpc>
              <a:buFont typeface="Arial" panose="020B0604020202020204" pitchFamily="34" charset="0"/>
              <a:buChar char="•"/>
            </a:pPr>
            <a:r>
              <a:rPr lang="en-GB" sz="2900" b="0" i="0" u="none" strike="noStrike" dirty="0">
                <a:solidFill>
                  <a:srgbClr val="000000"/>
                </a:solidFill>
                <a:effectLst/>
                <a:latin typeface="Poppins"/>
                <a:cs typeface="Poppins"/>
              </a:rPr>
              <a:t>Target zones or systems where further pressure management may be possible to reduce </a:t>
            </a:r>
            <a:r>
              <a:rPr lang="en-GB" sz="2900" dirty="0">
                <a:solidFill>
                  <a:srgbClr val="000000"/>
                </a:solidFill>
                <a:latin typeface="Poppins"/>
                <a:cs typeface="Poppins"/>
              </a:rPr>
              <a:t>bursts, leak flow rates and UARL</a:t>
            </a:r>
            <a:r>
              <a:rPr lang="en-GB" sz="2900" b="0" i="0" u="none" strike="noStrike" dirty="0">
                <a:solidFill>
                  <a:srgbClr val="000000"/>
                </a:solidFill>
                <a:effectLst/>
                <a:latin typeface="Poppins"/>
                <a:cs typeface="Poppins"/>
              </a:rPr>
              <a:t> volumes, with</a:t>
            </a:r>
            <a:r>
              <a:rPr lang="en-GB" sz="2900" dirty="0">
                <a:solidFill>
                  <a:srgbClr val="000000"/>
                </a:solidFill>
                <a:latin typeface="Poppins"/>
                <a:cs typeface="Poppins"/>
              </a:rPr>
              <a:t> </a:t>
            </a:r>
            <a:r>
              <a:rPr lang="en-GB" sz="2900" b="0" i="0" u="none" strike="noStrike" dirty="0">
                <a:solidFill>
                  <a:srgbClr val="000000"/>
                </a:solidFill>
                <a:effectLst/>
                <a:latin typeface="Poppins"/>
                <a:cs typeface="Poppins"/>
              </a:rPr>
              <a:t>reductions quantified</a:t>
            </a:r>
            <a:r>
              <a:rPr lang="en-US" sz="2900" b="0" i="0" dirty="0">
                <a:solidFill>
                  <a:srgbClr val="000000"/>
                </a:solidFill>
                <a:effectLst/>
                <a:latin typeface="Poppins"/>
                <a:cs typeface="Poppins"/>
              </a:rPr>
              <a:t>​</a:t>
            </a:r>
          </a:p>
          <a:p>
            <a:pPr marL="342900" lvl="1" indent="0" fontAlgn="base">
              <a:lnSpc>
                <a:spcPts val="1875"/>
              </a:lnSpc>
              <a:buNone/>
            </a:pPr>
            <a:endParaRPr lang="en-US" sz="2800" b="0" i="0" dirty="0">
              <a:solidFill>
                <a:srgbClr val="000000"/>
              </a:solidFill>
              <a:effectLst/>
              <a:latin typeface="Poppins" panose="00000500000000000000" pitchFamily="2" charset="0"/>
              <a:cs typeface="Poppins" panose="00000500000000000000" pitchFamily="2" charset="0"/>
            </a:endParaRPr>
          </a:p>
          <a:p>
            <a:pPr marL="213995" indent="-213995"/>
            <a:endParaRPr lang="en-GB" dirty="0"/>
          </a:p>
        </p:txBody>
      </p:sp>
      <p:sp>
        <p:nvSpPr>
          <p:cNvPr id="4" name="Slide Number Placeholder 3">
            <a:extLst>
              <a:ext uri="{FF2B5EF4-FFF2-40B4-BE49-F238E27FC236}">
                <a16:creationId xmlns:a16="http://schemas.microsoft.com/office/drawing/2014/main" id="{750487C8-1406-9ECE-DC2F-408D2F437B05}"/>
              </a:ext>
            </a:extLst>
          </p:cNvPr>
          <p:cNvSpPr>
            <a:spLocks noGrp="1"/>
          </p:cNvSpPr>
          <p:nvPr>
            <p:ph type="sldNum" sz="quarter" idx="12"/>
          </p:nvPr>
        </p:nvSpPr>
        <p:spPr/>
        <p:txBody>
          <a:bodyPr/>
          <a:lstStyle/>
          <a:p>
            <a:fld id="{43D3D97B-AFF1-4763-A1B6-DE29AFA4284A}" type="slidenum">
              <a:rPr lang="en-US" smtClean="0"/>
              <a:pPr/>
              <a:t>24</a:t>
            </a:fld>
            <a:endParaRPr lang="en-US"/>
          </a:p>
        </p:txBody>
      </p:sp>
      <p:pic>
        <p:nvPicPr>
          <p:cNvPr id="2" name="Picture 1">
            <a:extLst>
              <a:ext uri="{FF2B5EF4-FFF2-40B4-BE49-F238E27FC236}">
                <a16:creationId xmlns:a16="http://schemas.microsoft.com/office/drawing/2014/main" id="{31AB2272-1745-3BF1-53D9-F5313B971D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509978"/>
            <a:ext cx="345313" cy="483303"/>
          </a:xfrm>
          <a:prstGeom prst="rect">
            <a:avLst/>
          </a:prstGeom>
        </p:spPr>
      </p:pic>
      <p:pic>
        <p:nvPicPr>
          <p:cNvPr id="7" name="Picture 6">
            <a:extLst>
              <a:ext uri="{FF2B5EF4-FFF2-40B4-BE49-F238E27FC236}">
                <a16:creationId xmlns:a16="http://schemas.microsoft.com/office/drawing/2014/main" id="{F90FE312-4E4B-8312-FFD7-2CD09D3FB1E4}"/>
              </a:ext>
            </a:extLst>
          </p:cNvPr>
          <p:cNvPicPr>
            <a:picLocks noChangeAspect="1"/>
          </p:cNvPicPr>
          <p:nvPr/>
        </p:nvPicPr>
        <p:blipFill rotWithShape="1">
          <a:blip r:embed="rId5"/>
          <a:srcRect l="11362" t="25916" r="14903" b="25348"/>
          <a:stretch/>
        </p:blipFill>
        <p:spPr>
          <a:xfrm>
            <a:off x="8353168" y="4570468"/>
            <a:ext cx="639690" cy="422813"/>
          </a:xfrm>
          <a:prstGeom prst="rect">
            <a:avLst/>
          </a:prstGeom>
        </p:spPr>
      </p:pic>
    </p:spTree>
    <p:custDataLst>
      <p:tags r:id="rId1"/>
    </p:custDataLst>
    <p:extLst>
      <p:ext uri="{BB962C8B-B14F-4D97-AF65-F5344CB8AC3E}">
        <p14:creationId xmlns:p14="http://schemas.microsoft.com/office/powerpoint/2010/main" val="852083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AF30F-9437-51C0-0E59-3186F1828FC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1B080-8B8C-EC1C-647D-189714D794B4}"/>
              </a:ext>
            </a:extLst>
          </p:cNvPr>
          <p:cNvSpPr>
            <a:spLocks noGrp="1"/>
          </p:cNvSpPr>
          <p:nvPr>
            <p:ph type="ftr" sz="quarter" idx="11"/>
          </p:nvPr>
        </p:nvSpPr>
        <p:spPr/>
        <p:txBody>
          <a:bodyPr/>
          <a:lstStyle/>
          <a:p>
            <a:r>
              <a:rPr lang="en-US"/>
              <a:t>Slides Title - Date</a:t>
            </a:r>
          </a:p>
        </p:txBody>
      </p:sp>
      <p:sp>
        <p:nvSpPr>
          <p:cNvPr id="4" name="Slide Number Placeholder 3">
            <a:extLst>
              <a:ext uri="{FF2B5EF4-FFF2-40B4-BE49-F238E27FC236}">
                <a16:creationId xmlns:a16="http://schemas.microsoft.com/office/drawing/2014/main" id="{9CC747C9-2913-974A-2EC3-7E65FEE10EB0}"/>
              </a:ext>
            </a:extLst>
          </p:cNvPr>
          <p:cNvSpPr>
            <a:spLocks noGrp="1"/>
          </p:cNvSpPr>
          <p:nvPr>
            <p:ph type="sldNum" sz="quarter" idx="12"/>
          </p:nvPr>
        </p:nvSpPr>
        <p:spPr/>
        <p:txBody>
          <a:bodyPr/>
          <a:lstStyle/>
          <a:p>
            <a:fld id="{43D3D97B-AFF1-4763-A1B6-DE29AFA4284A}" type="slidenum">
              <a:rPr lang="en-US" smtClean="0"/>
              <a:pPr/>
              <a:t>25</a:t>
            </a:fld>
            <a:endParaRPr lang="en-US"/>
          </a:p>
        </p:txBody>
      </p:sp>
      <p:pic>
        <p:nvPicPr>
          <p:cNvPr id="6" name="Picture 5">
            <a:extLst>
              <a:ext uri="{FF2B5EF4-FFF2-40B4-BE49-F238E27FC236}">
                <a16:creationId xmlns:a16="http://schemas.microsoft.com/office/drawing/2014/main" id="{6EA4426A-3143-1FAD-8A75-451B7067074D}"/>
              </a:ext>
            </a:extLst>
          </p:cNvPr>
          <p:cNvPicPr>
            <a:picLocks noChangeAspect="1"/>
          </p:cNvPicPr>
          <p:nvPr/>
        </p:nvPicPr>
        <p:blipFill>
          <a:blip r:embed="rId4">
            <a:alphaModFix/>
          </a:blip>
          <a:stretch>
            <a:fillRect/>
          </a:stretch>
        </p:blipFill>
        <p:spPr>
          <a:xfrm>
            <a:off x="145143" y="558801"/>
            <a:ext cx="8766628" cy="4361683"/>
          </a:xfrm>
          <a:prstGeom prst="rect">
            <a:avLst/>
          </a:prstGeom>
        </p:spPr>
      </p:pic>
      <p:sp>
        <p:nvSpPr>
          <p:cNvPr id="7" name="TextBox 6">
            <a:extLst>
              <a:ext uri="{FF2B5EF4-FFF2-40B4-BE49-F238E27FC236}">
                <a16:creationId xmlns:a16="http://schemas.microsoft.com/office/drawing/2014/main" id="{E4D76CC0-80D6-ACAB-0690-5CEE7A3896BA}"/>
              </a:ext>
            </a:extLst>
          </p:cNvPr>
          <p:cNvSpPr txBox="1"/>
          <p:nvPr/>
        </p:nvSpPr>
        <p:spPr>
          <a:xfrm>
            <a:off x="145143" y="79829"/>
            <a:ext cx="8766628" cy="400110"/>
          </a:xfrm>
          <a:prstGeom prst="rect">
            <a:avLst/>
          </a:prstGeom>
          <a:solidFill>
            <a:schemeClr val="bg1"/>
          </a:solidFill>
        </p:spPr>
        <p:txBody>
          <a:bodyPr wrap="square" rtlCol="0">
            <a:spAutoFit/>
          </a:bodyPr>
          <a:lstStyle/>
          <a:p>
            <a:pPr algn="ctr"/>
            <a:r>
              <a:rPr lang="en-GB" sz="2000" dirty="0">
                <a:latin typeface="Poppins" panose="00000500000000000000" pitchFamily="2" charset="0"/>
                <a:cs typeface="Poppins" panose="00000500000000000000" pitchFamily="2" charset="0"/>
              </a:rPr>
              <a:t>More than 3000 SCF calculations in 13 countries</a:t>
            </a:r>
          </a:p>
        </p:txBody>
      </p:sp>
      <p:sp>
        <p:nvSpPr>
          <p:cNvPr id="8" name="TextBox 7">
            <a:extLst>
              <a:ext uri="{FF2B5EF4-FFF2-40B4-BE49-F238E27FC236}">
                <a16:creationId xmlns:a16="http://schemas.microsoft.com/office/drawing/2014/main" id="{A1C0F86C-5F04-960F-DE92-D003A0941074}"/>
              </a:ext>
            </a:extLst>
          </p:cNvPr>
          <p:cNvSpPr txBox="1"/>
          <p:nvPr/>
        </p:nvSpPr>
        <p:spPr>
          <a:xfrm>
            <a:off x="6582229" y="1604094"/>
            <a:ext cx="2256971" cy="1815882"/>
          </a:xfrm>
          <a:prstGeom prst="rect">
            <a:avLst/>
          </a:prstGeom>
          <a:solidFill>
            <a:schemeClr val="bg1">
              <a:alpha val="70000"/>
            </a:schemeClr>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Poppins" panose="00000500000000000000" pitchFamily="2" charset="0"/>
                <a:cs typeface="Poppins" panose="00000500000000000000" pitchFamily="2" charset="0"/>
              </a:rPr>
              <a:t>"</a:t>
            </a:r>
            <a:r>
              <a:rPr lang="en-GB" sz="1200" dirty="0">
                <a:latin typeface="Poppins" panose="00000500000000000000" pitchFamily="2" charset="0"/>
                <a:cs typeface="Poppins" panose="00000500000000000000" pitchFamily="2" charset="0"/>
              </a:rPr>
              <a:t>adopt the system level SCF corrected UARL as future targets to plan leakage control works i.e. pressure reduction, sensors, traditional Active Leak Detection or DMA sectorisation." </a:t>
            </a:r>
          </a:p>
          <a:p>
            <a:pPr algn="ctr"/>
            <a:r>
              <a:rPr lang="en-GB" sz="1200" b="1" dirty="0">
                <a:latin typeface="Poppins" panose="00000500000000000000" pitchFamily="2" charset="0"/>
                <a:cs typeface="Poppins" panose="00000500000000000000" pitchFamily="2" charset="0"/>
              </a:rPr>
              <a:t>Sydney Water, Australia</a:t>
            </a:r>
            <a:endParaRPr lang="en-GB" sz="1600" b="1"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D26DC5ED-3518-C39A-E207-F827BD5549A4}"/>
              </a:ext>
            </a:extLst>
          </p:cNvPr>
          <p:cNvSpPr txBox="1"/>
          <p:nvPr/>
        </p:nvSpPr>
        <p:spPr>
          <a:xfrm>
            <a:off x="425083" y="6045620"/>
            <a:ext cx="60078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1"/>
                </a:solidFill>
                <a:latin typeface="Arial"/>
                <a:cs typeface="Arial"/>
              </a:rPr>
              <a:t>Water Services </a:t>
            </a:r>
            <a:r>
              <a:rPr lang="en-GB" b="1" err="1">
                <a:solidFill>
                  <a:schemeClr val="bg1"/>
                </a:solidFill>
                <a:latin typeface="Arial"/>
                <a:cs typeface="Arial"/>
              </a:rPr>
              <a:t>Corporation,Malta</a:t>
            </a:r>
            <a:endParaRPr lang="en-GB" b="1">
              <a:solidFill>
                <a:schemeClr val="bg1"/>
              </a:solidFill>
              <a:latin typeface="Arial"/>
              <a:cs typeface="Arial"/>
            </a:endParaRPr>
          </a:p>
        </p:txBody>
      </p:sp>
      <p:sp>
        <p:nvSpPr>
          <p:cNvPr id="14" name="TextBox 13">
            <a:extLst>
              <a:ext uri="{FF2B5EF4-FFF2-40B4-BE49-F238E27FC236}">
                <a16:creationId xmlns:a16="http://schemas.microsoft.com/office/drawing/2014/main" id="{456463BA-12E7-CE3E-321C-36E0B45EA2BA}"/>
              </a:ext>
            </a:extLst>
          </p:cNvPr>
          <p:cNvSpPr txBox="1"/>
          <p:nvPr/>
        </p:nvSpPr>
        <p:spPr>
          <a:xfrm>
            <a:off x="437244" y="763727"/>
            <a:ext cx="2365828" cy="3785652"/>
          </a:xfrm>
          <a:prstGeom prst="rect">
            <a:avLst/>
          </a:prstGeom>
          <a:solidFill>
            <a:schemeClr val="bg1">
              <a:alpha val="70000"/>
            </a:schemeClr>
          </a:solidFill>
          <a:ln>
            <a:solidFill>
              <a:srgbClr val="002060"/>
            </a:solidFill>
          </a:ln>
        </p:spPr>
        <p:txBody>
          <a:bodyPr wrap="square">
            <a:spAutoFit/>
          </a:bodyPr>
          <a:lstStyle/>
          <a:p>
            <a:pPr algn="ctr"/>
            <a:r>
              <a:rPr lang="en-GB" sz="1200" i="0" dirty="0">
                <a:effectLst/>
                <a:latin typeface="Poppins" panose="00000500000000000000" pitchFamily="2" charset="0"/>
                <a:cs typeface="Poppins" panose="00000500000000000000" pitchFamily="2" charset="0"/>
              </a:rPr>
              <a:t>“With over 55,000 water systems in North America, and over 90% of those designated as ‘small systems’ and many others with abnormally high pressures</a:t>
            </a:r>
            <a:r>
              <a:rPr lang="en-GB" sz="1200" dirty="0">
                <a:latin typeface="Poppins" panose="00000500000000000000" pitchFamily="2" charset="0"/>
                <a:cs typeface="Poppins" panose="00000500000000000000" pitchFamily="2" charset="0"/>
              </a:rPr>
              <a:t> …</a:t>
            </a:r>
            <a:r>
              <a:rPr lang="en-GB" sz="1200" i="0" dirty="0">
                <a:effectLst/>
                <a:latin typeface="Poppins" panose="00000500000000000000" pitchFamily="2" charset="0"/>
                <a:cs typeface="Poppins" panose="00000500000000000000" pitchFamily="2" charset="0"/>
              </a:rPr>
              <a:t>These systems can now use the FWAS Version 6 to establish a baseline standing, then engage the UARL with SCF web application to refine their understanding for predictive leakage </a:t>
            </a:r>
            <a:r>
              <a:rPr lang="en-GB" sz="1200" i="0" dirty="0" err="1">
                <a:effectLst/>
                <a:latin typeface="Poppins" panose="00000500000000000000" pitchFamily="2" charset="0"/>
                <a:cs typeface="Poppins" panose="00000500000000000000" pitchFamily="2" charset="0"/>
              </a:rPr>
              <a:t>modeling</a:t>
            </a:r>
            <a:r>
              <a:rPr lang="en-GB" sz="1200" i="0" dirty="0">
                <a:effectLst/>
                <a:latin typeface="Poppins" panose="00000500000000000000" pitchFamily="2" charset="0"/>
                <a:cs typeface="Poppins" panose="00000500000000000000" pitchFamily="2" charset="0"/>
              </a:rPr>
              <a:t> and quantify the scale of improvement opportunity that exists specifically for their system</a:t>
            </a:r>
            <a:r>
              <a:rPr lang="en-GB" i="0" dirty="0">
                <a:effectLst/>
                <a:latin typeface="Montserrat" panose="00000500000000000000" pitchFamily="2" charset="0"/>
              </a:rPr>
              <a:t>”</a:t>
            </a:r>
          </a:p>
          <a:p>
            <a:pPr algn="ctr"/>
            <a:r>
              <a:rPr lang="en-GB" sz="1200" b="1" dirty="0">
                <a:latin typeface="Poppins" panose="00000500000000000000" pitchFamily="2" charset="0"/>
                <a:cs typeface="Poppins" panose="00000500000000000000" pitchFamily="2" charset="0"/>
              </a:rPr>
              <a:t>Will Jernigan, USA</a:t>
            </a:r>
          </a:p>
        </p:txBody>
      </p:sp>
      <p:sp>
        <p:nvSpPr>
          <p:cNvPr id="16" name="TextBox 15">
            <a:extLst>
              <a:ext uri="{FF2B5EF4-FFF2-40B4-BE49-F238E27FC236}">
                <a16:creationId xmlns:a16="http://schemas.microsoft.com/office/drawing/2014/main" id="{039257F0-72EF-DA11-9D6A-06AFB59E19DA}"/>
              </a:ext>
            </a:extLst>
          </p:cNvPr>
          <p:cNvSpPr txBox="1"/>
          <p:nvPr/>
        </p:nvSpPr>
        <p:spPr>
          <a:xfrm>
            <a:off x="3019466" y="1054468"/>
            <a:ext cx="3413451" cy="2862322"/>
          </a:xfrm>
          <a:prstGeom prst="rect">
            <a:avLst/>
          </a:prstGeom>
          <a:solidFill>
            <a:schemeClr val="bg1">
              <a:alpha val="70000"/>
            </a:schemeClr>
          </a:solidFill>
          <a:ln>
            <a:solidFill>
              <a:srgbClr val="002060"/>
            </a:solidFill>
          </a:ln>
        </p:spPr>
        <p:txBody>
          <a:bodyPr wrap="square">
            <a:spAutoFit/>
          </a:bodyPr>
          <a:lstStyle/>
          <a:p>
            <a:pPr algn="ctr"/>
            <a:r>
              <a:rPr lang="en-GB" sz="1200" i="0" dirty="0">
                <a:effectLst/>
                <a:latin typeface="Poppins" panose="00000500000000000000" pitchFamily="2" charset="0"/>
                <a:cs typeface="Poppins" panose="00000500000000000000" pitchFamily="2" charset="0"/>
              </a:rPr>
              <a:t>“UARL with SCF software allows us to further customise UARL calculations for each of 320 individual Zones and Sub-Zones, for the first time. Integrating this methodology within the snapshot </a:t>
            </a:r>
            <a:r>
              <a:rPr lang="en-GB" sz="1200" i="0" dirty="0" err="1">
                <a:effectLst/>
                <a:latin typeface="Poppins" panose="00000500000000000000" pitchFamily="2" charset="0"/>
                <a:cs typeface="Poppins" panose="00000500000000000000" pitchFamily="2" charset="0"/>
              </a:rPr>
              <a:t>ILl</a:t>
            </a:r>
            <a:r>
              <a:rPr lang="en-GB" sz="1200" i="0" dirty="0">
                <a:effectLst/>
                <a:latin typeface="Poppins" panose="00000500000000000000" pitchFamily="2" charset="0"/>
                <a:cs typeface="Poppins" panose="00000500000000000000" pitchFamily="2" charset="0"/>
              </a:rPr>
              <a:t> concept will result in rapid identification of Zones where we may expect to set and achieve lower leakage targets</a:t>
            </a:r>
            <a:r>
              <a:rPr lang="en-GB" sz="1200" dirty="0">
                <a:latin typeface="Poppins" panose="00000500000000000000" pitchFamily="2" charset="0"/>
                <a:cs typeface="Poppins" panose="00000500000000000000" pitchFamily="2" charset="0"/>
              </a:rPr>
              <a:t> a</a:t>
            </a:r>
            <a:r>
              <a:rPr lang="en-GB" sz="1200" i="0" dirty="0">
                <a:effectLst/>
                <a:latin typeface="Poppins" panose="00000500000000000000" pitchFamily="2" charset="0"/>
                <a:cs typeface="Poppins" panose="00000500000000000000" pitchFamily="2" charset="0"/>
              </a:rPr>
              <a:t>nd better quantification of leakage and burst reductions from further pressure management. Fine tuning the UARL now is allowing us further scope to further reduce leakage, saving millions of euros in the process.”</a:t>
            </a:r>
          </a:p>
          <a:p>
            <a:pPr algn="ctr"/>
            <a:r>
              <a:rPr lang="en-GB" sz="1200" b="1" dirty="0">
                <a:latin typeface="Poppins" panose="00000500000000000000" pitchFamily="2" charset="0"/>
                <a:cs typeface="Poppins" panose="00000500000000000000" pitchFamily="2" charset="0"/>
              </a:rPr>
              <a:t>Water Services Corporation, Malta</a:t>
            </a:r>
          </a:p>
        </p:txBody>
      </p:sp>
    </p:spTree>
    <p:custDataLst>
      <p:tags r:id="rId1"/>
    </p:custDataLst>
    <p:extLst>
      <p:ext uri="{BB962C8B-B14F-4D97-AF65-F5344CB8AC3E}">
        <p14:creationId xmlns:p14="http://schemas.microsoft.com/office/powerpoint/2010/main" val="33025998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2F950-DEF3-6F61-1633-FD0B0F852F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352F33-DADC-E337-8443-43377B874AE3}"/>
              </a:ext>
            </a:extLst>
          </p:cNvPr>
          <p:cNvSpPr>
            <a:spLocks noGrp="1"/>
          </p:cNvSpPr>
          <p:nvPr>
            <p:ph type="title"/>
          </p:nvPr>
        </p:nvSpPr>
        <p:spPr>
          <a:xfrm>
            <a:off x="565608" y="514351"/>
            <a:ext cx="8061661" cy="1314449"/>
          </a:xfrm>
        </p:spPr>
        <p:txBody>
          <a:bodyPr anchor="ctr">
            <a:normAutofit/>
          </a:bodyPr>
          <a:lstStyle/>
          <a:p>
            <a:r>
              <a:rPr lang="en-GB" dirty="0"/>
              <a:t>Where will the journey take us now?</a:t>
            </a:r>
          </a:p>
        </p:txBody>
      </p:sp>
      <p:sp>
        <p:nvSpPr>
          <p:cNvPr id="5" name="Content Placeholder 4">
            <a:extLst>
              <a:ext uri="{FF2B5EF4-FFF2-40B4-BE49-F238E27FC236}">
                <a16:creationId xmlns:a16="http://schemas.microsoft.com/office/drawing/2014/main" id="{19FFA0FF-5A15-8969-966E-040FFCBD6063}"/>
              </a:ext>
            </a:extLst>
          </p:cNvPr>
          <p:cNvSpPr>
            <a:spLocks noGrp="1"/>
          </p:cNvSpPr>
          <p:nvPr>
            <p:ph sz="half" idx="1"/>
          </p:nvPr>
        </p:nvSpPr>
        <p:spPr>
          <a:xfrm>
            <a:off x="565609" y="2000250"/>
            <a:ext cx="4006391" cy="2343151"/>
          </a:xfrm>
        </p:spPr>
        <p:txBody>
          <a:bodyPr anchor="t">
            <a:normAutofit/>
          </a:bodyPr>
          <a:lstStyle/>
          <a:p>
            <a:pPr marL="213995" indent="-213995"/>
            <a:r>
              <a:rPr lang="en-GB" dirty="0"/>
              <a:t>Stand on the strong foundations built by the pioneers of water loss reduction over the last 30 years</a:t>
            </a:r>
            <a:endParaRPr lang="en-US"/>
          </a:p>
          <a:p>
            <a:pPr marL="213995" indent="-213995"/>
            <a:r>
              <a:rPr lang="en-GB" dirty="0">
                <a:latin typeface="Poppins"/>
                <a:cs typeface="Poppins"/>
              </a:rPr>
              <a:t>Wherever you are on you NRW reduction journey, there are proven conceptual data-driven and AI solutions to help you move forward</a:t>
            </a:r>
          </a:p>
          <a:p>
            <a:pPr marL="213995" indent="-213995"/>
            <a:r>
              <a:rPr lang="en-GB" dirty="0"/>
              <a:t>Whatever solution you use, make sure you understand the fundamentals first!</a:t>
            </a:r>
          </a:p>
          <a:p>
            <a:pPr marL="342900" lvl="1" indent="0">
              <a:buNone/>
            </a:pPr>
            <a:endParaRPr lang="en-GB" sz="1350" dirty="0"/>
          </a:p>
          <a:p>
            <a:pPr marL="213995" indent="-213995"/>
            <a:endParaRPr lang="en-GB" dirty="0"/>
          </a:p>
          <a:p>
            <a:pPr marL="556895" lvl="1" indent="-213995"/>
            <a:endParaRPr lang="en-GB" sz="1350" dirty="0"/>
          </a:p>
        </p:txBody>
      </p:sp>
      <p:pic>
        <p:nvPicPr>
          <p:cNvPr id="9" name="Content Placeholder 8" descr="A road leading to the sun">
            <a:extLst>
              <a:ext uri="{FF2B5EF4-FFF2-40B4-BE49-F238E27FC236}">
                <a16:creationId xmlns:a16="http://schemas.microsoft.com/office/drawing/2014/main" id="{4D8C8284-AD14-A801-02C0-3F3AD6B98FC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10" r="3812"/>
          <a:stretch/>
        </p:blipFill>
        <p:spPr>
          <a:xfrm>
            <a:off x="4620876" y="2000250"/>
            <a:ext cx="4006391" cy="2343150"/>
          </a:xfrm>
          <a:noFill/>
        </p:spPr>
      </p:pic>
      <p:sp>
        <p:nvSpPr>
          <p:cNvPr id="3" name="Slide Number Placeholder 2">
            <a:extLst>
              <a:ext uri="{FF2B5EF4-FFF2-40B4-BE49-F238E27FC236}">
                <a16:creationId xmlns:a16="http://schemas.microsoft.com/office/drawing/2014/main" id="{FAEF8448-8AF2-89E5-AF18-934E45673429}"/>
              </a:ext>
            </a:extLst>
          </p:cNvPr>
          <p:cNvSpPr>
            <a:spLocks noGrp="1"/>
          </p:cNvSpPr>
          <p:nvPr>
            <p:ph type="sldNum" sz="quarter" idx="12"/>
          </p:nvPr>
        </p:nvSpPr>
        <p:spPr>
          <a:xfrm>
            <a:off x="8213893" y="4412457"/>
            <a:ext cx="413375" cy="273844"/>
          </a:xfrm>
        </p:spPr>
        <p:txBody>
          <a:bodyPr anchor="ctr">
            <a:normAutofit/>
          </a:bodyPr>
          <a:lstStyle/>
          <a:p>
            <a:pPr>
              <a:spcAft>
                <a:spcPts val="600"/>
              </a:spcAft>
            </a:pPr>
            <a:fld id="{43D3D97B-AFF1-4763-A1B6-DE29AFA4284A}" type="slidenum">
              <a:rPr lang="en-US" smtClean="0"/>
              <a:pPr>
                <a:spcAft>
                  <a:spcPts val="600"/>
                </a:spcAft>
              </a:pPr>
              <a:t>26</a:t>
            </a:fld>
            <a:endParaRPr lang="en-US"/>
          </a:p>
        </p:txBody>
      </p:sp>
      <p:pic>
        <p:nvPicPr>
          <p:cNvPr id="6" name="Picture 5">
            <a:extLst>
              <a:ext uri="{FF2B5EF4-FFF2-40B4-BE49-F238E27FC236}">
                <a16:creationId xmlns:a16="http://schemas.microsoft.com/office/drawing/2014/main" id="{6FCC31B5-74E8-052C-8894-F2FC70468A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7181B0EC-9760-8614-3FC9-55060FF53C37}"/>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01771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F0AB-E1C6-2ACB-BE24-3AE144EFE7B3}"/>
              </a:ext>
            </a:extLst>
          </p:cNvPr>
          <p:cNvSpPr>
            <a:spLocks noGrp="1"/>
          </p:cNvSpPr>
          <p:nvPr>
            <p:ph type="title"/>
          </p:nvPr>
        </p:nvSpPr>
        <p:spPr/>
        <p:txBody>
          <a:bodyPr/>
          <a:lstStyle/>
          <a:p>
            <a:r>
              <a:rPr lang="en-PS" dirty="0"/>
              <a:t>Building A Comprehensive NRW Strategy</a:t>
            </a:r>
          </a:p>
        </p:txBody>
      </p:sp>
      <p:sp>
        <p:nvSpPr>
          <p:cNvPr id="3" name="Text Placeholder 2">
            <a:extLst>
              <a:ext uri="{FF2B5EF4-FFF2-40B4-BE49-F238E27FC236}">
                <a16:creationId xmlns:a16="http://schemas.microsoft.com/office/drawing/2014/main" id="{5A45521E-9E4D-22D7-1A10-A6C6BECE9984}"/>
              </a:ext>
            </a:extLst>
          </p:cNvPr>
          <p:cNvSpPr>
            <a:spLocks noGrp="1"/>
          </p:cNvSpPr>
          <p:nvPr>
            <p:ph type="body" idx="1"/>
          </p:nvPr>
        </p:nvSpPr>
        <p:spPr/>
        <p:txBody>
          <a:bodyPr/>
          <a:lstStyle/>
          <a:p>
            <a:pPr marL="0" indent="0" defTabSz="342900" rtl="0" eaLnBrk="1" latinLnBrk="0" hangingPunct="1">
              <a:spcBef>
                <a:spcPct val="20000"/>
              </a:spcBef>
              <a:spcAft>
                <a:spcPts val="450"/>
              </a:spcAft>
              <a:buClr>
                <a:schemeClr val="accent1">
                  <a:lumMod val="75000"/>
                </a:schemeClr>
              </a:buClr>
              <a:buSzPct val="145000"/>
              <a:buFont typeface="Arial"/>
              <a:buNone/>
            </a:pPr>
            <a:r>
              <a:rPr lang="en-PS" dirty="0"/>
              <a:t>Start small, gain traction, and scale-it up!</a:t>
            </a:r>
          </a:p>
        </p:txBody>
      </p:sp>
      <p:sp>
        <p:nvSpPr>
          <p:cNvPr id="5" name="Slide Number Placeholder 4">
            <a:extLst>
              <a:ext uri="{FF2B5EF4-FFF2-40B4-BE49-F238E27FC236}">
                <a16:creationId xmlns:a16="http://schemas.microsoft.com/office/drawing/2014/main" id="{3C52D11A-2FAE-2CD7-E1D7-9342BC3CA0BA}"/>
              </a:ext>
            </a:extLst>
          </p:cNvPr>
          <p:cNvSpPr>
            <a:spLocks noGrp="1"/>
          </p:cNvSpPr>
          <p:nvPr>
            <p:ph type="sldNum" sz="quarter" idx="12"/>
          </p:nvPr>
        </p:nvSpPr>
        <p:spPr/>
        <p:txBody>
          <a:bodyPr/>
          <a:lstStyle/>
          <a:p>
            <a:fld id="{43D3D97B-AFF1-4763-A1B6-DE29AFA4284A}" type="slidenum">
              <a:rPr lang="en-US" smtClean="0"/>
              <a:pPr/>
              <a:t>27</a:t>
            </a:fld>
            <a:endParaRPr lang="en-US"/>
          </a:p>
        </p:txBody>
      </p:sp>
    </p:spTree>
    <p:extLst>
      <p:ext uri="{BB962C8B-B14F-4D97-AF65-F5344CB8AC3E}">
        <p14:creationId xmlns:p14="http://schemas.microsoft.com/office/powerpoint/2010/main" val="195990836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9DB2E-BDD2-0EE4-F46A-933C969B5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9394D-41B7-4B40-81FE-D3E85905DBB9}"/>
              </a:ext>
            </a:extLst>
          </p:cNvPr>
          <p:cNvSpPr>
            <a:spLocks noGrp="1"/>
          </p:cNvSpPr>
          <p:nvPr>
            <p:ph type="title"/>
          </p:nvPr>
        </p:nvSpPr>
        <p:spPr/>
        <p:txBody>
          <a:bodyPr/>
          <a:lstStyle/>
          <a:p>
            <a:r>
              <a:rPr lang="en-GB" dirty="0">
                <a:latin typeface="Poppins"/>
                <a:cs typeface="Poppins"/>
              </a:rPr>
              <a:t>Poll 2</a:t>
            </a:r>
            <a:endParaRPr lang="en-GB" dirty="0"/>
          </a:p>
        </p:txBody>
      </p:sp>
      <p:pic>
        <p:nvPicPr>
          <p:cNvPr id="5" name="Picture 4">
            <a:extLst>
              <a:ext uri="{FF2B5EF4-FFF2-40B4-BE49-F238E27FC236}">
                <a16:creationId xmlns:a16="http://schemas.microsoft.com/office/drawing/2014/main" id="{29974343-EBFC-D9A8-1D05-65C8C91FED67}"/>
              </a:ext>
            </a:extLst>
          </p:cNvPr>
          <p:cNvPicPr>
            <a:picLocks noChangeAspect="1"/>
          </p:cNvPicPr>
          <p:nvPr/>
        </p:nvPicPr>
        <p:blipFill>
          <a:blip r:embed="rId2"/>
          <a:stretch>
            <a:fillRect/>
          </a:stretch>
        </p:blipFill>
        <p:spPr>
          <a:xfrm>
            <a:off x="2651715" y="1024246"/>
            <a:ext cx="3981589" cy="3636819"/>
          </a:xfrm>
          <a:prstGeom prst="rect">
            <a:avLst/>
          </a:prstGeom>
        </p:spPr>
      </p:pic>
    </p:spTree>
    <p:extLst>
      <p:ext uri="{BB962C8B-B14F-4D97-AF65-F5344CB8AC3E}">
        <p14:creationId xmlns:p14="http://schemas.microsoft.com/office/powerpoint/2010/main" val="192073816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Google Shape;552;p6">
            <a:extLst>
              <a:ext uri="{FF2B5EF4-FFF2-40B4-BE49-F238E27FC236}">
                <a16:creationId xmlns:a16="http://schemas.microsoft.com/office/drawing/2014/main" id="{BAA01F2D-20A6-74AD-D0DC-81EB8BA6A696}"/>
              </a:ext>
            </a:extLst>
          </p:cNvPr>
          <p:cNvSpPr txBox="1"/>
          <p:nvPr/>
        </p:nvSpPr>
        <p:spPr>
          <a:xfrm>
            <a:off x="3810635" y="191373"/>
            <a:ext cx="2074064"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prstClr val="black"/>
              </a:buClr>
              <a:buSzPts val="2800"/>
              <a:buFontTx/>
              <a:buNone/>
              <a:tabLst/>
              <a:defRPr/>
            </a:pPr>
            <a:r>
              <a:rPr kumimoji="0" lang="en-US" sz="1600" b="1" i="0" u="none" strike="noStrike" kern="1200" cap="none" spc="0" normalizeH="0" baseline="0" noProof="0" dirty="0">
                <a:ln>
                  <a:noFill/>
                </a:ln>
                <a:solidFill>
                  <a:prstClr val="black"/>
                </a:solidFill>
                <a:effectLst/>
                <a:uLnTx/>
                <a:uFillTx/>
                <a:latin typeface=""/>
                <a:ea typeface="+mn-ea"/>
                <a:cs typeface="+mn-cs"/>
              </a:rPr>
              <a:t>High Cost Inefficiency</a:t>
            </a:r>
          </a:p>
        </p:txBody>
      </p:sp>
      <p:sp>
        <p:nvSpPr>
          <p:cNvPr id="3" name="Google Shape;553;p6">
            <a:extLst>
              <a:ext uri="{FF2B5EF4-FFF2-40B4-BE49-F238E27FC236}">
                <a16:creationId xmlns:a16="http://schemas.microsoft.com/office/drawing/2014/main" id="{1F8D87D3-49FC-A077-DA9E-9CE246479F70}"/>
              </a:ext>
            </a:extLst>
          </p:cNvPr>
          <p:cNvSpPr txBox="1"/>
          <p:nvPr/>
        </p:nvSpPr>
        <p:spPr>
          <a:xfrm>
            <a:off x="5884699" y="2571750"/>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 typeface="Roboto"/>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emerging water leaks</a:t>
            </a:r>
            <a:endParaRPr kumimoji="0" sz="18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
        <p:nvSpPr>
          <p:cNvPr id="4" name="Google Shape;554;p6">
            <a:extLst>
              <a:ext uri="{FF2B5EF4-FFF2-40B4-BE49-F238E27FC236}">
                <a16:creationId xmlns:a16="http://schemas.microsoft.com/office/drawing/2014/main" id="{493444D4-93B7-9C35-A212-7D887E1F9FF5}"/>
              </a:ext>
            </a:extLst>
          </p:cNvPr>
          <p:cNvSpPr txBox="1"/>
          <p:nvPr/>
        </p:nvSpPr>
        <p:spPr>
          <a:xfrm>
            <a:off x="5443900" y="4214403"/>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Tx/>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limited team capacity</a:t>
            </a:r>
            <a:endParaRPr kumimoji="0" lang="en-US" sz="16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
        <p:nvSpPr>
          <p:cNvPr id="5" name="Google Shape;555;p6">
            <a:extLst>
              <a:ext uri="{FF2B5EF4-FFF2-40B4-BE49-F238E27FC236}">
                <a16:creationId xmlns:a16="http://schemas.microsoft.com/office/drawing/2014/main" id="{EB7227B0-03DC-CE83-2E11-0EB3630DDFCA}"/>
              </a:ext>
            </a:extLst>
          </p:cNvPr>
          <p:cNvSpPr txBox="1"/>
          <p:nvPr/>
        </p:nvSpPr>
        <p:spPr>
          <a:xfrm>
            <a:off x="2057082" y="1152638"/>
            <a:ext cx="2074064"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prstClr val="black"/>
              </a:buClr>
              <a:buSzPts val="2800"/>
              <a:buFontTx/>
              <a:buNone/>
              <a:tabLst/>
              <a:defRPr/>
            </a:pPr>
            <a:r>
              <a:rPr kumimoji="0" lang="en-US" sz="1600" b="1" i="0" u="none" strike="noStrike" kern="1200" cap="none" spc="0" normalizeH="0" baseline="0" noProof="0" dirty="0">
                <a:ln>
                  <a:noFill/>
                </a:ln>
                <a:solidFill>
                  <a:prstClr val="black"/>
                </a:solidFill>
                <a:effectLst/>
                <a:uLnTx/>
                <a:uFillTx/>
                <a:latin typeface="Roboto"/>
                <a:ea typeface="Roboto"/>
                <a:cs typeface="Roboto"/>
                <a:sym typeface="Roboto"/>
              </a:rPr>
              <a:t>Falling behind regulatory targets</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Google Shape;556;p6">
            <a:extLst>
              <a:ext uri="{FF2B5EF4-FFF2-40B4-BE49-F238E27FC236}">
                <a16:creationId xmlns:a16="http://schemas.microsoft.com/office/drawing/2014/main" id="{DCBC5F19-FBEF-CC67-B9B0-951C3BCFAEE3}"/>
              </a:ext>
            </a:extLst>
          </p:cNvPr>
          <p:cNvSpPr txBox="1"/>
          <p:nvPr/>
        </p:nvSpPr>
        <p:spPr>
          <a:xfrm>
            <a:off x="5874485" y="964218"/>
            <a:ext cx="2074064"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prstClr val="black"/>
              </a:buClr>
              <a:buSzPts val="2800"/>
              <a:buFontTx/>
              <a:buNone/>
              <a:tabLst/>
              <a:defRPr/>
            </a:pPr>
            <a:r>
              <a:rPr kumimoji="0" lang="en-US" sz="1600" b="1" i="0" u="none" strike="noStrike" kern="1200" cap="none" spc="0" normalizeH="0" baseline="0" noProof="0" dirty="0">
                <a:ln>
                  <a:noFill/>
                </a:ln>
                <a:solidFill>
                  <a:prstClr val="black"/>
                </a:solidFill>
                <a:effectLst/>
                <a:uLnTx/>
                <a:uFillTx/>
                <a:latin typeface=""/>
                <a:ea typeface="+mn-ea"/>
                <a:cs typeface="+mn-cs"/>
              </a:rPr>
              <a:t>Disrupted</a:t>
            </a:r>
            <a:r>
              <a:rPr kumimoji="0" lang="en-US" sz="1600" b="1" i="0" u="none" strike="noStrike" kern="1200" cap="none" spc="0" normalizeH="0" baseline="0" noProof="0" dirty="0">
                <a:ln>
                  <a:noFill/>
                </a:ln>
                <a:solidFill>
                  <a:prstClr val="black"/>
                </a:solidFill>
                <a:effectLst/>
                <a:uLnTx/>
                <a:uFillTx/>
                <a:latin typeface="Roboto"/>
                <a:ea typeface="Roboto"/>
                <a:cs typeface="Roboto"/>
                <a:sym typeface="Roboto"/>
              </a:rPr>
              <a:t> water service delivery</a:t>
            </a:r>
            <a:endPar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Google Shape;557;p6">
            <a:extLst>
              <a:ext uri="{FF2B5EF4-FFF2-40B4-BE49-F238E27FC236}">
                <a16:creationId xmlns:a16="http://schemas.microsoft.com/office/drawing/2014/main" id="{57CAC712-DBCA-0FDF-BA34-A5553FEDF2F6}"/>
              </a:ext>
            </a:extLst>
          </p:cNvPr>
          <p:cNvSpPr txBox="1"/>
          <p:nvPr/>
        </p:nvSpPr>
        <p:spPr>
          <a:xfrm>
            <a:off x="1819952" y="2429539"/>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 typeface="Roboto"/>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budget limitations</a:t>
            </a:r>
            <a:endParaRPr kumimoji="0" sz="18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
        <p:nvSpPr>
          <p:cNvPr id="8" name="Google Shape;558;p6">
            <a:extLst>
              <a:ext uri="{FF2B5EF4-FFF2-40B4-BE49-F238E27FC236}">
                <a16:creationId xmlns:a16="http://schemas.microsoft.com/office/drawing/2014/main" id="{44894647-3731-D525-D5FB-5E8599AEBD5A}"/>
              </a:ext>
            </a:extLst>
          </p:cNvPr>
          <p:cNvSpPr txBox="1"/>
          <p:nvPr/>
        </p:nvSpPr>
        <p:spPr>
          <a:xfrm>
            <a:off x="2354051" y="4075024"/>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 typeface="Roboto"/>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aging infrastructure</a:t>
            </a:r>
            <a:endParaRPr kumimoji="0" sz="18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
        <p:nvSpPr>
          <p:cNvPr id="12" name="Google Shape;556;p6">
            <a:extLst>
              <a:ext uri="{FF2B5EF4-FFF2-40B4-BE49-F238E27FC236}">
                <a16:creationId xmlns:a16="http://schemas.microsoft.com/office/drawing/2014/main" id="{7C9B5BD0-ECB3-EA32-0A8E-5CBAD6F0ED2A}"/>
              </a:ext>
            </a:extLst>
          </p:cNvPr>
          <p:cNvSpPr txBox="1"/>
          <p:nvPr/>
        </p:nvSpPr>
        <p:spPr>
          <a:xfrm>
            <a:off x="65988" y="524284"/>
            <a:ext cx="2047839" cy="830956"/>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prstClr val="black"/>
              </a:buClr>
              <a:buSzPts val="2800"/>
              <a:buFont typeface="Roboto"/>
              <a:buNone/>
              <a:tabLst/>
              <a:defRPr/>
            </a:pPr>
            <a:r>
              <a:rPr kumimoji="0" lang="en-US" sz="2400" b="1" i="0" u="none" strike="noStrike" kern="1200" cap="none" spc="0" normalizeH="0" baseline="0" noProof="0" dirty="0">
                <a:ln>
                  <a:noFill/>
                </a:ln>
                <a:solidFill>
                  <a:prstClr val="black"/>
                </a:solidFill>
                <a:effectLst/>
                <a:uLnTx/>
                <a:uFillTx/>
                <a:latin typeface="Roboto"/>
                <a:ea typeface="Roboto"/>
                <a:cs typeface="Roboto"/>
                <a:sym typeface="Roboto"/>
              </a:rPr>
              <a:t>Surface-level problems</a:t>
            </a:r>
            <a:endParaRPr kumimoji="0" sz="2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7" name="Google Shape;556;p6">
            <a:extLst>
              <a:ext uri="{FF2B5EF4-FFF2-40B4-BE49-F238E27FC236}">
                <a16:creationId xmlns:a16="http://schemas.microsoft.com/office/drawing/2014/main" id="{4EA536E3-D1BD-4CC8-BCEA-A2E119F0C57A}"/>
              </a:ext>
            </a:extLst>
          </p:cNvPr>
          <p:cNvSpPr txBox="1"/>
          <p:nvPr/>
        </p:nvSpPr>
        <p:spPr>
          <a:xfrm>
            <a:off x="65987" y="3148967"/>
            <a:ext cx="1670583" cy="954067"/>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prstClr val="black"/>
              </a:buClr>
              <a:buSzPts val="2800"/>
              <a:buFont typeface="Roboto"/>
              <a:buNone/>
              <a:tabLst/>
              <a:defRPr/>
            </a:pPr>
            <a:r>
              <a:rPr kumimoji="0" lang="en-US" sz="2800" b="1" i="0" u="none" strike="noStrike" kern="1200" cap="none" spc="0" normalizeH="0" baseline="0" noProof="0" dirty="0">
                <a:ln>
                  <a:noFill/>
                </a:ln>
                <a:solidFill>
                  <a:prstClr val="white"/>
                </a:solidFill>
                <a:effectLst/>
                <a:uLnTx/>
                <a:uFillTx/>
                <a:latin typeface="Roboto"/>
                <a:ea typeface="Roboto"/>
                <a:cs typeface="Roboto"/>
                <a:sym typeface="Roboto"/>
              </a:rPr>
              <a:t>Root causes</a:t>
            </a:r>
            <a:endParaRPr kumimoji="0" sz="32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Google Shape;553;p6">
            <a:extLst>
              <a:ext uri="{FF2B5EF4-FFF2-40B4-BE49-F238E27FC236}">
                <a16:creationId xmlns:a16="http://schemas.microsoft.com/office/drawing/2014/main" id="{690B4740-9ACF-BCC4-BCD6-B29913E59B7D}"/>
              </a:ext>
            </a:extLst>
          </p:cNvPr>
          <p:cNvSpPr txBox="1"/>
          <p:nvPr/>
        </p:nvSpPr>
        <p:spPr>
          <a:xfrm>
            <a:off x="5714218" y="3388384"/>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 typeface="Roboto"/>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low data accuracy</a:t>
            </a:r>
            <a:endParaRPr kumimoji="0" sz="18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
        <p:nvSpPr>
          <p:cNvPr id="11" name="Google Shape;553;p6">
            <a:extLst>
              <a:ext uri="{FF2B5EF4-FFF2-40B4-BE49-F238E27FC236}">
                <a16:creationId xmlns:a16="http://schemas.microsoft.com/office/drawing/2014/main" id="{95160977-1794-B1DB-8043-AA686EA79C46}"/>
              </a:ext>
            </a:extLst>
          </p:cNvPr>
          <p:cNvSpPr txBox="1"/>
          <p:nvPr/>
        </p:nvSpPr>
        <p:spPr>
          <a:xfrm>
            <a:off x="1867850" y="3197922"/>
            <a:ext cx="1696037" cy="584735"/>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EFEFE"/>
              </a:buClr>
              <a:buSzPts val="2800"/>
              <a:buFont typeface="Roboto"/>
              <a:buNone/>
              <a:tabLst/>
              <a:defRPr/>
            </a:pPr>
            <a:r>
              <a:rPr kumimoji="0" lang="en-US" sz="1600" b="1" i="0" u="none" strike="noStrike" kern="1200" cap="none" spc="0" normalizeH="0" baseline="0" noProof="0" dirty="0">
                <a:ln>
                  <a:noFill/>
                </a:ln>
                <a:solidFill>
                  <a:srgbClr val="FEFEFE"/>
                </a:solidFill>
                <a:effectLst/>
                <a:uLnTx/>
                <a:uFillTx/>
                <a:latin typeface="Roboto"/>
                <a:ea typeface="Roboto"/>
                <a:cs typeface="Roboto"/>
                <a:sym typeface="Roboto"/>
              </a:rPr>
              <a:t>manual data handling</a:t>
            </a:r>
            <a:endParaRPr kumimoji="0" sz="1800" b="1" i="0" u="none" strike="noStrike" kern="1200" cap="none" spc="0" normalizeH="0" baseline="0" noProof="0" dirty="0">
              <a:ln>
                <a:noFill/>
              </a:ln>
              <a:solidFill>
                <a:srgbClr val="FEFEFE"/>
              </a:solidFill>
              <a:effectLst/>
              <a:uLnTx/>
              <a:uFillTx/>
              <a:latin typeface="Arial"/>
              <a:ea typeface="Arial"/>
              <a:cs typeface="Arial"/>
              <a:sym typeface="Arial"/>
            </a:endParaRPr>
          </a:p>
        </p:txBody>
      </p:sp>
    </p:spTree>
    <p:extLst>
      <p:ext uri="{BB962C8B-B14F-4D97-AF65-F5344CB8AC3E}">
        <p14:creationId xmlns:p14="http://schemas.microsoft.com/office/powerpoint/2010/main" val="2482620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2" grpId="0"/>
      <p:bldP spid="17"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35913-2989-0409-B21B-C1F79B26B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EE7AD-155B-9417-5C2E-948E3658D552}"/>
              </a:ext>
            </a:extLst>
          </p:cNvPr>
          <p:cNvSpPr>
            <a:spLocks noGrp="1"/>
          </p:cNvSpPr>
          <p:nvPr>
            <p:ph type="title"/>
          </p:nvPr>
        </p:nvSpPr>
        <p:spPr/>
        <p:txBody>
          <a:bodyPr anchor="t"/>
          <a:lstStyle/>
          <a:p>
            <a:r>
              <a:rPr lang="en-PS" dirty="0"/>
              <a:t>Enable translated captions</a:t>
            </a:r>
          </a:p>
        </p:txBody>
      </p:sp>
      <p:sp>
        <p:nvSpPr>
          <p:cNvPr id="5" name="Slide Number Placeholder 4">
            <a:extLst>
              <a:ext uri="{FF2B5EF4-FFF2-40B4-BE49-F238E27FC236}">
                <a16:creationId xmlns:a16="http://schemas.microsoft.com/office/drawing/2014/main" id="{AB25D2F5-DAEB-F4D8-9189-2A9A69C85DFC}"/>
              </a:ext>
            </a:extLst>
          </p:cNvPr>
          <p:cNvSpPr>
            <a:spLocks noGrp="1"/>
          </p:cNvSpPr>
          <p:nvPr>
            <p:ph type="sldNum" sz="quarter" idx="12"/>
          </p:nvPr>
        </p:nvSpPr>
        <p:spPr/>
        <p:txBody>
          <a:bodyPr/>
          <a:lstStyle/>
          <a:p>
            <a:fld id="{43D3D97B-AFF1-4763-A1B6-DE29AFA4284A}" type="slidenum">
              <a:rPr lang="en-US" smtClean="0"/>
              <a:t>3</a:t>
            </a:fld>
            <a:endParaRPr lang="en-US"/>
          </a:p>
        </p:txBody>
      </p:sp>
      <p:pic>
        <p:nvPicPr>
          <p:cNvPr id="1026" name="Picture 2" descr="How to Enable Closed Captioning and Live Transcription in Zoom">
            <a:extLst>
              <a:ext uri="{FF2B5EF4-FFF2-40B4-BE49-F238E27FC236}">
                <a16:creationId xmlns:a16="http://schemas.microsoft.com/office/drawing/2014/main" id="{E9F15AC2-00CB-F421-9E1F-3228AF1AC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545" y="1640345"/>
            <a:ext cx="5541484" cy="246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413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4" name="Google Shape;564;p7"/>
          <p:cNvSpPr txBox="1">
            <a:spLocks noGrp="1"/>
          </p:cNvSpPr>
          <p:nvPr>
            <p:ph type="title"/>
          </p:nvPr>
        </p:nvSpPr>
        <p:spPr>
          <a:prstGeom prst="rect">
            <a:avLst/>
          </a:prstGeom>
          <a:noFill/>
          <a:ln>
            <a:noFill/>
          </a:ln>
        </p:spPr>
        <p:txBody>
          <a:bodyPr spcFirstLastPara="1" wrap="square" lIns="68569" tIns="34275" rIns="68569" bIns="34275" anchor="t" anchorCtr="0">
            <a:noAutofit/>
          </a:bodyPr>
          <a:lstStyle/>
          <a:p>
            <a:pPr algn="l"/>
            <a:r>
              <a:rPr lang="en-US" dirty="0">
                <a:solidFill>
                  <a:srgbClr val="007AAD"/>
                </a:solidFill>
                <a:latin typeface="Roboto" panose="02000000000000000000" pitchFamily="2" charset="0"/>
                <a:ea typeface="Roboto" panose="02000000000000000000" pitchFamily="2" charset="0"/>
              </a:rPr>
              <a:t>Tackling The Root Causes</a:t>
            </a:r>
          </a:p>
        </p:txBody>
      </p:sp>
      <p:sp>
        <p:nvSpPr>
          <p:cNvPr id="565" name="Google Shape;565;p7"/>
          <p:cNvSpPr/>
          <p:nvPr/>
        </p:nvSpPr>
        <p:spPr>
          <a:xfrm rot="176240">
            <a:off x="1659306" y="1315366"/>
            <a:ext cx="5135507" cy="3181343"/>
          </a:xfrm>
          <a:custGeom>
            <a:avLst/>
            <a:gdLst/>
            <a:ahLst/>
            <a:cxnLst/>
            <a:rect l="l" t="t" r="r" b="b"/>
            <a:pathLst>
              <a:path w="10854" h="10863" extrusionOk="0">
                <a:moveTo>
                  <a:pt x="10854" y="0"/>
                </a:moveTo>
                <a:cubicBezTo>
                  <a:pt x="10288" y="155"/>
                  <a:pt x="9382" y="338"/>
                  <a:pt x="9155" y="464"/>
                </a:cubicBezTo>
                <a:lnTo>
                  <a:pt x="9490" y="759"/>
                </a:lnTo>
                <a:cubicBezTo>
                  <a:pt x="7964" y="2383"/>
                  <a:pt x="1420" y="8523"/>
                  <a:pt x="0" y="10207"/>
                </a:cubicBezTo>
                <a:lnTo>
                  <a:pt x="968" y="10863"/>
                </a:lnTo>
                <a:cubicBezTo>
                  <a:pt x="2701" y="9427"/>
                  <a:pt x="8767" y="3060"/>
                  <a:pt x="10396" y="1594"/>
                </a:cubicBezTo>
                <a:lnTo>
                  <a:pt x="10803" y="2030"/>
                </a:lnTo>
                <a:cubicBezTo>
                  <a:pt x="10844" y="1396"/>
                  <a:pt x="10813" y="634"/>
                  <a:pt x="10854" y="0"/>
                </a:cubicBezTo>
                <a:close/>
              </a:path>
            </a:pathLst>
          </a:custGeom>
          <a:solidFill>
            <a:srgbClr val="D8D8D8"/>
          </a:solidFill>
          <a:ln>
            <a:noFill/>
          </a:ln>
          <a:effectLst>
            <a:outerShdw blurRad="609600" dist="38100" dir="2700000" algn="tl" rotWithShape="0">
              <a:srgbClr val="000000">
                <a:alpha val="32549"/>
              </a:srgbClr>
            </a:outerShdw>
          </a:effectLst>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grpSp>
        <p:nvGrpSpPr>
          <p:cNvPr id="566" name="Google Shape;566;p7"/>
          <p:cNvGrpSpPr/>
          <p:nvPr/>
        </p:nvGrpSpPr>
        <p:grpSpPr>
          <a:xfrm>
            <a:off x="1518723" y="1444718"/>
            <a:ext cx="5366455" cy="3043749"/>
            <a:chOff x="2131589" y="1412776"/>
            <a:chExt cx="7925646" cy="4495272"/>
          </a:xfrm>
        </p:grpSpPr>
        <p:sp>
          <p:nvSpPr>
            <p:cNvPr id="567" name="Google Shape;567;p7"/>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68" name="Google Shape;568;p7"/>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69" name="Google Shape;569;p7"/>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0" name="Google Shape;570;p7"/>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1" name="Google Shape;571;p7"/>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2" name="Google Shape;572;p7"/>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3" name="Google Shape;573;p7"/>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4" name="Google Shape;574;p7"/>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5" name="Google Shape;575;p7"/>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6" name="Google Shape;576;p7"/>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7" name="Google Shape;577;p7"/>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8" name="Google Shape;578;p7"/>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79" name="Google Shape;579;p7"/>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231F20"/>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0" name="Google Shape;580;p7"/>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1" name="Google Shape;581;p7"/>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2" name="Google Shape;582;p7"/>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3" name="Google Shape;583;p7"/>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4" name="Google Shape;584;p7"/>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5" name="Google Shape;585;p7"/>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6" name="Google Shape;586;p7"/>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7" name="Google Shape;587;p7"/>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8" name="Google Shape;588;p7"/>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89" name="Google Shape;589;p7"/>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0" name="Google Shape;590;p7"/>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1" name="Google Shape;591;p7"/>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2" name="Google Shape;592;p7"/>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3" name="Google Shape;593;p7"/>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rgbClr val="3F3F3F"/>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4" name="Google Shape;594;p7"/>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rgbClr val="1F497D"/>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5" name="Google Shape;595;p7"/>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pPr defTabSz="685800">
                <a:buClr>
                  <a:srgbClr val="000000"/>
                </a:buClr>
                <a:buSzPts val="2400"/>
              </a:pPr>
              <a:endParaRPr kern="0" dirty="0">
                <a:solidFill>
                  <a:srgbClr val="000000"/>
                </a:solidFill>
                <a:latin typeface="Quattrocento Sans"/>
                <a:ea typeface="Quattrocento Sans"/>
                <a:cs typeface="Quattrocento Sans"/>
                <a:sym typeface="Quattrocento Sans"/>
              </a:endParaRPr>
            </a:p>
          </p:txBody>
        </p:sp>
        <p:sp>
          <p:nvSpPr>
            <p:cNvPr id="596" name="Google Shape;596;p7"/>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dirty="0">
                <a:solidFill>
                  <a:srgbClr val="000000"/>
                </a:solidFill>
                <a:latin typeface="Quattrocento Sans"/>
                <a:ea typeface="Quattrocento Sans"/>
                <a:cs typeface="Quattrocento Sans"/>
                <a:sym typeface="Quattrocento Sans"/>
              </a:endParaRPr>
            </a:p>
          </p:txBody>
        </p:sp>
        <p:sp>
          <p:nvSpPr>
            <p:cNvPr id="597" name="Google Shape;597;p7"/>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8" name="Google Shape;598;p7"/>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599" name="Google Shape;599;p7"/>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sp>
          <p:nvSpPr>
            <p:cNvPr id="600" name="Google Shape;600;p7"/>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rgbClr val="1F497D"/>
            </a:solidFill>
            <a:ln>
              <a:noFill/>
            </a:ln>
          </p:spPr>
          <p:txBody>
            <a:bodyPr spcFirstLastPara="1" wrap="square" lIns="68569" tIns="34275" rIns="68569" bIns="34275" anchor="t" anchorCtr="0">
              <a:noAutofit/>
            </a:bodyPr>
            <a:lstStyle/>
            <a:p>
              <a:pPr defTabSz="685800">
                <a:buClr>
                  <a:srgbClr val="000000"/>
                </a:buClr>
                <a:buSzPts val="2400"/>
              </a:pPr>
              <a:endParaRPr kern="0">
                <a:solidFill>
                  <a:srgbClr val="000000"/>
                </a:solidFill>
                <a:latin typeface="Quattrocento Sans"/>
                <a:ea typeface="Quattrocento Sans"/>
                <a:cs typeface="Quattrocento Sans"/>
                <a:sym typeface="Quattrocento Sans"/>
              </a:endParaRPr>
            </a:p>
          </p:txBody>
        </p:sp>
      </p:grpSp>
      <p:sp>
        <p:nvSpPr>
          <p:cNvPr id="601" name="Google Shape;601;p7"/>
          <p:cNvSpPr txBox="1"/>
          <p:nvPr/>
        </p:nvSpPr>
        <p:spPr>
          <a:xfrm>
            <a:off x="2654457" y="4603997"/>
            <a:ext cx="1736218" cy="215444"/>
          </a:xfrm>
          <a:prstGeom prst="rect">
            <a:avLst/>
          </a:prstGeom>
          <a:noFill/>
          <a:ln>
            <a:noFill/>
          </a:ln>
        </p:spPr>
        <p:txBody>
          <a:bodyPr spcFirstLastPara="1" wrap="square" lIns="0" tIns="0" rIns="0" bIns="0" anchor="ctr" anchorCtr="0">
            <a:spAutoFit/>
          </a:bodyPr>
          <a:lstStyle/>
          <a:p>
            <a:pPr defTabSz="685800">
              <a:buClr>
                <a:srgbClr val="3F3F3F"/>
              </a:buClr>
              <a:buSzPts val="1400"/>
            </a:pPr>
            <a:r>
              <a:rPr lang="en-US" sz="1400" kern="0" dirty="0">
                <a:solidFill>
                  <a:srgbClr val="C00000"/>
                </a:solidFill>
                <a:latin typeface="Poppins" pitchFamily="2" charset="77"/>
                <a:ea typeface="Roboto" panose="02000000000000000000" pitchFamily="2" charset="0"/>
                <a:cs typeface="Poppins" pitchFamily="2" charset="77"/>
                <a:sym typeface="Quattrocento Sans"/>
              </a:rPr>
              <a:t>Limited capacity</a:t>
            </a:r>
            <a:endParaRPr sz="1400" kern="0" dirty="0">
              <a:solidFill>
                <a:srgbClr val="C00000"/>
              </a:solidFill>
              <a:latin typeface="Poppins" pitchFamily="2" charset="77"/>
              <a:ea typeface="Roboto" panose="02000000000000000000" pitchFamily="2" charset="0"/>
              <a:cs typeface="Poppins" pitchFamily="2" charset="77"/>
              <a:sym typeface="Quattrocento Sans"/>
            </a:endParaRPr>
          </a:p>
        </p:txBody>
      </p:sp>
      <p:sp>
        <p:nvSpPr>
          <p:cNvPr id="603" name="Google Shape;603;p7"/>
          <p:cNvSpPr txBox="1"/>
          <p:nvPr/>
        </p:nvSpPr>
        <p:spPr>
          <a:xfrm>
            <a:off x="4390675" y="4021397"/>
            <a:ext cx="1586700" cy="215444"/>
          </a:xfrm>
          <a:prstGeom prst="rect">
            <a:avLst/>
          </a:prstGeom>
          <a:noFill/>
          <a:ln>
            <a:noFill/>
          </a:ln>
        </p:spPr>
        <p:txBody>
          <a:bodyPr spcFirstLastPara="1" wrap="square" lIns="0" tIns="0" rIns="0" bIns="0" anchor="ctr" anchorCtr="0">
            <a:spAutoFit/>
          </a:bodyPr>
          <a:lstStyle/>
          <a:p>
            <a:pPr defTabSz="685800">
              <a:buClr>
                <a:srgbClr val="3F3F3F"/>
              </a:buClr>
              <a:buSzPts val="1400"/>
            </a:pPr>
            <a:r>
              <a:rPr lang="en-US" sz="1400" kern="0">
                <a:solidFill>
                  <a:srgbClr val="C00000"/>
                </a:solidFill>
                <a:latin typeface="Poppins" pitchFamily="2" charset="77"/>
                <a:ea typeface="Roboto" panose="02000000000000000000" pitchFamily="2" charset="0"/>
                <a:cs typeface="Poppins" pitchFamily="2" charset="77"/>
                <a:sym typeface="Quattrocento Sans"/>
              </a:rPr>
              <a:t>Poor insights</a:t>
            </a:r>
            <a:endParaRPr sz="1400" kern="0">
              <a:solidFill>
                <a:srgbClr val="C00000"/>
              </a:solidFill>
              <a:latin typeface="Poppins" pitchFamily="2" charset="77"/>
              <a:ea typeface="Roboto" panose="02000000000000000000" pitchFamily="2" charset="0"/>
              <a:cs typeface="Poppins" pitchFamily="2" charset="77"/>
              <a:sym typeface="Quattrocento Sans"/>
            </a:endParaRPr>
          </a:p>
        </p:txBody>
      </p:sp>
      <p:sp>
        <p:nvSpPr>
          <p:cNvPr id="604" name="Google Shape;604;p7"/>
          <p:cNvSpPr txBox="1"/>
          <p:nvPr/>
        </p:nvSpPr>
        <p:spPr>
          <a:xfrm>
            <a:off x="5457157" y="3389421"/>
            <a:ext cx="2001191" cy="215444"/>
          </a:xfrm>
          <a:prstGeom prst="rect">
            <a:avLst/>
          </a:prstGeom>
          <a:noFill/>
          <a:ln>
            <a:noFill/>
          </a:ln>
        </p:spPr>
        <p:txBody>
          <a:bodyPr spcFirstLastPara="1" wrap="square" lIns="0" tIns="0" rIns="0" bIns="0" anchor="ctr" anchorCtr="0">
            <a:spAutoFit/>
          </a:bodyPr>
          <a:lstStyle/>
          <a:p>
            <a:pPr defTabSz="685800">
              <a:buClr>
                <a:srgbClr val="3F3F3F"/>
              </a:buClr>
              <a:buSzPts val="1400"/>
            </a:pPr>
            <a:r>
              <a:rPr lang="en-US" sz="1400" kern="0" dirty="0">
                <a:solidFill>
                  <a:srgbClr val="C00000"/>
                </a:solidFill>
                <a:latin typeface="Poppins" pitchFamily="2" charset="77"/>
                <a:ea typeface="Roboto" panose="02000000000000000000" pitchFamily="2" charset="0"/>
                <a:cs typeface="Poppins" pitchFamily="2" charset="77"/>
                <a:sym typeface="Quattrocento Sans"/>
              </a:rPr>
              <a:t>Budget constraints</a:t>
            </a:r>
            <a:endParaRPr sz="1400" kern="0" dirty="0">
              <a:solidFill>
                <a:srgbClr val="C00000"/>
              </a:solidFill>
              <a:latin typeface="Poppins" pitchFamily="2" charset="77"/>
              <a:ea typeface="Roboto" panose="02000000000000000000" pitchFamily="2" charset="0"/>
              <a:cs typeface="Poppins" pitchFamily="2" charset="77"/>
              <a:sym typeface="Quattrocento Sans"/>
            </a:endParaRPr>
          </a:p>
        </p:txBody>
      </p:sp>
      <p:sp>
        <p:nvSpPr>
          <p:cNvPr id="605" name="Google Shape;605;p7"/>
          <p:cNvSpPr txBox="1"/>
          <p:nvPr/>
        </p:nvSpPr>
        <p:spPr>
          <a:xfrm>
            <a:off x="6365632" y="2712377"/>
            <a:ext cx="2166300" cy="215444"/>
          </a:xfrm>
          <a:prstGeom prst="rect">
            <a:avLst/>
          </a:prstGeom>
          <a:noFill/>
          <a:ln>
            <a:noFill/>
          </a:ln>
        </p:spPr>
        <p:txBody>
          <a:bodyPr spcFirstLastPara="1" wrap="square" lIns="0" tIns="0" rIns="0" bIns="0" anchor="ctr" anchorCtr="0">
            <a:spAutoFit/>
          </a:bodyPr>
          <a:lstStyle/>
          <a:p>
            <a:pPr defTabSz="685800">
              <a:buClr>
                <a:srgbClr val="3F3F3F"/>
              </a:buClr>
              <a:buSzPts val="1400"/>
            </a:pPr>
            <a:r>
              <a:rPr lang="en-US" sz="1400" kern="0">
                <a:solidFill>
                  <a:srgbClr val="C00000"/>
                </a:solidFill>
                <a:latin typeface="Poppins" pitchFamily="2" charset="77"/>
                <a:ea typeface="Roboto" panose="02000000000000000000" pitchFamily="2" charset="0"/>
                <a:cs typeface="Poppins" pitchFamily="2" charset="77"/>
                <a:sym typeface="Quattrocento Sans"/>
              </a:rPr>
              <a:t>Aging infrastructure</a:t>
            </a:r>
            <a:endParaRPr sz="1400" kern="0">
              <a:solidFill>
                <a:srgbClr val="C00000"/>
              </a:solidFill>
              <a:latin typeface="Poppins" pitchFamily="2" charset="77"/>
              <a:ea typeface="Roboto" panose="02000000000000000000" pitchFamily="2" charset="0"/>
              <a:cs typeface="Poppins" pitchFamily="2" charset="77"/>
              <a:sym typeface="Quattrocento Sans"/>
            </a:endParaRPr>
          </a:p>
        </p:txBody>
      </p:sp>
      <p:sp>
        <p:nvSpPr>
          <p:cNvPr id="606" name="Google Shape;606;p7"/>
          <p:cNvSpPr txBox="1"/>
          <p:nvPr/>
        </p:nvSpPr>
        <p:spPr>
          <a:xfrm>
            <a:off x="6197757" y="867714"/>
            <a:ext cx="2003563" cy="430887"/>
          </a:xfrm>
          <a:prstGeom prst="rect">
            <a:avLst/>
          </a:prstGeom>
          <a:noFill/>
          <a:ln>
            <a:noFill/>
          </a:ln>
        </p:spPr>
        <p:txBody>
          <a:bodyPr spcFirstLastPara="1" wrap="square" lIns="0" tIns="0" rIns="0" bIns="0" anchor="ctr" anchorCtr="0">
            <a:spAutoFit/>
          </a:bodyPr>
          <a:lstStyle/>
          <a:p>
            <a:pPr defTabSz="685800">
              <a:buClr>
                <a:srgbClr val="3F3F3F"/>
              </a:buClr>
              <a:buSzPts val="1400"/>
            </a:pPr>
            <a:r>
              <a:rPr lang="en-US" sz="1400" kern="0" dirty="0">
                <a:solidFill>
                  <a:srgbClr val="C00000"/>
                </a:solidFill>
                <a:latin typeface="Poppins" pitchFamily="2" charset="77"/>
                <a:ea typeface="Roboto" panose="02000000000000000000" pitchFamily="2" charset="0"/>
                <a:cs typeface="Poppins" pitchFamily="2" charset="77"/>
                <a:sym typeface="Quattrocento Sans"/>
              </a:rPr>
              <a:t>Efficient operations &amp; supply continuity</a:t>
            </a:r>
            <a:endParaRPr sz="1400" kern="0" dirty="0">
              <a:solidFill>
                <a:srgbClr val="C00000"/>
              </a:solidFill>
              <a:latin typeface="Poppins" pitchFamily="2" charset="77"/>
              <a:ea typeface="Roboto" panose="02000000000000000000" pitchFamily="2" charset="0"/>
              <a:cs typeface="Poppins" pitchFamily="2" charset="77"/>
              <a:sym typeface="Quattrocento Sans"/>
            </a:endParaRPr>
          </a:p>
        </p:txBody>
      </p:sp>
      <p:pic>
        <p:nvPicPr>
          <p:cNvPr id="3" name="Picture 2">
            <a:extLst>
              <a:ext uri="{FF2B5EF4-FFF2-40B4-BE49-F238E27FC236}">
                <a16:creationId xmlns:a16="http://schemas.microsoft.com/office/drawing/2014/main" id="{2BA88134-3793-AD8D-4DB7-3FB5AAFEC4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2" name="Picture 1">
            <a:extLst>
              <a:ext uri="{FF2B5EF4-FFF2-40B4-BE49-F238E27FC236}">
                <a16:creationId xmlns:a16="http://schemas.microsoft.com/office/drawing/2014/main" id="{5DFCAEAC-A02A-FC3B-2E0F-0B7838214544}"/>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wrap="square" lIns="0" tIns="0" rIns="0" bIns="0" anchor="t" anchorCtr="0">
            <a:noAutofit/>
          </a:bodyPr>
          <a:lstStyle/>
          <a:p>
            <a:r>
              <a:rPr lang="en-US" dirty="0">
                <a:ea typeface="Roboto" panose="02000000000000000000" pitchFamily="2" charset="0"/>
              </a:rPr>
              <a:t>Losses Lifecycle Management</a:t>
            </a:r>
            <a:endParaRPr dirty="0">
              <a:ea typeface="Roboto" panose="02000000000000000000" pitchFamily="2" charset="0"/>
            </a:endParaRPr>
          </a:p>
        </p:txBody>
      </p:sp>
      <p:pic>
        <p:nvPicPr>
          <p:cNvPr id="714" name="Google Shape;714;g2c44825deaa_0_381"/>
          <p:cNvPicPr preferRelativeResize="0"/>
          <p:nvPr/>
        </p:nvPicPr>
        <p:blipFill>
          <a:blip r:embed="rId3">
            <a:alphaModFix/>
          </a:blip>
          <a:stretch>
            <a:fillRect/>
          </a:stretch>
        </p:blipFill>
        <p:spPr>
          <a:xfrm>
            <a:off x="1922495" y="1813727"/>
            <a:ext cx="5029282" cy="2660065"/>
          </a:xfrm>
          <a:prstGeom prst="rect">
            <a:avLst/>
          </a:prstGeom>
          <a:noFill/>
          <a:ln>
            <a:noFill/>
          </a:ln>
        </p:spPr>
      </p:pic>
      <p:sp>
        <p:nvSpPr>
          <p:cNvPr id="715" name="Google Shape;715;g2c44825deaa_0_381"/>
          <p:cNvSpPr txBox="1"/>
          <p:nvPr/>
        </p:nvSpPr>
        <p:spPr>
          <a:xfrm>
            <a:off x="3395297" y="3364658"/>
            <a:ext cx="2151753" cy="923330"/>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20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The</a:t>
            </a:r>
          </a:p>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20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Comprehensive Approach</a:t>
            </a:r>
            <a:endParaRPr kumimoji="0" sz="20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sp>
        <p:nvSpPr>
          <p:cNvPr id="716" name="Google Shape;716;g2c44825deaa_0_381"/>
          <p:cNvSpPr txBox="1"/>
          <p:nvPr/>
        </p:nvSpPr>
        <p:spPr>
          <a:xfrm>
            <a:off x="620774" y="2652482"/>
            <a:ext cx="1508400" cy="738664"/>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Is it a leak? Or is it something else?</a:t>
            </a:r>
            <a:endParaRPr kumimoji="0"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sp>
        <p:nvSpPr>
          <p:cNvPr id="717" name="Google Shape;717;g2c44825deaa_0_381"/>
          <p:cNvSpPr txBox="1"/>
          <p:nvPr/>
        </p:nvSpPr>
        <p:spPr>
          <a:xfrm>
            <a:off x="165372" y="3831017"/>
            <a:ext cx="1894500" cy="246221"/>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Awareness</a:t>
            </a:r>
          </a:p>
        </p:txBody>
      </p:sp>
      <p:sp>
        <p:nvSpPr>
          <p:cNvPr id="718" name="Google Shape;718;g2c44825deaa_0_381"/>
          <p:cNvSpPr txBox="1"/>
          <p:nvPr/>
        </p:nvSpPr>
        <p:spPr>
          <a:xfrm>
            <a:off x="1447840" y="1576331"/>
            <a:ext cx="2204325" cy="492443"/>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Quantify </a:t>
            </a:r>
          </a:p>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(How big is it?)</a:t>
            </a:r>
            <a:endParaRPr kumimoji="0"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sp>
        <p:nvSpPr>
          <p:cNvPr id="719" name="Google Shape;719;g2c44825deaa_0_381"/>
          <p:cNvSpPr txBox="1"/>
          <p:nvPr/>
        </p:nvSpPr>
        <p:spPr>
          <a:xfrm>
            <a:off x="3379848" y="1181648"/>
            <a:ext cx="2098161" cy="492443"/>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Locate </a:t>
            </a:r>
          </a:p>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(Where is it?)</a:t>
            </a:r>
          </a:p>
        </p:txBody>
      </p:sp>
      <p:sp>
        <p:nvSpPr>
          <p:cNvPr id="720" name="Google Shape;720;g2c44825deaa_0_381"/>
          <p:cNvSpPr txBox="1"/>
          <p:nvPr/>
        </p:nvSpPr>
        <p:spPr>
          <a:xfrm>
            <a:off x="5941505" y="1836453"/>
            <a:ext cx="2204325" cy="492443"/>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Prioritize (tackling the low hanging fruit)</a:t>
            </a:r>
            <a:endParaRPr kumimoji="0"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sp>
        <p:nvSpPr>
          <p:cNvPr id="721" name="Google Shape;721;g2c44825deaa_0_381"/>
          <p:cNvSpPr txBox="1"/>
          <p:nvPr/>
        </p:nvSpPr>
        <p:spPr>
          <a:xfrm>
            <a:off x="6728685" y="2652482"/>
            <a:ext cx="2095634" cy="492443"/>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Take action</a:t>
            </a:r>
          </a:p>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(How to deal with it)</a:t>
            </a:r>
            <a:endParaRPr kumimoji="0"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sp>
        <p:nvSpPr>
          <p:cNvPr id="722" name="Google Shape;722;g2c44825deaa_0_381"/>
          <p:cNvSpPr txBox="1"/>
          <p:nvPr/>
        </p:nvSpPr>
        <p:spPr>
          <a:xfrm>
            <a:off x="7015787" y="3831017"/>
            <a:ext cx="1521431" cy="492443"/>
          </a:xfrm>
          <a:prstGeom prst="rect">
            <a:avLst/>
          </a:prstGeom>
          <a:noFill/>
          <a:ln>
            <a:noFill/>
          </a:ln>
        </p:spPr>
        <p:txBody>
          <a:bodyPr spcFirstLastPara="1" wrap="square" lIns="0" tIns="0" rIns="0" bIns="0" anchor="ctr" anchorCtr="0">
            <a:spAutoFit/>
          </a:bodyPr>
          <a:lstStyle/>
          <a:p>
            <a:pPr marL="0" marR="0" lvl="0" indent="0" algn="ctr" defTabSz="685800" rtl="0" eaLnBrk="1" fontAlgn="auto" latinLnBrk="0" hangingPunct="1">
              <a:lnSpc>
                <a:spcPct val="100000"/>
              </a:lnSpc>
              <a:spcBef>
                <a:spcPts val="0"/>
              </a:spcBef>
              <a:spcAft>
                <a:spcPts val="0"/>
              </a:spcAft>
              <a:buClr>
                <a:srgbClr val="3F3F3F"/>
              </a:buClr>
              <a:buSzPts val="1400"/>
              <a:buFontTx/>
              <a:buNone/>
              <a:tabLst/>
              <a:defRPr/>
            </a:pPr>
            <a:r>
              <a:rPr kumimoji="0" lang="en-US"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rPr>
              <a:t>Evaluate &amp; Iterate</a:t>
            </a:r>
            <a:endParaRPr kumimoji="0" sz="1600" i="0" u="none" strike="noStrike" kern="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sym typeface="Quattrocento Sans"/>
            </a:endParaRPr>
          </a:p>
        </p:txBody>
      </p:sp>
      <p:pic>
        <p:nvPicPr>
          <p:cNvPr id="4" name="Picture 3">
            <a:extLst>
              <a:ext uri="{FF2B5EF4-FFF2-40B4-BE49-F238E27FC236}">
                <a16:creationId xmlns:a16="http://schemas.microsoft.com/office/drawing/2014/main" id="{D471F51A-180F-151A-CAAB-EBFADD74F3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5" name="Picture 4">
            <a:extLst>
              <a:ext uri="{FF2B5EF4-FFF2-40B4-BE49-F238E27FC236}">
                <a16:creationId xmlns:a16="http://schemas.microsoft.com/office/drawing/2014/main" id="{F0230C8B-A262-F53A-4E9E-7FAA9A073BA4}"/>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258525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500"/>
                                        <p:tgtEl>
                                          <p:spTgt spid="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
                                        </p:tgtEl>
                                        <p:attrNameLst>
                                          <p:attrName>style.visibility</p:attrName>
                                        </p:attrNameLst>
                                      </p:cBhvr>
                                      <p:to>
                                        <p:strVal val="visible"/>
                                      </p:to>
                                    </p:set>
                                    <p:animEffect transition="in" filter="fade">
                                      <p:cBhvr>
                                        <p:cTn id="12" dur="500"/>
                                        <p:tgtEl>
                                          <p:spTgt spid="7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8"/>
                                        </p:tgtEl>
                                        <p:attrNameLst>
                                          <p:attrName>style.visibility</p:attrName>
                                        </p:attrNameLst>
                                      </p:cBhvr>
                                      <p:to>
                                        <p:strVal val="visible"/>
                                      </p:to>
                                    </p:set>
                                    <p:animEffect transition="in" filter="fade">
                                      <p:cBhvr>
                                        <p:cTn id="17" dur="500"/>
                                        <p:tgtEl>
                                          <p:spTgt spid="7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9"/>
                                        </p:tgtEl>
                                        <p:attrNameLst>
                                          <p:attrName>style.visibility</p:attrName>
                                        </p:attrNameLst>
                                      </p:cBhvr>
                                      <p:to>
                                        <p:strVal val="visible"/>
                                      </p:to>
                                    </p:set>
                                    <p:animEffect transition="in" filter="fade">
                                      <p:cBhvr>
                                        <p:cTn id="22" dur="500"/>
                                        <p:tgtEl>
                                          <p:spTgt spid="7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0"/>
                                        </p:tgtEl>
                                        <p:attrNameLst>
                                          <p:attrName>style.visibility</p:attrName>
                                        </p:attrNameLst>
                                      </p:cBhvr>
                                      <p:to>
                                        <p:strVal val="visible"/>
                                      </p:to>
                                    </p:set>
                                    <p:animEffect transition="in" filter="fade">
                                      <p:cBhvr>
                                        <p:cTn id="27" dur="500"/>
                                        <p:tgtEl>
                                          <p:spTgt spid="7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1"/>
                                        </p:tgtEl>
                                        <p:attrNameLst>
                                          <p:attrName>style.visibility</p:attrName>
                                        </p:attrNameLst>
                                      </p:cBhvr>
                                      <p:to>
                                        <p:strVal val="visible"/>
                                      </p:to>
                                    </p:set>
                                    <p:animEffect transition="in" filter="fade">
                                      <p:cBhvr>
                                        <p:cTn id="32" dur="500"/>
                                        <p:tgtEl>
                                          <p:spTgt spid="7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2"/>
                                        </p:tgtEl>
                                        <p:attrNameLst>
                                          <p:attrName>style.visibility</p:attrName>
                                        </p:attrNameLst>
                                      </p:cBhvr>
                                      <p:to>
                                        <p:strVal val="visible"/>
                                      </p:to>
                                    </p:set>
                                    <p:animEffect transition="in" filter="fade">
                                      <p:cBhvr>
                                        <p:cTn id="37" dur="500"/>
                                        <p:tgtEl>
                                          <p:spTgt spid="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p:bldP spid="717" grpId="0"/>
      <p:bldP spid="718" grpId="0"/>
      <p:bldP spid="719" grpId="0"/>
      <p:bldP spid="720" grpId="0"/>
      <p:bldP spid="721" grpId="0"/>
      <p:bldP spid="7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55C803-3658-CBFB-929D-BB19551C0304}"/>
              </a:ext>
            </a:extLst>
          </p:cNvPr>
          <p:cNvSpPr>
            <a:spLocks noGrp="1"/>
          </p:cNvSpPr>
          <p:nvPr>
            <p:ph type="title"/>
          </p:nvPr>
        </p:nvSpPr>
        <p:spPr/>
        <p:txBody>
          <a:bodyPr/>
          <a:lstStyle/>
          <a:p>
            <a:r>
              <a:rPr lang="en-PS" dirty="0"/>
              <a:t>Leveraging Technology</a:t>
            </a:r>
          </a:p>
        </p:txBody>
      </p:sp>
      <p:sp>
        <p:nvSpPr>
          <p:cNvPr id="7" name="Text Placeholder 6">
            <a:extLst>
              <a:ext uri="{FF2B5EF4-FFF2-40B4-BE49-F238E27FC236}">
                <a16:creationId xmlns:a16="http://schemas.microsoft.com/office/drawing/2014/main" id="{7FB9D9E5-B6E0-F1FE-D9AD-4A6B3480E05D}"/>
              </a:ext>
            </a:extLst>
          </p:cNvPr>
          <p:cNvSpPr>
            <a:spLocks noGrp="1"/>
          </p:cNvSpPr>
          <p:nvPr>
            <p:ph type="body" idx="1"/>
          </p:nvPr>
        </p:nvSpPr>
        <p:spPr/>
        <p:txBody>
          <a:bodyPr/>
          <a:lstStyle/>
          <a:p>
            <a:pPr marL="0" indent="0" defTabSz="342900" rtl="0" eaLnBrk="1" latinLnBrk="0" hangingPunct="1">
              <a:spcBef>
                <a:spcPct val="20000"/>
              </a:spcBef>
              <a:spcAft>
                <a:spcPts val="450"/>
              </a:spcAft>
              <a:buClr>
                <a:schemeClr val="accent1">
                  <a:lumMod val="75000"/>
                </a:schemeClr>
              </a:buClr>
              <a:buSzPct val="145000"/>
              <a:buFont typeface="Arial"/>
              <a:buNone/>
            </a:pPr>
            <a:r>
              <a:rPr lang="en-US" dirty="0"/>
              <a:t>F</a:t>
            </a:r>
            <a:r>
              <a:rPr lang="en-PS" dirty="0"/>
              <a:t>or effective NRW Management</a:t>
            </a:r>
          </a:p>
        </p:txBody>
      </p:sp>
      <p:sp>
        <p:nvSpPr>
          <p:cNvPr id="4" name="Footer Placeholder 3">
            <a:extLst>
              <a:ext uri="{FF2B5EF4-FFF2-40B4-BE49-F238E27FC236}">
                <a16:creationId xmlns:a16="http://schemas.microsoft.com/office/drawing/2014/main" id="{0647EFD2-557E-7F64-6318-7D58CA757619}"/>
              </a:ext>
            </a:extLst>
          </p:cNvPr>
          <p:cNvSpPr>
            <a:spLocks noGrp="1"/>
          </p:cNvSpPr>
          <p:nvPr>
            <p:ph type="ftr" sz="quarter" idx="11"/>
          </p:nvPr>
        </p:nvSpPr>
        <p:spPr/>
        <p:txBody>
          <a:bodyPr/>
          <a:lstStyle/>
          <a:p>
            <a:r>
              <a:rPr lang="en-US"/>
              <a:t>Slides Title - Date</a:t>
            </a:r>
            <a:endParaRPr lang="en-US" dirty="0"/>
          </a:p>
        </p:txBody>
      </p:sp>
      <p:sp>
        <p:nvSpPr>
          <p:cNvPr id="5" name="Slide Number Placeholder 4">
            <a:extLst>
              <a:ext uri="{FF2B5EF4-FFF2-40B4-BE49-F238E27FC236}">
                <a16:creationId xmlns:a16="http://schemas.microsoft.com/office/drawing/2014/main" id="{6AD78402-544C-0FE4-2647-A99B6D365EE1}"/>
              </a:ext>
            </a:extLst>
          </p:cNvPr>
          <p:cNvSpPr>
            <a:spLocks noGrp="1"/>
          </p:cNvSpPr>
          <p:nvPr>
            <p:ph type="sldNum" sz="quarter" idx="12"/>
          </p:nvPr>
        </p:nvSpPr>
        <p:spPr/>
        <p:txBody>
          <a:bodyPr/>
          <a:lstStyle/>
          <a:p>
            <a:fld id="{43D3D97B-AFF1-4763-A1B6-DE29AFA4284A}" type="slidenum">
              <a:rPr lang="en-US" smtClean="0"/>
              <a:t>32</a:t>
            </a:fld>
            <a:endParaRPr lang="en-US"/>
          </a:p>
        </p:txBody>
      </p:sp>
    </p:spTree>
    <p:extLst>
      <p:ext uri="{BB962C8B-B14F-4D97-AF65-F5344CB8AC3E}">
        <p14:creationId xmlns:p14="http://schemas.microsoft.com/office/powerpoint/2010/main" val="34941640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B04ABD-0520-AA8D-82CB-5CF498E54803}"/>
              </a:ext>
            </a:extLst>
          </p:cNvPr>
          <p:cNvSpPr>
            <a:spLocks noGrp="1"/>
          </p:cNvSpPr>
          <p:nvPr>
            <p:ph type="title"/>
          </p:nvPr>
        </p:nvSpPr>
        <p:spPr>
          <a:xfrm>
            <a:off x="1656159" y="514351"/>
            <a:ext cx="6492161" cy="2057399"/>
          </a:xfrm>
        </p:spPr>
        <p:txBody>
          <a:bodyPr>
            <a:normAutofit/>
          </a:bodyPr>
          <a:lstStyle/>
          <a:p>
            <a:pPr algn="r"/>
            <a:r>
              <a:rPr kumimoji="0" lang="en-US" sz="4800" i="0" u="none" strike="noStrike" kern="1200" cap="none" spc="0" normalizeH="0" baseline="0" noProof="0" dirty="0">
                <a:ln>
                  <a:noFill/>
                </a:ln>
                <a:solidFill>
                  <a:srgbClr val="001D32"/>
                </a:solidFill>
                <a:effectLst/>
                <a:uLnTx/>
                <a:uFillTx/>
                <a:latin typeface="Poppins" pitchFamily="2" charset="77"/>
                <a:ea typeface="Roboto" panose="02000000000000000000" pitchFamily="2" charset="0"/>
                <a:cs typeface="Poppins" pitchFamily="2" charset="77"/>
              </a:rPr>
              <a:t>Technology is not a magical wand!</a:t>
            </a:r>
            <a:endParaRPr lang="en-PS" sz="4800" dirty="0">
              <a:solidFill>
                <a:srgbClr val="001D32"/>
              </a:solidFill>
            </a:endParaRPr>
          </a:p>
        </p:txBody>
      </p:sp>
      <p:sp>
        <p:nvSpPr>
          <p:cNvPr id="11" name="Text Placeholder 10">
            <a:extLst>
              <a:ext uri="{FF2B5EF4-FFF2-40B4-BE49-F238E27FC236}">
                <a16:creationId xmlns:a16="http://schemas.microsoft.com/office/drawing/2014/main" id="{9C9AFF08-18E8-EFAD-6103-23FF08B4D4CF}"/>
              </a:ext>
            </a:extLst>
          </p:cNvPr>
          <p:cNvSpPr>
            <a:spLocks noGrp="1"/>
          </p:cNvSpPr>
          <p:nvPr>
            <p:ph type="body" sz="quarter" idx="13"/>
          </p:nvPr>
        </p:nvSpPr>
        <p:spPr>
          <a:xfrm>
            <a:off x="1113235" y="2835910"/>
            <a:ext cx="7035085" cy="354331"/>
          </a:xfrm>
        </p:spPr>
        <p:txBody>
          <a:bodyPr>
            <a:normAutofit/>
          </a:bodyPr>
          <a:lstStyle/>
          <a:p>
            <a:pPr marL="214313" indent="-214313" defTabSz="342900" rtl="0" eaLnBrk="1" latinLnBrk="0" hangingPunct="1">
              <a:spcBef>
                <a:spcPct val="20000"/>
              </a:spcBef>
              <a:spcAft>
                <a:spcPts val="450"/>
              </a:spcAft>
              <a:buClr>
                <a:schemeClr val="accent1">
                  <a:lumMod val="75000"/>
                </a:schemeClr>
              </a:buClr>
              <a:buSzPct val="145000"/>
              <a:buFont typeface="Arial"/>
              <a:buNone/>
            </a:pPr>
            <a:r>
              <a:rPr lang="en-US" sz="1400" dirty="0"/>
              <a:t>S</a:t>
            </a:r>
            <a:r>
              <a:rPr lang="en-PS" sz="1400" dirty="0"/>
              <a:t>aid by a wise NRW guru!</a:t>
            </a:r>
          </a:p>
        </p:txBody>
      </p:sp>
    </p:spTree>
    <p:extLst>
      <p:ext uri="{BB962C8B-B14F-4D97-AF65-F5344CB8AC3E}">
        <p14:creationId xmlns:p14="http://schemas.microsoft.com/office/powerpoint/2010/main" val="38512116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c44825deaa_0_25"/>
          <p:cNvSpPr/>
          <p:nvPr/>
        </p:nvSpPr>
        <p:spPr>
          <a:xfrm>
            <a:off x="1155542" y="1921867"/>
            <a:ext cx="2484032" cy="1299765"/>
          </a:xfrm>
          <a:prstGeom prst="rect">
            <a:avLst/>
          </a:prstGeom>
          <a:solidFill>
            <a:srgbClr val="007AAD"/>
          </a:solidFill>
          <a:ln>
            <a:noFill/>
          </a:ln>
        </p:spPr>
        <p:txBody>
          <a:bodyPr spcFirstLastPara="1" wrap="square" lIns="68569" tIns="68569" rIns="68569" bIns="68569" anchor="ctr" anchorCtr="0">
            <a:noAutofit/>
          </a:bodyPr>
          <a:lstStyle/>
          <a:p>
            <a:pPr algn="ctr"/>
            <a:r>
              <a:rPr lang="en-US" sz="2600" dirty="0">
                <a:solidFill>
                  <a:schemeClr val="lt1"/>
                </a:solidFill>
                <a:latin typeface="Poppins" pitchFamily="2" charset="77"/>
                <a:ea typeface="Roboto" panose="02000000000000000000" pitchFamily="2" charset="0"/>
                <a:cs typeface="Poppins" pitchFamily="2" charset="77"/>
              </a:rPr>
              <a:t>Data-driven approach</a:t>
            </a:r>
            <a:endParaRPr sz="2600" dirty="0">
              <a:solidFill>
                <a:schemeClr val="lt1"/>
              </a:solidFill>
              <a:latin typeface="Poppins" pitchFamily="2" charset="77"/>
              <a:ea typeface="Roboto" panose="02000000000000000000" pitchFamily="2" charset="0"/>
              <a:cs typeface="Poppins" pitchFamily="2" charset="77"/>
            </a:endParaRPr>
          </a:p>
        </p:txBody>
      </p:sp>
      <p:sp>
        <p:nvSpPr>
          <p:cNvPr id="628" name="Google Shape;628;g2c44825deaa_0_25"/>
          <p:cNvSpPr/>
          <p:nvPr/>
        </p:nvSpPr>
        <p:spPr>
          <a:xfrm>
            <a:off x="5345822" y="1921867"/>
            <a:ext cx="2642636" cy="1299765"/>
          </a:xfrm>
          <a:prstGeom prst="rect">
            <a:avLst/>
          </a:prstGeom>
          <a:solidFill>
            <a:srgbClr val="007AAD"/>
          </a:solidFill>
          <a:ln>
            <a:noFill/>
          </a:ln>
        </p:spPr>
        <p:txBody>
          <a:bodyPr spcFirstLastPara="1" wrap="square" lIns="68569" tIns="68569" rIns="68569" bIns="68569" anchor="ctr" anchorCtr="0">
            <a:noAutofit/>
          </a:bodyPr>
          <a:lstStyle/>
          <a:p>
            <a:pPr algn="ctr"/>
            <a:r>
              <a:rPr lang="en-US" sz="2600" dirty="0">
                <a:solidFill>
                  <a:schemeClr val="lt1"/>
                </a:solidFill>
                <a:latin typeface="Poppins" pitchFamily="2" charset="77"/>
                <a:ea typeface="Roboto" panose="02000000000000000000" pitchFamily="2" charset="0"/>
                <a:cs typeface="Poppins" pitchFamily="2" charset="77"/>
              </a:rPr>
              <a:t>Insight-driven approach</a:t>
            </a:r>
            <a:endParaRPr sz="2600" dirty="0">
              <a:solidFill>
                <a:schemeClr val="lt1"/>
              </a:solidFill>
              <a:latin typeface="Poppins" pitchFamily="2" charset="77"/>
              <a:ea typeface="Roboto" panose="02000000000000000000" pitchFamily="2" charset="0"/>
              <a:cs typeface="Poppins" pitchFamily="2" charset="77"/>
            </a:endParaRPr>
          </a:p>
        </p:txBody>
      </p:sp>
      <p:sp>
        <p:nvSpPr>
          <p:cNvPr id="629" name="Google Shape;629;g2c44825deaa_0_25"/>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ea typeface="Roboto" panose="02000000000000000000" pitchFamily="2" charset="0"/>
              </a:rPr>
              <a:t>Paradigm Shift</a:t>
            </a:r>
            <a:endParaRPr dirty="0">
              <a:solidFill>
                <a:srgbClr val="007AAD"/>
              </a:solidFill>
              <a:ea typeface="Roboto" panose="02000000000000000000" pitchFamily="2" charset="0"/>
            </a:endParaRPr>
          </a:p>
        </p:txBody>
      </p:sp>
      <p:cxnSp>
        <p:nvCxnSpPr>
          <p:cNvPr id="631" name="Google Shape;631;g2c44825deaa_0_25"/>
          <p:cNvCxnSpPr>
            <a:cxnSpLocks/>
            <a:stCxn id="627" idx="3"/>
            <a:endCxn id="628" idx="1"/>
          </p:cNvCxnSpPr>
          <p:nvPr/>
        </p:nvCxnSpPr>
        <p:spPr>
          <a:xfrm>
            <a:off x="3639574" y="2571750"/>
            <a:ext cx="1706248" cy="0"/>
          </a:xfrm>
          <a:prstGeom prst="straightConnector1">
            <a:avLst/>
          </a:prstGeom>
          <a:noFill/>
          <a:ln w="38100" cap="flat" cmpd="sng">
            <a:solidFill>
              <a:schemeClr val="dk2"/>
            </a:solidFill>
            <a:prstDash val="dash"/>
            <a:round/>
            <a:headEnd type="none" w="med" len="med"/>
            <a:tailEnd type="triangle" w="med" len="med"/>
          </a:ln>
        </p:spPr>
      </p:cxnSp>
      <p:pic>
        <p:nvPicPr>
          <p:cNvPr id="2" name="Picture 1">
            <a:extLst>
              <a:ext uri="{FF2B5EF4-FFF2-40B4-BE49-F238E27FC236}">
                <a16:creationId xmlns:a16="http://schemas.microsoft.com/office/drawing/2014/main" id="{562A8F26-4D7B-2E4E-2FB8-5C9CD7A740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 name="Picture 2">
            <a:extLst>
              <a:ext uri="{FF2B5EF4-FFF2-40B4-BE49-F238E27FC236}">
                <a16:creationId xmlns:a16="http://schemas.microsoft.com/office/drawing/2014/main" id="{E1AB51EA-237F-CEF3-3366-8EEE8A112EAD}"/>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EF23-BD43-A250-F777-972FB29AD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B746-A008-42D8-E84E-C4CCEA8A348D}"/>
              </a:ext>
            </a:extLst>
          </p:cNvPr>
          <p:cNvSpPr>
            <a:spLocks noGrp="1"/>
          </p:cNvSpPr>
          <p:nvPr>
            <p:ph type="title"/>
          </p:nvPr>
        </p:nvSpPr>
        <p:spPr/>
        <p:txBody>
          <a:bodyPr/>
          <a:lstStyle/>
          <a:p>
            <a:r>
              <a:rPr lang="en-GB" dirty="0">
                <a:latin typeface="Poppins"/>
                <a:cs typeface="Poppins"/>
              </a:rPr>
              <a:t>Poll 3</a:t>
            </a:r>
            <a:endParaRPr lang="en-GB" dirty="0"/>
          </a:p>
        </p:txBody>
      </p:sp>
      <p:pic>
        <p:nvPicPr>
          <p:cNvPr id="5" name="Picture 4">
            <a:extLst>
              <a:ext uri="{FF2B5EF4-FFF2-40B4-BE49-F238E27FC236}">
                <a16:creationId xmlns:a16="http://schemas.microsoft.com/office/drawing/2014/main" id="{C08A3585-157D-FE27-6C24-2FCEE769F9C4}"/>
              </a:ext>
            </a:extLst>
          </p:cNvPr>
          <p:cNvPicPr>
            <a:picLocks noChangeAspect="1"/>
          </p:cNvPicPr>
          <p:nvPr/>
        </p:nvPicPr>
        <p:blipFill>
          <a:blip r:embed="rId2"/>
          <a:stretch>
            <a:fillRect/>
          </a:stretch>
        </p:blipFill>
        <p:spPr>
          <a:xfrm>
            <a:off x="2651715" y="1024246"/>
            <a:ext cx="3981589" cy="3636819"/>
          </a:xfrm>
          <a:prstGeom prst="rect">
            <a:avLst/>
          </a:prstGeom>
        </p:spPr>
      </p:pic>
    </p:spTree>
    <p:extLst>
      <p:ext uri="{BB962C8B-B14F-4D97-AF65-F5344CB8AC3E}">
        <p14:creationId xmlns:p14="http://schemas.microsoft.com/office/powerpoint/2010/main" val="14027313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7CE05DB-00C4-4496-9953-3C890088DDDD}"/>
              </a:ext>
            </a:extLst>
          </p:cNvPr>
          <p:cNvCxnSpPr>
            <a:cxnSpLocks/>
          </p:cNvCxnSpPr>
          <p:nvPr/>
        </p:nvCxnSpPr>
        <p:spPr>
          <a:xfrm>
            <a:off x="1191" y="2855345"/>
            <a:ext cx="914161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56351AC-4DCC-491E-B4E0-D0F2FBF574B9}"/>
              </a:ext>
            </a:extLst>
          </p:cNvPr>
          <p:cNvSpPr/>
          <p:nvPr/>
        </p:nvSpPr>
        <p:spPr>
          <a:xfrm>
            <a:off x="608087" y="2170720"/>
            <a:ext cx="1363082" cy="681540"/>
          </a:xfrm>
          <a:custGeom>
            <a:avLst/>
            <a:gdLst>
              <a:gd name="connsiteX0" fmla="*/ 0 w 2632948"/>
              <a:gd name="connsiteY0" fmla="*/ 1316474 h 2632948"/>
              <a:gd name="connsiteX1" fmla="*/ 1316474 w 2632948"/>
              <a:gd name="connsiteY1" fmla="*/ 0 h 2632948"/>
              <a:gd name="connsiteX2" fmla="*/ 2632948 w 2632948"/>
              <a:gd name="connsiteY2" fmla="*/ 1316474 h 2632948"/>
              <a:gd name="connsiteX3" fmla="*/ 1316474 w 2632948"/>
              <a:gd name="connsiteY3" fmla="*/ 2632948 h 2632948"/>
              <a:gd name="connsiteX4" fmla="*/ 0 w 2632948"/>
              <a:gd name="connsiteY4" fmla="*/ 1316474 h 2632948"/>
              <a:gd name="connsiteX0" fmla="*/ 1316474 w 2632948"/>
              <a:gd name="connsiteY0" fmla="*/ 2632948 h 2724388"/>
              <a:gd name="connsiteX1" fmla="*/ 0 w 2632948"/>
              <a:gd name="connsiteY1" fmla="*/ 1316474 h 2724388"/>
              <a:gd name="connsiteX2" fmla="*/ 1316474 w 2632948"/>
              <a:gd name="connsiteY2" fmla="*/ 0 h 2724388"/>
              <a:gd name="connsiteX3" fmla="*/ 2632948 w 2632948"/>
              <a:gd name="connsiteY3" fmla="*/ 1316474 h 2724388"/>
              <a:gd name="connsiteX4" fmla="*/ 1407914 w 2632948"/>
              <a:gd name="connsiteY4" fmla="*/ 2724388 h 2724388"/>
              <a:gd name="connsiteX0" fmla="*/ 1316474 w 2632948"/>
              <a:gd name="connsiteY0" fmla="*/ 2632948 h 2632948"/>
              <a:gd name="connsiteX1" fmla="*/ 0 w 2632948"/>
              <a:gd name="connsiteY1" fmla="*/ 1316474 h 2632948"/>
              <a:gd name="connsiteX2" fmla="*/ 1316474 w 2632948"/>
              <a:gd name="connsiteY2" fmla="*/ 0 h 2632948"/>
              <a:gd name="connsiteX3" fmla="*/ 2632948 w 2632948"/>
              <a:gd name="connsiteY3" fmla="*/ 1316474 h 2632948"/>
              <a:gd name="connsiteX0" fmla="*/ 0 w 2632948"/>
              <a:gd name="connsiteY0" fmla="*/ 1316474 h 1316474"/>
              <a:gd name="connsiteX1" fmla="*/ 1316474 w 2632948"/>
              <a:gd name="connsiteY1" fmla="*/ 0 h 1316474"/>
              <a:gd name="connsiteX2" fmla="*/ 2632948 w 2632948"/>
              <a:gd name="connsiteY2" fmla="*/ 1316474 h 1316474"/>
            </a:gdLst>
            <a:ahLst/>
            <a:cxnLst>
              <a:cxn ang="0">
                <a:pos x="connsiteX0" y="connsiteY0"/>
              </a:cxn>
              <a:cxn ang="0">
                <a:pos x="connsiteX1" y="connsiteY1"/>
              </a:cxn>
              <a:cxn ang="0">
                <a:pos x="connsiteX2" y="connsiteY2"/>
              </a:cxn>
            </a:cxnLst>
            <a:rect l="l" t="t" r="r" b="b"/>
            <a:pathLst>
              <a:path w="2632948" h="1316474">
                <a:moveTo>
                  <a:pt x="0" y="1316474"/>
                </a:moveTo>
                <a:cubicBezTo>
                  <a:pt x="0" y="589405"/>
                  <a:pt x="589405" y="0"/>
                  <a:pt x="1316474" y="0"/>
                </a:cubicBezTo>
                <a:cubicBezTo>
                  <a:pt x="2043543" y="0"/>
                  <a:pt x="2632948" y="589405"/>
                  <a:pt x="2632948" y="1316474"/>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dirty="0">
              <a:solidFill>
                <a:prstClr val="white"/>
              </a:solidFill>
              <a:latin typeface="Segoe UI"/>
            </a:endParaRPr>
          </a:p>
        </p:txBody>
      </p:sp>
      <p:sp>
        <p:nvSpPr>
          <p:cNvPr id="8" name="Oval 7">
            <a:extLst>
              <a:ext uri="{FF2B5EF4-FFF2-40B4-BE49-F238E27FC236}">
                <a16:creationId xmlns:a16="http://schemas.microsoft.com/office/drawing/2014/main" id="{D6AA8ACC-A9F7-4683-B85C-009126779871}"/>
              </a:ext>
            </a:extLst>
          </p:cNvPr>
          <p:cNvSpPr/>
          <p:nvPr/>
        </p:nvSpPr>
        <p:spPr>
          <a:xfrm>
            <a:off x="777199" y="2339831"/>
            <a:ext cx="1024858" cy="1024857"/>
          </a:xfrm>
          <a:prstGeom prst="ellipse">
            <a:avLst/>
          </a:prstGeom>
          <a:solidFill>
            <a:schemeClr val="bg1"/>
          </a:solidFill>
          <a:ln>
            <a:noFill/>
          </a:ln>
          <a:effectLst>
            <a:outerShdw blurRad="571500" dist="114300" dir="8100000" sx="110000" sy="11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2" name="Oval 21">
            <a:extLst>
              <a:ext uri="{FF2B5EF4-FFF2-40B4-BE49-F238E27FC236}">
                <a16:creationId xmlns:a16="http://schemas.microsoft.com/office/drawing/2014/main" id="{3DB5CB05-484F-4D01-A421-0457D714A503}"/>
              </a:ext>
            </a:extLst>
          </p:cNvPr>
          <p:cNvSpPr/>
          <p:nvPr/>
        </p:nvSpPr>
        <p:spPr>
          <a:xfrm>
            <a:off x="565424" y="280896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3" name="Oval 22">
            <a:extLst>
              <a:ext uri="{FF2B5EF4-FFF2-40B4-BE49-F238E27FC236}">
                <a16:creationId xmlns:a16="http://schemas.microsoft.com/office/drawing/2014/main" id="{33D9FC3E-951E-416A-95C5-485DE1C9E6BF}"/>
              </a:ext>
            </a:extLst>
          </p:cNvPr>
          <p:cNvSpPr/>
          <p:nvPr/>
        </p:nvSpPr>
        <p:spPr>
          <a:xfrm>
            <a:off x="1928361" y="280896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31" name="TextBox 30">
            <a:extLst>
              <a:ext uri="{FF2B5EF4-FFF2-40B4-BE49-F238E27FC236}">
                <a16:creationId xmlns:a16="http://schemas.microsoft.com/office/drawing/2014/main" id="{E63532AD-3F10-4FE0-9065-60B0E26D8EBE}"/>
              </a:ext>
            </a:extLst>
          </p:cNvPr>
          <p:cNvSpPr txBox="1"/>
          <p:nvPr/>
        </p:nvSpPr>
        <p:spPr>
          <a:xfrm>
            <a:off x="947723" y="2477270"/>
            <a:ext cx="692699" cy="677108"/>
          </a:xfrm>
          <a:prstGeom prst="rect">
            <a:avLst/>
          </a:prstGeom>
          <a:noFill/>
        </p:spPr>
        <p:txBody>
          <a:bodyPr wrap="square" rtlCol="0" anchor="ctr">
            <a:spAutoFit/>
          </a:bodyPr>
          <a:lstStyle/>
          <a:p>
            <a:pPr algn="ctr" defTabSz="914240"/>
            <a:r>
              <a:rPr lang="en-IN" sz="1400" dirty="0">
                <a:solidFill>
                  <a:srgbClr val="8BB74C"/>
                </a:solidFill>
                <a:latin typeface="Poppins" pitchFamily="2" charset="77"/>
                <a:cs typeface="Poppins" pitchFamily="2" charset="77"/>
              </a:rPr>
              <a:t>Step</a:t>
            </a:r>
          </a:p>
          <a:p>
            <a:pPr algn="ctr" defTabSz="914240"/>
            <a:r>
              <a:rPr lang="en-IN" sz="2400" b="1" dirty="0">
                <a:solidFill>
                  <a:srgbClr val="8BB74C"/>
                </a:solidFill>
                <a:latin typeface="Poppins" pitchFamily="2" charset="77"/>
                <a:cs typeface="Poppins" pitchFamily="2" charset="77"/>
              </a:rPr>
              <a:t>01</a:t>
            </a:r>
          </a:p>
        </p:txBody>
      </p:sp>
      <p:grpSp>
        <p:nvGrpSpPr>
          <p:cNvPr id="37" name="Group 36">
            <a:extLst>
              <a:ext uri="{FF2B5EF4-FFF2-40B4-BE49-F238E27FC236}">
                <a16:creationId xmlns:a16="http://schemas.microsoft.com/office/drawing/2014/main" id="{B5F825CD-B40F-41F8-ACAC-088960BC7913}"/>
              </a:ext>
            </a:extLst>
          </p:cNvPr>
          <p:cNvGrpSpPr/>
          <p:nvPr/>
        </p:nvGrpSpPr>
        <p:grpSpPr>
          <a:xfrm>
            <a:off x="1241690" y="1872594"/>
            <a:ext cx="85326" cy="335024"/>
            <a:chOff x="2330075" y="2029520"/>
            <a:chExt cx="164818" cy="647138"/>
          </a:xfrm>
        </p:grpSpPr>
        <p:cxnSp>
          <p:nvCxnSpPr>
            <p:cNvPr id="29" name="Straight Connector 28">
              <a:extLst>
                <a:ext uri="{FF2B5EF4-FFF2-40B4-BE49-F238E27FC236}">
                  <a16:creationId xmlns:a16="http://schemas.microsoft.com/office/drawing/2014/main" id="{52415ED1-5952-4A35-94F0-6626EED19BBA}"/>
                </a:ext>
              </a:extLst>
            </p:cNvPr>
            <p:cNvCxnSpPr>
              <a:cxnSpLocks/>
            </p:cNvCxnSpPr>
            <p:nvPr/>
          </p:nvCxnSpPr>
          <p:spPr>
            <a:xfrm>
              <a:off x="2412484" y="2132856"/>
              <a:ext cx="0" cy="4725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EB18355-77B7-40BA-A9BA-1B729C90A837}"/>
                </a:ext>
              </a:extLst>
            </p:cNvPr>
            <p:cNvSpPr/>
            <p:nvPr/>
          </p:nvSpPr>
          <p:spPr>
            <a:xfrm>
              <a:off x="2330075" y="251184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36" name="Oval 35">
              <a:extLst>
                <a:ext uri="{FF2B5EF4-FFF2-40B4-BE49-F238E27FC236}">
                  <a16:creationId xmlns:a16="http://schemas.microsoft.com/office/drawing/2014/main" id="{CFC617F9-9AE7-4212-9088-86D376D681A0}"/>
                </a:ext>
              </a:extLst>
            </p:cNvPr>
            <p:cNvSpPr/>
            <p:nvPr/>
          </p:nvSpPr>
          <p:spPr>
            <a:xfrm>
              <a:off x="2330075" y="202952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grpSp>
      <p:sp>
        <p:nvSpPr>
          <p:cNvPr id="14" name="Oval 13">
            <a:extLst>
              <a:ext uri="{FF2B5EF4-FFF2-40B4-BE49-F238E27FC236}">
                <a16:creationId xmlns:a16="http://schemas.microsoft.com/office/drawing/2014/main" id="{9883A399-82C1-4C09-9649-2B70A39F209F}"/>
              </a:ext>
            </a:extLst>
          </p:cNvPr>
          <p:cNvSpPr/>
          <p:nvPr/>
        </p:nvSpPr>
        <p:spPr>
          <a:xfrm>
            <a:off x="2257327" y="2854753"/>
            <a:ext cx="1363082" cy="681541"/>
          </a:xfrm>
          <a:custGeom>
            <a:avLst/>
            <a:gdLst>
              <a:gd name="connsiteX0" fmla="*/ 0 w 2632948"/>
              <a:gd name="connsiteY0" fmla="*/ 1316474 h 2632948"/>
              <a:gd name="connsiteX1" fmla="*/ 1316474 w 2632948"/>
              <a:gd name="connsiteY1" fmla="*/ 0 h 2632948"/>
              <a:gd name="connsiteX2" fmla="*/ 2632948 w 2632948"/>
              <a:gd name="connsiteY2" fmla="*/ 1316474 h 2632948"/>
              <a:gd name="connsiteX3" fmla="*/ 1316474 w 2632948"/>
              <a:gd name="connsiteY3" fmla="*/ 2632948 h 2632948"/>
              <a:gd name="connsiteX4" fmla="*/ 0 w 2632948"/>
              <a:gd name="connsiteY4" fmla="*/ 1316474 h 2632948"/>
              <a:gd name="connsiteX0" fmla="*/ 1316474 w 2632948"/>
              <a:gd name="connsiteY0" fmla="*/ 0 h 2632948"/>
              <a:gd name="connsiteX1" fmla="*/ 2632948 w 2632948"/>
              <a:gd name="connsiteY1" fmla="*/ 1316474 h 2632948"/>
              <a:gd name="connsiteX2" fmla="*/ 1316474 w 2632948"/>
              <a:gd name="connsiteY2" fmla="*/ 2632948 h 2632948"/>
              <a:gd name="connsiteX3" fmla="*/ 0 w 2632948"/>
              <a:gd name="connsiteY3" fmla="*/ 1316474 h 2632948"/>
              <a:gd name="connsiteX4" fmla="*/ 1407914 w 2632948"/>
              <a:gd name="connsiteY4" fmla="*/ 91440 h 2632948"/>
              <a:gd name="connsiteX0" fmla="*/ 1316474 w 2632948"/>
              <a:gd name="connsiteY0" fmla="*/ 0 h 2632948"/>
              <a:gd name="connsiteX1" fmla="*/ 2632948 w 2632948"/>
              <a:gd name="connsiteY1" fmla="*/ 1316474 h 2632948"/>
              <a:gd name="connsiteX2" fmla="*/ 1316474 w 2632948"/>
              <a:gd name="connsiteY2" fmla="*/ 2632948 h 2632948"/>
              <a:gd name="connsiteX3" fmla="*/ 0 w 2632948"/>
              <a:gd name="connsiteY3" fmla="*/ 1316474 h 2632948"/>
              <a:gd name="connsiteX0" fmla="*/ 2632948 w 2632948"/>
              <a:gd name="connsiteY0" fmla="*/ 0 h 1316474"/>
              <a:gd name="connsiteX1" fmla="*/ 1316474 w 2632948"/>
              <a:gd name="connsiteY1" fmla="*/ 1316474 h 1316474"/>
              <a:gd name="connsiteX2" fmla="*/ 0 w 2632948"/>
              <a:gd name="connsiteY2" fmla="*/ 0 h 1316474"/>
            </a:gdLst>
            <a:ahLst/>
            <a:cxnLst>
              <a:cxn ang="0">
                <a:pos x="connsiteX0" y="connsiteY0"/>
              </a:cxn>
              <a:cxn ang="0">
                <a:pos x="connsiteX1" y="connsiteY1"/>
              </a:cxn>
              <a:cxn ang="0">
                <a:pos x="connsiteX2" y="connsiteY2"/>
              </a:cxn>
            </a:cxnLst>
            <a:rect l="l" t="t" r="r" b="b"/>
            <a:pathLst>
              <a:path w="2632948" h="1316474">
                <a:moveTo>
                  <a:pt x="2632948" y="0"/>
                </a:moveTo>
                <a:cubicBezTo>
                  <a:pt x="2632948" y="727069"/>
                  <a:pt x="2043543" y="1316474"/>
                  <a:pt x="1316474" y="1316474"/>
                </a:cubicBezTo>
                <a:cubicBezTo>
                  <a:pt x="589405" y="1316474"/>
                  <a:pt x="0" y="727069"/>
                  <a:pt x="0" y="0"/>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15" name="Oval 14">
            <a:extLst>
              <a:ext uri="{FF2B5EF4-FFF2-40B4-BE49-F238E27FC236}">
                <a16:creationId xmlns:a16="http://schemas.microsoft.com/office/drawing/2014/main" id="{B56F7FA0-D050-401F-9C64-8F5E0D5F0314}"/>
              </a:ext>
            </a:extLst>
          </p:cNvPr>
          <p:cNvSpPr/>
          <p:nvPr/>
        </p:nvSpPr>
        <p:spPr>
          <a:xfrm>
            <a:off x="2426438" y="2342324"/>
            <a:ext cx="1024859" cy="1024858"/>
          </a:xfrm>
          <a:prstGeom prst="ellipse">
            <a:avLst/>
          </a:prstGeom>
          <a:solidFill>
            <a:schemeClr val="bg1"/>
          </a:solidFill>
          <a:ln>
            <a:noFill/>
          </a:ln>
          <a:effectLst>
            <a:outerShdw blurRad="571500" dist="114300" dir="8100000" sx="110000" sy="11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4" name="Oval 23">
            <a:extLst>
              <a:ext uri="{FF2B5EF4-FFF2-40B4-BE49-F238E27FC236}">
                <a16:creationId xmlns:a16="http://schemas.microsoft.com/office/drawing/2014/main" id="{B8A8B499-1B0B-4AAF-983B-3CF802D1174A}"/>
              </a:ext>
            </a:extLst>
          </p:cNvPr>
          <p:cNvSpPr/>
          <p:nvPr/>
        </p:nvSpPr>
        <p:spPr>
          <a:xfrm>
            <a:off x="2207342" y="2811452"/>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5" name="Oval 24">
            <a:extLst>
              <a:ext uri="{FF2B5EF4-FFF2-40B4-BE49-F238E27FC236}">
                <a16:creationId xmlns:a16="http://schemas.microsoft.com/office/drawing/2014/main" id="{AFB29CBF-D844-42A8-A914-DF4A7A4FF96F}"/>
              </a:ext>
            </a:extLst>
          </p:cNvPr>
          <p:cNvSpPr/>
          <p:nvPr/>
        </p:nvSpPr>
        <p:spPr>
          <a:xfrm>
            <a:off x="3585886" y="2811452"/>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32" name="TextBox 31">
            <a:extLst>
              <a:ext uri="{FF2B5EF4-FFF2-40B4-BE49-F238E27FC236}">
                <a16:creationId xmlns:a16="http://schemas.microsoft.com/office/drawing/2014/main" id="{F2322D81-175F-44AD-9E62-959FF8D230CF}"/>
              </a:ext>
            </a:extLst>
          </p:cNvPr>
          <p:cNvSpPr txBox="1"/>
          <p:nvPr/>
        </p:nvSpPr>
        <p:spPr>
          <a:xfrm>
            <a:off x="2596963" y="2479763"/>
            <a:ext cx="692699" cy="677108"/>
          </a:xfrm>
          <a:prstGeom prst="rect">
            <a:avLst/>
          </a:prstGeom>
          <a:noFill/>
        </p:spPr>
        <p:txBody>
          <a:bodyPr wrap="square" rtlCol="0" anchor="ctr">
            <a:spAutoFit/>
          </a:bodyPr>
          <a:lstStyle/>
          <a:p>
            <a:pPr algn="ctr" defTabSz="914240"/>
            <a:r>
              <a:rPr lang="en-IN" sz="1400" dirty="0">
                <a:solidFill>
                  <a:srgbClr val="5FB7A2"/>
                </a:solidFill>
                <a:latin typeface="Poppins" pitchFamily="2" charset="77"/>
                <a:cs typeface="Poppins" pitchFamily="2" charset="77"/>
              </a:rPr>
              <a:t>Step</a:t>
            </a:r>
          </a:p>
          <a:p>
            <a:pPr algn="ctr" defTabSz="914240"/>
            <a:r>
              <a:rPr lang="en-IN" sz="2400" b="1" dirty="0">
                <a:solidFill>
                  <a:srgbClr val="5FB7A2"/>
                </a:solidFill>
                <a:latin typeface="Poppins" pitchFamily="2" charset="77"/>
                <a:cs typeface="Poppins" pitchFamily="2" charset="77"/>
              </a:rPr>
              <a:t>02</a:t>
            </a:r>
          </a:p>
        </p:txBody>
      </p:sp>
      <p:grpSp>
        <p:nvGrpSpPr>
          <p:cNvPr id="38" name="Group 37">
            <a:extLst>
              <a:ext uri="{FF2B5EF4-FFF2-40B4-BE49-F238E27FC236}">
                <a16:creationId xmlns:a16="http://schemas.microsoft.com/office/drawing/2014/main" id="{CE03F41C-B11C-4327-BF05-A4FCB68AC01D}"/>
              </a:ext>
            </a:extLst>
          </p:cNvPr>
          <p:cNvGrpSpPr/>
          <p:nvPr/>
        </p:nvGrpSpPr>
        <p:grpSpPr>
          <a:xfrm>
            <a:off x="2896204" y="3487720"/>
            <a:ext cx="85326" cy="335024"/>
            <a:chOff x="2330075" y="2029520"/>
            <a:chExt cx="164818" cy="647138"/>
          </a:xfrm>
        </p:grpSpPr>
        <p:cxnSp>
          <p:nvCxnSpPr>
            <p:cNvPr id="39" name="Straight Connector 38">
              <a:extLst>
                <a:ext uri="{FF2B5EF4-FFF2-40B4-BE49-F238E27FC236}">
                  <a16:creationId xmlns:a16="http://schemas.microsoft.com/office/drawing/2014/main" id="{F78BAA8B-209A-4F90-9887-0C1EE43EF44B}"/>
                </a:ext>
              </a:extLst>
            </p:cNvPr>
            <p:cNvCxnSpPr>
              <a:cxnSpLocks/>
            </p:cNvCxnSpPr>
            <p:nvPr/>
          </p:nvCxnSpPr>
          <p:spPr>
            <a:xfrm>
              <a:off x="2412484" y="2132856"/>
              <a:ext cx="0" cy="4725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ADA3CAA-AF32-4166-A7F0-20A3DABF8F48}"/>
                </a:ext>
              </a:extLst>
            </p:cNvPr>
            <p:cNvSpPr/>
            <p:nvPr/>
          </p:nvSpPr>
          <p:spPr>
            <a:xfrm>
              <a:off x="2330075" y="251184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41" name="Oval 40">
              <a:extLst>
                <a:ext uri="{FF2B5EF4-FFF2-40B4-BE49-F238E27FC236}">
                  <a16:creationId xmlns:a16="http://schemas.microsoft.com/office/drawing/2014/main" id="{D9BDEABD-0820-49E9-B25C-6931F25B5460}"/>
                </a:ext>
              </a:extLst>
            </p:cNvPr>
            <p:cNvSpPr/>
            <p:nvPr/>
          </p:nvSpPr>
          <p:spPr>
            <a:xfrm>
              <a:off x="2330075" y="202952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grpSp>
      <p:sp>
        <p:nvSpPr>
          <p:cNvPr id="16" name="Oval 8">
            <a:extLst>
              <a:ext uri="{FF2B5EF4-FFF2-40B4-BE49-F238E27FC236}">
                <a16:creationId xmlns:a16="http://schemas.microsoft.com/office/drawing/2014/main" id="{C9C9556F-C4BD-4E94-A49D-CD37994E12F2}"/>
              </a:ext>
            </a:extLst>
          </p:cNvPr>
          <p:cNvSpPr/>
          <p:nvPr/>
        </p:nvSpPr>
        <p:spPr>
          <a:xfrm>
            <a:off x="3906565" y="2172140"/>
            <a:ext cx="1363083" cy="681540"/>
          </a:xfrm>
          <a:custGeom>
            <a:avLst/>
            <a:gdLst>
              <a:gd name="connsiteX0" fmla="*/ 0 w 2632948"/>
              <a:gd name="connsiteY0" fmla="*/ 1316474 h 2632948"/>
              <a:gd name="connsiteX1" fmla="*/ 1316474 w 2632948"/>
              <a:gd name="connsiteY1" fmla="*/ 0 h 2632948"/>
              <a:gd name="connsiteX2" fmla="*/ 2632948 w 2632948"/>
              <a:gd name="connsiteY2" fmla="*/ 1316474 h 2632948"/>
              <a:gd name="connsiteX3" fmla="*/ 1316474 w 2632948"/>
              <a:gd name="connsiteY3" fmla="*/ 2632948 h 2632948"/>
              <a:gd name="connsiteX4" fmla="*/ 0 w 2632948"/>
              <a:gd name="connsiteY4" fmla="*/ 1316474 h 2632948"/>
              <a:gd name="connsiteX0" fmla="*/ 1316474 w 2632948"/>
              <a:gd name="connsiteY0" fmla="*/ 2632948 h 2724388"/>
              <a:gd name="connsiteX1" fmla="*/ 0 w 2632948"/>
              <a:gd name="connsiteY1" fmla="*/ 1316474 h 2724388"/>
              <a:gd name="connsiteX2" fmla="*/ 1316474 w 2632948"/>
              <a:gd name="connsiteY2" fmla="*/ 0 h 2724388"/>
              <a:gd name="connsiteX3" fmla="*/ 2632948 w 2632948"/>
              <a:gd name="connsiteY3" fmla="*/ 1316474 h 2724388"/>
              <a:gd name="connsiteX4" fmla="*/ 1407914 w 2632948"/>
              <a:gd name="connsiteY4" fmla="*/ 2724388 h 2724388"/>
              <a:gd name="connsiteX0" fmla="*/ 1316474 w 2632948"/>
              <a:gd name="connsiteY0" fmla="*/ 2632948 h 2632948"/>
              <a:gd name="connsiteX1" fmla="*/ 0 w 2632948"/>
              <a:gd name="connsiteY1" fmla="*/ 1316474 h 2632948"/>
              <a:gd name="connsiteX2" fmla="*/ 1316474 w 2632948"/>
              <a:gd name="connsiteY2" fmla="*/ 0 h 2632948"/>
              <a:gd name="connsiteX3" fmla="*/ 2632948 w 2632948"/>
              <a:gd name="connsiteY3" fmla="*/ 1316474 h 2632948"/>
              <a:gd name="connsiteX0" fmla="*/ 0 w 2632948"/>
              <a:gd name="connsiteY0" fmla="*/ 1316474 h 1316474"/>
              <a:gd name="connsiteX1" fmla="*/ 1316474 w 2632948"/>
              <a:gd name="connsiteY1" fmla="*/ 0 h 1316474"/>
              <a:gd name="connsiteX2" fmla="*/ 2632948 w 2632948"/>
              <a:gd name="connsiteY2" fmla="*/ 1316474 h 1316474"/>
            </a:gdLst>
            <a:ahLst/>
            <a:cxnLst>
              <a:cxn ang="0">
                <a:pos x="connsiteX0" y="connsiteY0"/>
              </a:cxn>
              <a:cxn ang="0">
                <a:pos x="connsiteX1" y="connsiteY1"/>
              </a:cxn>
              <a:cxn ang="0">
                <a:pos x="connsiteX2" y="connsiteY2"/>
              </a:cxn>
            </a:cxnLst>
            <a:rect l="l" t="t" r="r" b="b"/>
            <a:pathLst>
              <a:path w="2632948" h="1316474">
                <a:moveTo>
                  <a:pt x="0" y="1316474"/>
                </a:moveTo>
                <a:cubicBezTo>
                  <a:pt x="0" y="589405"/>
                  <a:pt x="589405" y="0"/>
                  <a:pt x="1316474" y="0"/>
                </a:cubicBezTo>
                <a:cubicBezTo>
                  <a:pt x="2043543" y="0"/>
                  <a:pt x="2632948" y="589405"/>
                  <a:pt x="2632948" y="1316474"/>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17" name="Oval 16">
            <a:extLst>
              <a:ext uri="{FF2B5EF4-FFF2-40B4-BE49-F238E27FC236}">
                <a16:creationId xmlns:a16="http://schemas.microsoft.com/office/drawing/2014/main" id="{BE4F90BE-E7CA-40B9-A43B-31381681FDD6}"/>
              </a:ext>
            </a:extLst>
          </p:cNvPr>
          <p:cNvSpPr/>
          <p:nvPr/>
        </p:nvSpPr>
        <p:spPr>
          <a:xfrm>
            <a:off x="4075678" y="2341251"/>
            <a:ext cx="1024859" cy="1024857"/>
          </a:xfrm>
          <a:prstGeom prst="ellipse">
            <a:avLst/>
          </a:prstGeom>
          <a:solidFill>
            <a:schemeClr val="bg1"/>
          </a:solidFill>
          <a:ln>
            <a:noFill/>
          </a:ln>
          <a:effectLst>
            <a:outerShdw blurRad="571500" dist="114300" dir="8100000" sx="110000" sy="11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6" name="Oval 25">
            <a:extLst>
              <a:ext uri="{FF2B5EF4-FFF2-40B4-BE49-F238E27FC236}">
                <a16:creationId xmlns:a16="http://schemas.microsoft.com/office/drawing/2014/main" id="{BD2D0DDC-2253-472F-AC2C-49C365B548D5}"/>
              </a:ext>
            </a:extLst>
          </p:cNvPr>
          <p:cNvSpPr/>
          <p:nvPr/>
        </p:nvSpPr>
        <p:spPr>
          <a:xfrm>
            <a:off x="3864867" y="281038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27" name="Oval 26">
            <a:extLst>
              <a:ext uri="{FF2B5EF4-FFF2-40B4-BE49-F238E27FC236}">
                <a16:creationId xmlns:a16="http://schemas.microsoft.com/office/drawing/2014/main" id="{1C099A95-B17C-4B58-8A90-3E34D301DA88}"/>
              </a:ext>
            </a:extLst>
          </p:cNvPr>
          <p:cNvSpPr/>
          <p:nvPr/>
        </p:nvSpPr>
        <p:spPr>
          <a:xfrm>
            <a:off x="5227806" y="281038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33" name="TextBox 32">
            <a:extLst>
              <a:ext uri="{FF2B5EF4-FFF2-40B4-BE49-F238E27FC236}">
                <a16:creationId xmlns:a16="http://schemas.microsoft.com/office/drawing/2014/main" id="{6F664524-6314-4573-B1ED-11786A1AC826}"/>
              </a:ext>
            </a:extLst>
          </p:cNvPr>
          <p:cNvSpPr txBox="1"/>
          <p:nvPr/>
        </p:nvSpPr>
        <p:spPr>
          <a:xfrm>
            <a:off x="4246202" y="2478690"/>
            <a:ext cx="692699" cy="677108"/>
          </a:xfrm>
          <a:prstGeom prst="rect">
            <a:avLst/>
          </a:prstGeom>
          <a:noFill/>
        </p:spPr>
        <p:txBody>
          <a:bodyPr wrap="square" rtlCol="0" anchor="ctr">
            <a:spAutoFit/>
          </a:bodyPr>
          <a:lstStyle/>
          <a:p>
            <a:pPr algn="ctr" defTabSz="914240"/>
            <a:r>
              <a:rPr lang="en-IN" sz="1400" dirty="0">
                <a:solidFill>
                  <a:srgbClr val="3081AC"/>
                </a:solidFill>
                <a:latin typeface="Poppins" pitchFamily="2" charset="77"/>
                <a:cs typeface="Poppins" pitchFamily="2" charset="77"/>
              </a:rPr>
              <a:t>Step</a:t>
            </a:r>
          </a:p>
          <a:p>
            <a:pPr algn="ctr" defTabSz="914240"/>
            <a:r>
              <a:rPr lang="en-IN" sz="2400" b="1" dirty="0">
                <a:solidFill>
                  <a:srgbClr val="3081AC"/>
                </a:solidFill>
                <a:latin typeface="Poppins" pitchFamily="2" charset="77"/>
                <a:cs typeface="Poppins" pitchFamily="2" charset="77"/>
              </a:rPr>
              <a:t>03</a:t>
            </a:r>
          </a:p>
        </p:txBody>
      </p:sp>
      <p:grpSp>
        <p:nvGrpSpPr>
          <p:cNvPr id="42" name="Group 41">
            <a:extLst>
              <a:ext uri="{FF2B5EF4-FFF2-40B4-BE49-F238E27FC236}">
                <a16:creationId xmlns:a16="http://schemas.microsoft.com/office/drawing/2014/main" id="{C9C7CEA0-B542-4248-A2D8-C43C119496A4}"/>
              </a:ext>
            </a:extLst>
          </p:cNvPr>
          <p:cNvGrpSpPr/>
          <p:nvPr/>
        </p:nvGrpSpPr>
        <p:grpSpPr>
          <a:xfrm>
            <a:off x="4545443" y="1874014"/>
            <a:ext cx="85326" cy="335024"/>
            <a:chOff x="2330075" y="2029520"/>
            <a:chExt cx="164818" cy="647138"/>
          </a:xfrm>
        </p:grpSpPr>
        <p:cxnSp>
          <p:nvCxnSpPr>
            <p:cNvPr id="43" name="Straight Connector 42">
              <a:extLst>
                <a:ext uri="{FF2B5EF4-FFF2-40B4-BE49-F238E27FC236}">
                  <a16:creationId xmlns:a16="http://schemas.microsoft.com/office/drawing/2014/main" id="{257BB98A-D5FF-4362-A66C-8E0D0E398DA1}"/>
                </a:ext>
              </a:extLst>
            </p:cNvPr>
            <p:cNvCxnSpPr>
              <a:cxnSpLocks/>
            </p:cNvCxnSpPr>
            <p:nvPr/>
          </p:nvCxnSpPr>
          <p:spPr>
            <a:xfrm>
              <a:off x="2412484" y="2132856"/>
              <a:ext cx="0" cy="4725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F500BA98-1CB9-416D-8C50-C8B8B495C838}"/>
                </a:ext>
              </a:extLst>
            </p:cNvPr>
            <p:cNvSpPr/>
            <p:nvPr/>
          </p:nvSpPr>
          <p:spPr>
            <a:xfrm>
              <a:off x="2330075" y="251184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45" name="Oval 44">
              <a:extLst>
                <a:ext uri="{FF2B5EF4-FFF2-40B4-BE49-F238E27FC236}">
                  <a16:creationId xmlns:a16="http://schemas.microsoft.com/office/drawing/2014/main" id="{FCA9748A-997B-49A9-BB78-6F307620BE18}"/>
                </a:ext>
              </a:extLst>
            </p:cNvPr>
            <p:cNvSpPr/>
            <p:nvPr/>
          </p:nvSpPr>
          <p:spPr>
            <a:xfrm>
              <a:off x="2330075" y="202952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grpSp>
      <p:sp>
        <p:nvSpPr>
          <p:cNvPr id="47" name="Oval 13">
            <a:extLst>
              <a:ext uri="{FF2B5EF4-FFF2-40B4-BE49-F238E27FC236}">
                <a16:creationId xmlns:a16="http://schemas.microsoft.com/office/drawing/2014/main" id="{1E8DF31C-F466-42AB-B729-A4F93D8EE304}"/>
              </a:ext>
            </a:extLst>
          </p:cNvPr>
          <p:cNvSpPr/>
          <p:nvPr/>
        </p:nvSpPr>
        <p:spPr>
          <a:xfrm>
            <a:off x="5556772" y="2854753"/>
            <a:ext cx="1363082" cy="681541"/>
          </a:xfrm>
          <a:custGeom>
            <a:avLst/>
            <a:gdLst>
              <a:gd name="connsiteX0" fmla="*/ 0 w 2632948"/>
              <a:gd name="connsiteY0" fmla="*/ 1316474 h 2632948"/>
              <a:gd name="connsiteX1" fmla="*/ 1316474 w 2632948"/>
              <a:gd name="connsiteY1" fmla="*/ 0 h 2632948"/>
              <a:gd name="connsiteX2" fmla="*/ 2632948 w 2632948"/>
              <a:gd name="connsiteY2" fmla="*/ 1316474 h 2632948"/>
              <a:gd name="connsiteX3" fmla="*/ 1316474 w 2632948"/>
              <a:gd name="connsiteY3" fmla="*/ 2632948 h 2632948"/>
              <a:gd name="connsiteX4" fmla="*/ 0 w 2632948"/>
              <a:gd name="connsiteY4" fmla="*/ 1316474 h 2632948"/>
              <a:gd name="connsiteX0" fmla="*/ 1316474 w 2632948"/>
              <a:gd name="connsiteY0" fmla="*/ 0 h 2632948"/>
              <a:gd name="connsiteX1" fmla="*/ 2632948 w 2632948"/>
              <a:gd name="connsiteY1" fmla="*/ 1316474 h 2632948"/>
              <a:gd name="connsiteX2" fmla="*/ 1316474 w 2632948"/>
              <a:gd name="connsiteY2" fmla="*/ 2632948 h 2632948"/>
              <a:gd name="connsiteX3" fmla="*/ 0 w 2632948"/>
              <a:gd name="connsiteY3" fmla="*/ 1316474 h 2632948"/>
              <a:gd name="connsiteX4" fmla="*/ 1407914 w 2632948"/>
              <a:gd name="connsiteY4" fmla="*/ 91440 h 2632948"/>
              <a:gd name="connsiteX0" fmla="*/ 1316474 w 2632948"/>
              <a:gd name="connsiteY0" fmla="*/ 0 h 2632948"/>
              <a:gd name="connsiteX1" fmla="*/ 2632948 w 2632948"/>
              <a:gd name="connsiteY1" fmla="*/ 1316474 h 2632948"/>
              <a:gd name="connsiteX2" fmla="*/ 1316474 w 2632948"/>
              <a:gd name="connsiteY2" fmla="*/ 2632948 h 2632948"/>
              <a:gd name="connsiteX3" fmla="*/ 0 w 2632948"/>
              <a:gd name="connsiteY3" fmla="*/ 1316474 h 2632948"/>
              <a:gd name="connsiteX0" fmla="*/ 2632948 w 2632948"/>
              <a:gd name="connsiteY0" fmla="*/ 0 h 1316474"/>
              <a:gd name="connsiteX1" fmla="*/ 1316474 w 2632948"/>
              <a:gd name="connsiteY1" fmla="*/ 1316474 h 1316474"/>
              <a:gd name="connsiteX2" fmla="*/ 0 w 2632948"/>
              <a:gd name="connsiteY2" fmla="*/ 0 h 1316474"/>
            </a:gdLst>
            <a:ahLst/>
            <a:cxnLst>
              <a:cxn ang="0">
                <a:pos x="connsiteX0" y="connsiteY0"/>
              </a:cxn>
              <a:cxn ang="0">
                <a:pos x="connsiteX1" y="connsiteY1"/>
              </a:cxn>
              <a:cxn ang="0">
                <a:pos x="connsiteX2" y="connsiteY2"/>
              </a:cxn>
            </a:cxnLst>
            <a:rect l="l" t="t" r="r" b="b"/>
            <a:pathLst>
              <a:path w="2632948" h="1316474">
                <a:moveTo>
                  <a:pt x="2632948" y="0"/>
                </a:moveTo>
                <a:cubicBezTo>
                  <a:pt x="2632948" y="727069"/>
                  <a:pt x="2043543" y="1316474"/>
                  <a:pt x="1316474" y="1316474"/>
                </a:cubicBezTo>
                <a:cubicBezTo>
                  <a:pt x="589405" y="1316474"/>
                  <a:pt x="0" y="727069"/>
                  <a:pt x="0" y="0"/>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48" name="Oval 47">
            <a:extLst>
              <a:ext uri="{FF2B5EF4-FFF2-40B4-BE49-F238E27FC236}">
                <a16:creationId xmlns:a16="http://schemas.microsoft.com/office/drawing/2014/main" id="{1054B58D-5BA3-47F0-BE64-77F8C1D55388}"/>
              </a:ext>
            </a:extLst>
          </p:cNvPr>
          <p:cNvSpPr/>
          <p:nvPr/>
        </p:nvSpPr>
        <p:spPr>
          <a:xfrm>
            <a:off x="5725883" y="2342324"/>
            <a:ext cx="1024859" cy="1024858"/>
          </a:xfrm>
          <a:prstGeom prst="ellipse">
            <a:avLst/>
          </a:prstGeom>
          <a:solidFill>
            <a:schemeClr val="bg1"/>
          </a:solidFill>
          <a:ln>
            <a:noFill/>
          </a:ln>
          <a:effectLst>
            <a:outerShdw blurRad="571500" dist="114300" dir="8100000" sx="110000" sy="11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49" name="Oval 48">
            <a:extLst>
              <a:ext uri="{FF2B5EF4-FFF2-40B4-BE49-F238E27FC236}">
                <a16:creationId xmlns:a16="http://schemas.microsoft.com/office/drawing/2014/main" id="{DBFAA3EE-EB2B-4DC0-A501-0B2E657D3067}"/>
              </a:ext>
            </a:extLst>
          </p:cNvPr>
          <p:cNvSpPr/>
          <p:nvPr/>
        </p:nvSpPr>
        <p:spPr>
          <a:xfrm>
            <a:off x="5506787" y="2811452"/>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50" name="Oval 49">
            <a:extLst>
              <a:ext uri="{FF2B5EF4-FFF2-40B4-BE49-F238E27FC236}">
                <a16:creationId xmlns:a16="http://schemas.microsoft.com/office/drawing/2014/main" id="{F5503AFE-3DC8-46DD-9162-0CFD679837B6}"/>
              </a:ext>
            </a:extLst>
          </p:cNvPr>
          <p:cNvSpPr/>
          <p:nvPr/>
        </p:nvSpPr>
        <p:spPr>
          <a:xfrm>
            <a:off x="6885331" y="2811452"/>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51" name="TextBox 50">
            <a:extLst>
              <a:ext uri="{FF2B5EF4-FFF2-40B4-BE49-F238E27FC236}">
                <a16:creationId xmlns:a16="http://schemas.microsoft.com/office/drawing/2014/main" id="{F1160439-DE36-485F-A9BD-539557BED4E6}"/>
              </a:ext>
            </a:extLst>
          </p:cNvPr>
          <p:cNvSpPr txBox="1"/>
          <p:nvPr/>
        </p:nvSpPr>
        <p:spPr>
          <a:xfrm>
            <a:off x="5896408" y="2518940"/>
            <a:ext cx="692699" cy="677108"/>
          </a:xfrm>
          <a:prstGeom prst="rect">
            <a:avLst/>
          </a:prstGeom>
          <a:noFill/>
        </p:spPr>
        <p:txBody>
          <a:bodyPr wrap="square" rtlCol="0" anchor="ctr">
            <a:spAutoFit/>
          </a:bodyPr>
          <a:lstStyle/>
          <a:p>
            <a:pPr algn="ctr" defTabSz="914240"/>
            <a:r>
              <a:rPr lang="en-IN" sz="1400" dirty="0">
                <a:solidFill>
                  <a:srgbClr val="E35A35"/>
                </a:solidFill>
                <a:latin typeface="Poppins" pitchFamily="2" charset="77"/>
                <a:cs typeface="Poppins" pitchFamily="2" charset="77"/>
              </a:rPr>
              <a:t>Step</a:t>
            </a:r>
          </a:p>
          <a:p>
            <a:pPr algn="ctr" defTabSz="914240"/>
            <a:r>
              <a:rPr lang="en-IN" sz="2400" b="1" dirty="0">
                <a:solidFill>
                  <a:srgbClr val="E35A35"/>
                </a:solidFill>
                <a:latin typeface="Poppins" pitchFamily="2" charset="77"/>
                <a:cs typeface="Poppins" pitchFamily="2" charset="77"/>
              </a:rPr>
              <a:t>04</a:t>
            </a:r>
          </a:p>
        </p:txBody>
      </p:sp>
      <p:grpSp>
        <p:nvGrpSpPr>
          <p:cNvPr id="55" name="Group 54">
            <a:extLst>
              <a:ext uri="{FF2B5EF4-FFF2-40B4-BE49-F238E27FC236}">
                <a16:creationId xmlns:a16="http://schemas.microsoft.com/office/drawing/2014/main" id="{9FE6AEE2-5D79-4199-9712-D82A47AC95E0}"/>
              </a:ext>
            </a:extLst>
          </p:cNvPr>
          <p:cNvGrpSpPr/>
          <p:nvPr/>
        </p:nvGrpSpPr>
        <p:grpSpPr>
          <a:xfrm>
            <a:off x="6195649" y="3487720"/>
            <a:ext cx="85326" cy="335024"/>
            <a:chOff x="2330075" y="2029520"/>
            <a:chExt cx="164818" cy="647138"/>
          </a:xfrm>
        </p:grpSpPr>
        <p:cxnSp>
          <p:nvCxnSpPr>
            <p:cNvPr id="56" name="Straight Connector 55">
              <a:extLst>
                <a:ext uri="{FF2B5EF4-FFF2-40B4-BE49-F238E27FC236}">
                  <a16:creationId xmlns:a16="http://schemas.microsoft.com/office/drawing/2014/main" id="{D3FB53AB-D3E8-460C-B989-3C8A93A9387E}"/>
                </a:ext>
              </a:extLst>
            </p:cNvPr>
            <p:cNvCxnSpPr>
              <a:cxnSpLocks/>
            </p:cNvCxnSpPr>
            <p:nvPr/>
          </p:nvCxnSpPr>
          <p:spPr>
            <a:xfrm>
              <a:off x="2412484" y="2132856"/>
              <a:ext cx="0" cy="4725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D51E828-AF4E-4FC5-AAAB-257089F3F587}"/>
                </a:ext>
              </a:extLst>
            </p:cNvPr>
            <p:cNvSpPr/>
            <p:nvPr/>
          </p:nvSpPr>
          <p:spPr>
            <a:xfrm>
              <a:off x="2330075" y="251184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58" name="Oval 57">
              <a:extLst>
                <a:ext uri="{FF2B5EF4-FFF2-40B4-BE49-F238E27FC236}">
                  <a16:creationId xmlns:a16="http://schemas.microsoft.com/office/drawing/2014/main" id="{EC203742-6154-427F-AC5E-27B8564D7DFF}"/>
                </a:ext>
              </a:extLst>
            </p:cNvPr>
            <p:cNvSpPr/>
            <p:nvPr/>
          </p:nvSpPr>
          <p:spPr>
            <a:xfrm>
              <a:off x="2330075" y="202952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grpSp>
      <p:sp>
        <p:nvSpPr>
          <p:cNvPr id="53" name="Oval 8">
            <a:extLst>
              <a:ext uri="{FF2B5EF4-FFF2-40B4-BE49-F238E27FC236}">
                <a16:creationId xmlns:a16="http://schemas.microsoft.com/office/drawing/2014/main" id="{CE6FF5B5-FA05-4F8E-B8BD-C97C47D27468}"/>
              </a:ext>
            </a:extLst>
          </p:cNvPr>
          <p:cNvSpPr/>
          <p:nvPr/>
        </p:nvSpPr>
        <p:spPr>
          <a:xfrm>
            <a:off x="7206009" y="2172140"/>
            <a:ext cx="1363083" cy="681540"/>
          </a:xfrm>
          <a:custGeom>
            <a:avLst/>
            <a:gdLst>
              <a:gd name="connsiteX0" fmla="*/ 0 w 2632948"/>
              <a:gd name="connsiteY0" fmla="*/ 1316474 h 2632948"/>
              <a:gd name="connsiteX1" fmla="*/ 1316474 w 2632948"/>
              <a:gd name="connsiteY1" fmla="*/ 0 h 2632948"/>
              <a:gd name="connsiteX2" fmla="*/ 2632948 w 2632948"/>
              <a:gd name="connsiteY2" fmla="*/ 1316474 h 2632948"/>
              <a:gd name="connsiteX3" fmla="*/ 1316474 w 2632948"/>
              <a:gd name="connsiteY3" fmla="*/ 2632948 h 2632948"/>
              <a:gd name="connsiteX4" fmla="*/ 0 w 2632948"/>
              <a:gd name="connsiteY4" fmla="*/ 1316474 h 2632948"/>
              <a:gd name="connsiteX0" fmla="*/ 1316474 w 2632948"/>
              <a:gd name="connsiteY0" fmla="*/ 2632948 h 2724388"/>
              <a:gd name="connsiteX1" fmla="*/ 0 w 2632948"/>
              <a:gd name="connsiteY1" fmla="*/ 1316474 h 2724388"/>
              <a:gd name="connsiteX2" fmla="*/ 1316474 w 2632948"/>
              <a:gd name="connsiteY2" fmla="*/ 0 h 2724388"/>
              <a:gd name="connsiteX3" fmla="*/ 2632948 w 2632948"/>
              <a:gd name="connsiteY3" fmla="*/ 1316474 h 2724388"/>
              <a:gd name="connsiteX4" fmla="*/ 1407914 w 2632948"/>
              <a:gd name="connsiteY4" fmla="*/ 2724388 h 2724388"/>
              <a:gd name="connsiteX0" fmla="*/ 1316474 w 2632948"/>
              <a:gd name="connsiteY0" fmla="*/ 2632948 h 2632948"/>
              <a:gd name="connsiteX1" fmla="*/ 0 w 2632948"/>
              <a:gd name="connsiteY1" fmla="*/ 1316474 h 2632948"/>
              <a:gd name="connsiteX2" fmla="*/ 1316474 w 2632948"/>
              <a:gd name="connsiteY2" fmla="*/ 0 h 2632948"/>
              <a:gd name="connsiteX3" fmla="*/ 2632948 w 2632948"/>
              <a:gd name="connsiteY3" fmla="*/ 1316474 h 2632948"/>
              <a:gd name="connsiteX0" fmla="*/ 0 w 2632948"/>
              <a:gd name="connsiteY0" fmla="*/ 1316474 h 1316474"/>
              <a:gd name="connsiteX1" fmla="*/ 1316474 w 2632948"/>
              <a:gd name="connsiteY1" fmla="*/ 0 h 1316474"/>
              <a:gd name="connsiteX2" fmla="*/ 2632948 w 2632948"/>
              <a:gd name="connsiteY2" fmla="*/ 1316474 h 1316474"/>
            </a:gdLst>
            <a:ahLst/>
            <a:cxnLst>
              <a:cxn ang="0">
                <a:pos x="connsiteX0" y="connsiteY0"/>
              </a:cxn>
              <a:cxn ang="0">
                <a:pos x="connsiteX1" y="connsiteY1"/>
              </a:cxn>
              <a:cxn ang="0">
                <a:pos x="connsiteX2" y="connsiteY2"/>
              </a:cxn>
            </a:cxnLst>
            <a:rect l="l" t="t" r="r" b="b"/>
            <a:pathLst>
              <a:path w="2632948" h="1316474">
                <a:moveTo>
                  <a:pt x="0" y="1316474"/>
                </a:moveTo>
                <a:cubicBezTo>
                  <a:pt x="0" y="589405"/>
                  <a:pt x="589405" y="0"/>
                  <a:pt x="1316474" y="0"/>
                </a:cubicBezTo>
                <a:cubicBezTo>
                  <a:pt x="2043543" y="0"/>
                  <a:pt x="2632948" y="589405"/>
                  <a:pt x="2632948" y="1316474"/>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54" name="Oval 53">
            <a:extLst>
              <a:ext uri="{FF2B5EF4-FFF2-40B4-BE49-F238E27FC236}">
                <a16:creationId xmlns:a16="http://schemas.microsoft.com/office/drawing/2014/main" id="{A20DC266-E6B5-4EBA-A423-EC7EF4A25F8C}"/>
              </a:ext>
            </a:extLst>
          </p:cNvPr>
          <p:cNvSpPr/>
          <p:nvPr/>
        </p:nvSpPr>
        <p:spPr>
          <a:xfrm>
            <a:off x="7375122" y="2341251"/>
            <a:ext cx="1024859" cy="1024857"/>
          </a:xfrm>
          <a:prstGeom prst="ellipse">
            <a:avLst/>
          </a:prstGeom>
          <a:solidFill>
            <a:schemeClr val="bg1"/>
          </a:solidFill>
          <a:ln>
            <a:noFill/>
          </a:ln>
          <a:effectLst>
            <a:outerShdw blurRad="571500" dist="114300" dir="8100000" sx="110000" sy="11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62" name="Oval 61">
            <a:extLst>
              <a:ext uri="{FF2B5EF4-FFF2-40B4-BE49-F238E27FC236}">
                <a16:creationId xmlns:a16="http://schemas.microsoft.com/office/drawing/2014/main" id="{361ABD54-5B7E-4BAB-93BC-6F208F83B171}"/>
              </a:ext>
            </a:extLst>
          </p:cNvPr>
          <p:cNvSpPr/>
          <p:nvPr/>
        </p:nvSpPr>
        <p:spPr>
          <a:xfrm>
            <a:off x="7164311" y="281038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63" name="Oval 62">
            <a:extLst>
              <a:ext uri="{FF2B5EF4-FFF2-40B4-BE49-F238E27FC236}">
                <a16:creationId xmlns:a16="http://schemas.microsoft.com/office/drawing/2014/main" id="{2586FAB4-14EC-4752-847C-8B74C116892A}"/>
              </a:ext>
            </a:extLst>
          </p:cNvPr>
          <p:cNvSpPr/>
          <p:nvPr/>
        </p:nvSpPr>
        <p:spPr>
          <a:xfrm>
            <a:off x="8527250" y="2810380"/>
            <a:ext cx="85326" cy="85326"/>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64" name="TextBox 63">
            <a:extLst>
              <a:ext uri="{FF2B5EF4-FFF2-40B4-BE49-F238E27FC236}">
                <a16:creationId xmlns:a16="http://schemas.microsoft.com/office/drawing/2014/main" id="{18E77273-1FE0-482E-8DEA-8AD47E5AF6E3}"/>
              </a:ext>
            </a:extLst>
          </p:cNvPr>
          <p:cNvSpPr txBox="1"/>
          <p:nvPr/>
        </p:nvSpPr>
        <p:spPr>
          <a:xfrm>
            <a:off x="7545647" y="2517868"/>
            <a:ext cx="692699" cy="677108"/>
          </a:xfrm>
          <a:prstGeom prst="rect">
            <a:avLst/>
          </a:prstGeom>
          <a:noFill/>
        </p:spPr>
        <p:txBody>
          <a:bodyPr wrap="square" rtlCol="0" anchor="ctr">
            <a:spAutoFit/>
          </a:bodyPr>
          <a:lstStyle/>
          <a:p>
            <a:pPr algn="ctr" defTabSz="914240"/>
            <a:r>
              <a:rPr lang="en-IN" sz="1400" dirty="0">
                <a:solidFill>
                  <a:srgbClr val="ECB448"/>
                </a:solidFill>
                <a:latin typeface="Poppins" pitchFamily="2" charset="77"/>
                <a:cs typeface="Poppins" pitchFamily="2" charset="77"/>
              </a:rPr>
              <a:t>Step</a:t>
            </a:r>
          </a:p>
          <a:p>
            <a:pPr algn="ctr" defTabSz="914240"/>
            <a:r>
              <a:rPr lang="en-IN" sz="2400" b="1" dirty="0">
                <a:solidFill>
                  <a:srgbClr val="ECB448"/>
                </a:solidFill>
                <a:latin typeface="Poppins" pitchFamily="2" charset="77"/>
                <a:cs typeface="Poppins" pitchFamily="2" charset="77"/>
              </a:rPr>
              <a:t>05</a:t>
            </a:r>
          </a:p>
        </p:txBody>
      </p:sp>
      <p:grpSp>
        <p:nvGrpSpPr>
          <p:cNvPr id="65" name="Group 64">
            <a:extLst>
              <a:ext uri="{FF2B5EF4-FFF2-40B4-BE49-F238E27FC236}">
                <a16:creationId xmlns:a16="http://schemas.microsoft.com/office/drawing/2014/main" id="{AD565388-8472-42E2-B8D2-D152D054EBE2}"/>
              </a:ext>
            </a:extLst>
          </p:cNvPr>
          <p:cNvGrpSpPr/>
          <p:nvPr/>
        </p:nvGrpSpPr>
        <p:grpSpPr>
          <a:xfrm>
            <a:off x="7844888" y="1874014"/>
            <a:ext cx="85326" cy="335024"/>
            <a:chOff x="2330075" y="2029520"/>
            <a:chExt cx="164818" cy="647138"/>
          </a:xfrm>
        </p:grpSpPr>
        <p:cxnSp>
          <p:nvCxnSpPr>
            <p:cNvPr id="66" name="Straight Connector 65">
              <a:extLst>
                <a:ext uri="{FF2B5EF4-FFF2-40B4-BE49-F238E27FC236}">
                  <a16:creationId xmlns:a16="http://schemas.microsoft.com/office/drawing/2014/main" id="{50846D6D-0FB7-48EB-A178-18519584D89E}"/>
                </a:ext>
              </a:extLst>
            </p:cNvPr>
            <p:cNvCxnSpPr>
              <a:cxnSpLocks/>
            </p:cNvCxnSpPr>
            <p:nvPr/>
          </p:nvCxnSpPr>
          <p:spPr>
            <a:xfrm>
              <a:off x="2412484" y="2132856"/>
              <a:ext cx="0" cy="4725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8BE55963-DF19-43A9-A0CB-E6E1A436B47F}"/>
                </a:ext>
              </a:extLst>
            </p:cNvPr>
            <p:cNvSpPr/>
            <p:nvPr/>
          </p:nvSpPr>
          <p:spPr>
            <a:xfrm>
              <a:off x="2330075" y="251184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sp>
          <p:nvSpPr>
            <p:cNvPr id="68" name="Oval 67">
              <a:extLst>
                <a:ext uri="{FF2B5EF4-FFF2-40B4-BE49-F238E27FC236}">
                  <a16:creationId xmlns:a16="http://schemas.microsoft.com/office/drawing/2014/main" id="{992B85B0-5BC9-4F73-B309-22F237E7FB93}"/>
                </a:ext>
              </a:extLst>
            </p:cNvPr>
            <p:cNvSpPr/>
            <p:nvPr/>
          </p:nvSpPr>
          <p:spPr>
            <a:xfrm>
              <a:off x="2330075" y="2029520"/>
              <a:ext cx="164818" cy="164818"/>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en-IN">
                <a:solidFill>
                  <a:prstClr val="white"/>
                </a:solidFill>
                <a:latin typeface="Segoe UI"/>
              </a:endParaRPr>
            </a:p>
          </p:txBody>
        </p:sp>
      </p:grpSp>
      <p:sp>
        <p:nvSpPr>
          <p:cNvPr id="2" name="Title 1"/>
          <p:cNvSpPr>
            <a:spLocks noGrp="1"/>
          </p:cNvSpPr>
          <p:nvPr>
            <p:ph type="title"/>
          </p:nvPr>
        </p:nvSpPr>
        <p:spPr/>
        <p:txBody>
          <a:bodyPr anchor="t"/>
          <a:lstStyle/>
          <a:p>
            <a:r>
              <a:rPr lang="en-US" sz="2800" b="0" dirty="0">
                <a:solidFill>
                  <a:srgbClr val="007AAD"/>
                </a:solidFill>
                <a:ea typeface="Roboto" panose="02000000000000000000" pitchFamily="2" charset="0"/>
              </a:rPr>
              <a:t>It’s NOT Only About Data Collection!</a:t>
            </a:r>
            <a:endParaRPr lang="en-IN" dirty="0">
              <a:solidFill>
                <a:srgbClr val="007AAD"/>
              </a:solidFill>
            </a:endParaRPr>
          </a:p>
        </p:txBody>
      </p:sp>
      <p:sp>
        <p:nvSpPr>
          <p:cNvPr id="52" name="Rectangle 51">
            <a:extLst>
              <a:ext uri="{FF2B5EF4-FFF2-40B4-BE49-F238E27FC236}">
                <a16:creationId xmlns:a16="http://schemas.microsoft.com/office/drawing/2014/main" id="{D27E995C-DB47-410F-A07E-1BFB6D148AB5}"/>
              </a:ext>
            </a:extLst>
          </p:cNvPr>
          <p:cNvSpPr/>
          <p:nvPr/>
        </p:nvSpPr>
        <p:spPr>
          <a:xfrm>
            <a:off x="609097" y="1234039"/>
            <a:ext cx="1350513" cy="503635"/>
          </a:xfrm>
          <a:prstGeom prst="rect">
            <a:avLst/>
          </a:prstGeom>
        </p:spPr>
        <p:txBody>
          <a:bodyPr wrap="square" lIns="0" tIns="0" rIns="0" bIns="0" anchor="t">
            <a:spAutoFit/>
          </a:bodyPr>
          <a:lstStyle/>
          <a:p>
            <a:pPr algn="ctr" defTabSz="914240"/>
            <a:r>
              <a:rPr lang="en-IN" dirty="0">
                <a:solidFill>
                  <a:prstClr val="black">
                    <a:lumMod val="75000"/>
                    <a:lumOff val="25000"/>
                  </a:prstClr>
                </a:solidFill>
                <a:latin typeface="Poppins" pitchFamily="2" charset="77"/>
                <a:ea typeface="Open Sans Light" panose="020B0606030504020204" pitchFamily="34" charset="0"/>
                <a:cs typeface="Poppins" pitchFamily="2" charset="77"/>
              </a:rPr>
              <a:t>Data Collection</a:t>
            </a:r>
          </a:p>
        </p:txBody>
      </p:sp>
      <p:sp>
        <p:nvSpPr>
          <p:cNvPr id="69" name="Rectangle 68">
            <a:extLst>
              <a:ext uri="{FF2B5EF4-FFF2-40B4-BE49-F238E27FC236}">
                <a16:creationId xmlns:a16="http://schemas.microsoft.com/office/drawing/2014/main" id="{6F1BBD32-5C66-4C1B-945F-DA7E307CA0B2}"/>
              </a:ext>
            </a:extLst>
          </p:cNvPr>
          <p:cNvSpPr/>
          <p:nvPr/>
        </p:nvSpPr>
        <p:spPr>
          <a:xfrm>
            <a:off x="3767074" y="1234039"/>
            <a:ext cx="1633193" cy="503635"/>
          </a:xfrm>
          <a:prstGeom prst="rect">
            <a:avLst/>
          </a:prstGeom>
        </p:spPr>
        <p:txBody>
          <a:bodyPr wrap="square" lIns="0" tIns="0" rIns="0" bIns="0" anchor="t">
            <a:spAutoFit/>
          </a:bodyPr>
          <a:lstStyle/>
          <a:p>
            <a:pPr algn="ctr" defTabSz="914240"/>
            <a:r>
              <a:rPr lang="en-IN" dirty="0">
                <a:solidFill>
                  <a:prstClr val="black">
                    <a:lumMod val="75000"/>
                    <a:lumOff val="25000"/>
                  </a:prstClr>
                </a:solidFill>
                <a:latin typeface="Poppins" pitchFamily="2" charset="77"/>
                <a:ea typeface="Open Sans Light" panose="020B0606030504020204" pitchFamily="34" charset="0"/>
                <a:cs typeface="Poppins" pitchFamily="2" charset="77"/>
              </a:rPr>
              <a:t>Intervention Planning</a:t>
            </a:r>
          </a:p>
        </p:txBody>
      </p:sp>
      <p:sp>
        <p:nvSpPr>
          <p:cNvPr id="70" name="Rectangle 69">
            <a:extLst>
              <a:ext uri="{FF2B5EF4-FFF2-40B4-BE49-F238E27FC236}">
                <a16:creationId xmlns:a16="http://schemas.microsoft.com/office/drawing/2014/main" id="{AF20FBFD-98CC-4370-8D7C-2F885F529ED4}"/>
              </a:ext>
            </a:extLst>
          </p:cNvPr>
          <p:cNvSpPr/>
          <p:nvPr/>
        </p:nvSpPr>
        <p:spPr>
          <a:xfrm>
            <a:off x="7198433" y="1234039"/>
            <a:ext cx="1350513" cy="503635"/>
          </a:xfrm>
          <a:prstGeom prst="rect">
            <a:avLst/>
          </a:prstGeom>
        </p:spPr>
        <p:txBody>
          <a:bodyPr wrap="square" lIns="0" tIns="0" rIns="0" bIns="0" anchor="t">
            <a:spAutoFit/>
          </a:bodyPr>
          <a:lstStyle/>
          <a:p>
            <a:pPr algn="ctr" defTabSz="914240"/>
            <a:r>
              <a:rPr lang="en-IN" dirty="0">
                <a:solidFill>
                  <a:prstClr val="black">
                    <a:lumMod val="75000"/>
                    <a:lumOff val="25000"/>
                  </a:prstClr>
                </a:solidFill>
                <a:latin typeface="Poppins" pitchFamily="2" charset="77"/>
                <a:ea typeface="Open Sans Light" panose="020B0606030504020204" pitchFamily="34" charset="0"/>
                <a:cs typeface="Poppins" pitchFamily="2" charset="77"/>
              </a:rPr>
              <a:t>Tracking &amp; Evaluation</a:t>
            </a:r>
          </a:p>
        </p:txBody>
      </p:sp>
      <p:sp>
        <p:nvSpPr>
          <p:cNvPr id="71" name="Rectangle 70">
            <a:extLst>
              <a:ext uri="{FF2B5EF4-FFF2-40B4-BE49-F238E27FC236}">
                <a16:creationId xmlns:a16="http://schemas.microsoft.com/office/drawing/2014/main" id="{D442EC4A-5032-4E5C-91CA-7E43DC4DFB82}"/>
              </a:ext>
            </a:extLst>
          </p:cNvPr>
          <p:cNvSpPr/>
          <p:nvPr/>
        </p:nvSpPr>
        <p:spPr>
          <a:xfrm>
            <a:off x="2080762" y="4008252"/>
            <a:ext cx="1692722" cy="276999"/>
          </a:xfrm>
          <a:prstGeom prst="rect">
            <a:avLst/>
          </a:prstGeom>
        </p:spPr>
        <p:txBody>
          <a:bodyPr wrap="square" lIns="0" tIns="0" rIns="0" bIns="0" anchor="t">
            <a:spAutoFit/>
          </a:bodyPr>
          <a:lstStyle/>
          <a:p>
            <a:pPr algn="ctr" defTabSz="914240"/>
            <a:r>
              <a:rPr lang="en-IN" dirty="0">
                <a:solidFill>
                  <a:prstClr val="black">
                    <a:lumMod val="75000"/>
                    <a:lumOff val="25000"/>
                  </a:prstClr>
                </a:solidFill>
                <a:latin typeface="Poppins" pitchFamily="2" charset="77"/>
                <a:ea typeface="Open Sans Light" panose="020B0606030504020204" pitchFamily="34" charset="0"/>
                <a:cs typeface="Poppins" pitchFamily="2" charset="77"/>
              </a:rPr>
              <a:t>Data Analysis</a:t>
            </a:r>
          </a:p>
        </p:txBody>
      </p:sp>
      <p:sp>
        <p:nvSpPr>
          <p:cNvPr id="72" name="Rectangle 71">
            <a:extLst>
              <a:ext uri="{FF2B5EF4-FFF2-40B4-BE49-F238E27FC236}">
                <a16:creationId xmlns:a16="http://schemas.microsoft.com/office/drawing/2014/main" id="{311862D1-BAF1-4F7D-BD8F-E07E13362D0A}"/>
              </a:ext>
            </a:extLst>
          </p:cNvPr>
          <p:cNvSpPr/>
          <p:nvPr/>
        </p:nvSpPr>
        <p:spPr>
          <a:xfrm>
            <a:off x="5215637" y="4002488"/>
            <a:ext cx="2045349" cy="276999"/>
          </a:xfrm>
          <a:prstGeom prst="rect">
            <a:avLst/>
          </a:prstGeom>
        </p:spPr>
        <p:txBody>
          <a:bodyPr wrap="square" lIns="0" tIns="0" rIns="0" bIns="0" anchor="t">
            <a:spAutoFit/>
          </a:bodyPr>
          <a:lstStyle/>
          <a:p>
            <a:pPr algn="ctr" defTabSz="914240"/>
            <a:r>
              <a:rPr lang="en-IN" dirty="0">
                <a:solidFill>
                  <a:prstClr val="black">
                    <a:lumMod val="75000"/>
                    <a:lumOff val="25000"/>
                  </a:prstClr>
                </a:solidFill>
                <a:latin typeface="Poppins" pitchFamily="2" charset="77"/>
                <a:ea typeface="Open Sans Light" panose="020B0606030504020204" pitchFamily="34" charset="0"/>
                <a:cs typeface="Poppins" pitchFamily="2" charset="77"/>
              </a:rPr>
              <a:t>Implementation</a:t>
            </a:r>
          </a:p>
        </p:txBody>
      </p:sp>
      <p:pic>
        <p:nvPicPr>
          <p:cNvPr id="3" name="Picture 2">
            <a:extLst>
              <a:ext uri="{FF2B5EF4-FFF2-40B4-BE49-F238E27FC236}">
                <a16:creationId xmlns:a16="http://schemas.microsoft.com/office/drawing/2014/main" id="{B5031DD7-8FE3-3A24-E269-8C2F5B1D5D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4" name="Picture 3">
            <a:extLst>
              <a:ext uri="{FF2B5EF4-FFF2-40B4-BE49-F238E27FC236}">
                <a16:creationId xmlns:a16="http://schemas.microsoft.com/office/drawing/2014/main" id="{D55D1031-8232-0E02-0E58-02BC34BFB569}"/>
              </a:ext>
            </a:extLst>
          </p:cNvPr>
          <p:cNvPicPr>
            <a:picLocks noChangeAspect="1"/>
          </p:cNvPicPr>
          <p:nvPr/>
        </p:nvPicPr>
        <p:blipFill rotWithShape="1">
          <a:blip r:embed="rId3"/>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69141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animBg="1"/>
      <p:bldP spid="25" grpId="0" animBg="1"/>
      <p:bldP spid="32" grpId="0"/>
      <p:bldP spid="16" grpId="0" animBg="1"/>
      <p:bldP spid="17" grpId="0" animBg="1"/>
      <p:bldP spid="26" grpId="0" animBg="1"/>
      <p:bldP spid="27" grpId="0" animBg="1"/>
      <p:bldP spid="33" grpId="0"/>
      <p:bldP spid="47" grpId="0" animBg="1"/>
      <p:bldP spid="48" grpId="0" animBg="1"/>
      <p:bldP spid="49" grpId="0" animBg="1"/>
      <p:bldP spid="50" grpId="0" animBg="1"/>
      <p:bldP spid="51" grpId="0"/>
      <p:bldP spid="53" grpId="0" animBg="1"/>
      <p:bldP spid="54" grpId="0" animBg="1"/>
      <p:bldP spid="62" grpId="0" animBg="1"/>
      <p:bldP spid="63" grpId="0" animBg="1"/>
      <p:bldP spid="64" grpId="0"/>
      <p:bldP spid="69" grpId="0"/>
      <p:bldP spid="70" grpId="0"/>
      <p:bldP spid="71" grpId="0"/>
      <p:bldP spid="7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3796-CD83-FB2F-4061-707AE14D55A0}"/>
              </a:ext>
            </a:extLst>
          </p:cNvPr>
          <p:cNvSpPr>
            <a:spLocks noGrp="1"/>
          </p:cNvSpPr>
          <p:nvPr>
            <p:ph type="title"/>
          </p:nvPr>
        </p:nvSpPr>
        <p:spPr>
          <a:xfrm>
            <a:off x="0" y="2456413"/>
            <a:ext cx="3586480" cy="1367006"/>
          </a:xfrm>
        </p:spPr>
        <p:txBody>
          <a:bodyPr anchor="ctr"/>
          <a:lstStyle/>
          <a:p>
            <a:r>
              <a:rPr lang="en-PS" dirty="0"/>
              <a:t>Smooth Tech Adoption Journey</a:t>
            </a:r>
          </a:p>
        </p:txBody>
      </p:sp>
      <p:sp>
        <p:nvSpPr>
          <p:cNvPr id="5" name="Slide Number Placeholder 4">
            <a:extLst>
              <a:ext uri="{FF2B5EF4-FFF2-40B4-BE49-F238E27FC236}">
                <a16:creationId xmlns:a16="http://schemas.microsoft.com/office/drawing/2014/main" id="{AB525F58-104B-431F-9B56-9414F27D4A00}"/>
              </a:ext>
            </a:extLst>
          </p:cNvPr>
          <p:cNvSpPr>
            <a:spLocks noGrp="1"/>
          </p:cNvSpPr>
          <p:nvPr>
            <p:ph type="sldNum" sz="quarter" idx="12"/>
          </p:nvPr>
        </p:nvSpPr>
        <p:spPr/>
        <p:txBody>
          <a:bodyPr/>
          <a:lstStyle/>
          <a:p>
            <a:fld id="{43D3D97B-AFF1-4763-A1B6-DE29AFA4284A}" type="slidenum">
              <a:rPr lang="en-US" smtClean="0"/>
              <a:t>37</a:t>
            </a:fld>
            <a:endParaRPr lang="en-US"/>
          </a:p>
        </p:txBody>
      </p:sp>
    </p:spTree>
    <p:extLst>
      <p:ext uri="{BB962C8B-B14F-4D97-AF65-F5344CB8AC3E}">
        <p14:creationId xmlns:p14="http://schemas.microsoft.com/office/powerpoint/2010/main" val="1435183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ea typeface="Roboto" panose="02000000000000000000" pitchFamily="2" charset="0"/>
              </a:rPr>
              <a:t>Step 1: Understand The Needs</a:t>
            </a:r>
            <a:endParaRPr dirty="0">
              <a:solidFill>
                <a:srgbClr val="007AAD"/>
              </a:solidFill>
              <a:ea typeface="Roboto" panose="02000000000000000000" pitchFamily="2" charset="0"/>
            </a:endParaRPr>
          </a:p>
        </p:txBody>
      </p:sp>
      <p:grpSp>
        <p:nvGrpSpPr>
          <p:cNvPr id="2" name="Google Shape;752;p26">
            <a:extLst>
              <a:ext uri="{FF2B5EF4-FFF2-40B4-BE49-F238E27FC236}">
                <a16:creationId xmlns:a16="http://schemas.microsoft.com/office/drawing/2014/main" id="{242E0858-04E8-12A9-D02F-0CA027FEDDE9}"/>
              </a:ext>
            </a:extLst>
          </p:cNvPr>
          <p:cNvGrpSpPr/>
          <p:nvPr/>
        </p:nvGrpSpPr>
        <p:grpSpPr>
          <a:xfrm>
            <a:off x="1774714" y="1367818"/>
            <a:ext cx="5944235" cy="3371454"/>
            <a:chOff x="2131589" y="1412776"/>
            <a:chExt cx="7925646" cy="4495272"/>
          </a:xfrm>
        </p:grpSpPr>
        <p:sp>
          <p:nvSpPr>
            <p:cNvPr id="3" name="Google Shape;753;p26">
              <a:extLst>
                <a:ext uri="{FF2B5EF4-FFF2-40B4-BE49-F238E27FC236}">
                  <a16:creationId xmlns:a16="http://schemas.microsoft.com/office/drawing/2014/main" id="{63E56E4E-DE17-C6C9-8B52-CCEEB9FFE1DE}"/>
                </a:ext>
              </a:extLst>
            </p:cNvPr>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4" name="Google Shape;754;p26">
              <a:extLst>
                <a:ext uri="{FF2B5EF4-FFF2-40B4-BE49-F238E27FC236}">
                  <a16:creationId xmlns:a16="http://schemas.microsoft.com/office/drawing/2014/main" id="{3664F3A6-A246-D65E-9CC5-B54B0E5C8BDF}"/>
                </a:ext>
              </a:extLst>
            </p:cNvPr>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5" name="Google Shape;755;p26">
              <a:extLst>
                <a:ext uri="{FF2B5EF4-FFF2-40B4-BE49-F238E27FC236}">
                  <a16:creationId xmlns:a16="http://schemas.microsoft.com/office/drawing/2014/main" id="{64696671-82B9-9C93-DACE-1FEA171FE100}"/>
                </a:ext>
              </a:extLst>
            </p:cNvPr>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6" name="Google Shape;756;p26">
              <a:extLst>
                <a:ext uri="{FF2B5EF4-FFF2-40B4-BE49-F238E27FC236}">
                  <a16:creationId xmlns:a16="http://schemas.microsoft.com/office/drawing/2014/main" id="{DE38F5C9-0128-2C4A-1E20-4E9067E63D78}"/>
                </a:ext>
              </a:extLst>
            </p:cNvPr>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 name="Google Shape;757;p26">
              <a:extLst>
                <a:ext uri="{FF2B5EF4-FFF2-40B4-BE49-F238E27FC236}">
                  <a16:creationId xmlns:a16="http://schemas.microsoft.com/office/drawing/2014/main" id="{FC9B4598-A186-4C50-12B1-F4FB2B1ED5BB}"/>
                </a:ext>
              </a:extLst>
            </p:cNvPr>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 name="Google Shape;758;p26">
              <a:extLst>
                <a:ext uri="{FF2B5EF4-FFF2-40B4-BE49-F238E27FC236}">
                  <a16:creationId xmlns:a16="http://schemas.microsoft.com/office/drawing/2014/main" id="{1F942FBD-8AC0-4870-D96E-EC3066443266}"/>
                </a:ext>
              </a:extLst>
            </p:cNvPr>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9" name="Google Shape;759;p26">
              <a:extLst>
                <a:ext uri="{FF2B5EF4-FFF2-40B4-BE49-F238E27FC236}">
                  <a16:creationId xmlns:a16="http://schemas.microsoft.com/office/drawing/2014/main" id="{5D0A061C-18AC-130F-49BF-5403ECB3D1F4}"/>
                </a:ext>
              </a:extLst>
            </p:cNvPr>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0" name="Google Shape;760;p26">
              <a:extLst>
                <a:ext uri="{FF2B5EF4-FFF2-40B4-BE49-F238E27FC236}">
                  <a16:creationId xmlns:a16="http://schemas.microsoft.com/office/drawing/2014/main" id="{6BEBEA36-1D28-621C-92FE-E60002260BEE}"/>
                </a:ext>
              </a:extLst>
            </p:cNvPr>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1" name="Google Shape;761;p26">
              <a:extLst>
                <a:ext uri="{FF2B5EF4-FFF2-40B4-BE49-F238E27FC236}">
                  <a16:creationId xmlns:a16="http://schemas.microsoft.com/office/drawing/2014/main" id="{2692CA46-567A-6800-988A-D628542D9309}"/>
                </a:ext>
              </a:extLst>
            </p:cNvPr>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2" name="Google Shape;762;p26">
              <a:extLst>
                <a:ext uri="{FF2B5EF4-FFF2-40B4-BE49-F238E27FC236}">
                  <a16:creationId xmlns:a16="http://schemas.microsoft.com/office/drawing/2014/main" id="{BFF11295-D334-4825-A02E-7D0F3EAE2607}"/>
                </a:ext>
              </a:extLst>
            </p:cNvPr>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3" name="Google Shape;763;p26">
              <a:extLst>
                <a:ext uri="{FF2B5EF4-FFF2-40B4-BE49-F238E27FC236}">
                  <a16:creationId xmlns:a16="http://schemas.microsoft.com/office/drawing/2014/main" id="{22ECD46C-863B-ED01-9EDF-1A2F15966571}"/>
                </a:ext>
              </a:extLst>
            </p:cNvPr>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4" name="Google Shape;764;p26">
              <a:extLst>
                <a:ext uri="{FF2B5EF4-FFF2-40B4-BE49-F238E27FC236}">
                  <a16:creationId xmlns:a16="http://schemas.microsoft.com/office/drawing/2014/main" id="{5F837120-FA47-61E2-7B25-1BDFCAE59E42}"/>
                </a:ext>
              </a:extLst>
            </p:cNvPr>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5" name="Google Shape;765;p26">
              <a:extLst>
                <a:ext uri="{FF2B5EF4-FFF2-40B4-BE49-F238E27FC236}">
                  <a16:creationId xmlns:a16="http://schemas.microsoft.com/office/drawing/2014/main" id="{12B27717-C17A-5A17-C187-218D6FC83283}"/>
                </a:ext>
              </a:extLst>
            </p:cNvPr>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231F20"/>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6" name="Google Shape;766;p26">
              <a:extLst>
                <a:ext uri="{FF2B5EF4-FFF2-40B4-BE49-F238E27FC236}">
                  <a16:creationId xmlns:a16="http://schemas.microsoft.com/office/drawing/2014/main" id="{53A2F8E8-1554-7B5C-283E-3986D40ECB87}"/>
                </a:ext>
              </a:extLst>
            </p:cNvPr>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7" name="Google Shape;767;p26">
              <a:extLst>
                <a:ext uri="{FF2B5EF4-FFF2-40B4-BE49-F238E27FC236}">
                  <a16:creationId xmlns:a16="http://schemas.microsoft.com/office/drawing/2014/main" id="{4A2AF943-56A6-51B8-7811-E5FE0984CF64}"/>
                </a:ext>
              </a:extLst>
            </p:cNvPr>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8" name="Google Shape;768;p26">
              <a:extLst>
                <a:ext uri="{FF2B5EF4-FFF2-40B4-BE49-F238E27FC236}">
                  <a16:creationId xmlns:a16="http://schemas.microsoft.com/office/drawing/2014/main" id="{AE976560-643B-81B8-863C-3014F7D62375}"/>
                </a:ext>
              </a:extLst>
            </p:cNvPr>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9" name="Google Shape;769;p26">
              <a:extLst>
                <a:ext uri="{FF2B5EF4-FFF2-40B4-BE49-F238E27FC236}">
                  <a16:creationId xmlns:a16="http://schemas.microsoft.com/office/drawing/2014/main" id="{C6BC9CAE-3763-6492-05E8-32396065F29E}"/>
                </a:ext>
              </a:extLst>
            </p:cNvPr>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0" name="Google Shape;770;p26">
              <a:extLst>
                <a:ext uri="{FF2B5EF4-FFF2-40B4-BE49-F238E27FC236}">
                  <a16:creationId xmlns:a16="http://schemas.microsoft.com/office/drawing/2014/main" id="{2758E652-A4CB-A5E2-FE40-0C9918090BB1}"/>
                </a:ext>
              </a:extLst>
            </p:cNvPr>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1" name="Google Shape;771;p26">
              <a:extLst>
                <a:ext uri="{FF2B5EF4-FFF2-40B4-BE49-F238E27FC236}">
                  <a16:creationId xmlns:a16="http://schemas.microsoft.com/office/drawing/2014/main" id="{823B8F79-9B29-FBC1-A1B7-32C1714149C1}"/>
                </a:ext>
              </a:extLst>
            </p:cNvPr>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2" name="Google Shape;772;p26">
              <a:extLst>
                <a:ext uri="{FF2B5EF4-FFF2-40B4-BE49-F238E27FC236}">
                  <a16:creationId xmlns:a16="http://schemas.microsoft.com/office/drawing/2014/main" id="{BDC55B51-BAAC-4289-32EF-F022E7E615B1}"/>
                </a:ext>
              </a:extLst>
            </p:cNvPr>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3" name="Google Shape;773;p26">
              <a:extLst>
                <a:ext uri="{FF2B5EF4-FFF2-40B4-BE49-F238E27FC236}">
                  <a16:creationId xmlns:a16="http://schemas.microsoft.com/office/drawing/2014/main" id="{6FEB8F97-888C-E096-734C-FF3DD930B181}"/>
                </a:ext>
              </a:extLst>
            </p:cNvPr>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4" name="Google Shape;774;p26">
              <a:extLst>
                <a:ext uri="{FF2B5EF4-FFF2-40B4-BE49-F238E27FC236}">
                  <a16:creationId xmlns:a16="http://schemas.microsoft.com/office/drawing/2014/main" id="{670EED0E-76BB-751A-98C5-BB50C4B55D6B}"/>
                </a:ext>
              </a:extLst>
            </p:cNvPr>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5" name="Google Shape;775;p26">
              <a:extLst>
                <a:ext uri="{FF2B5EF4-FFF2-40B4-BE49-F238E27FC236}">
                  <a16:creationId xmlns:a16="http://schemas.microsoft.com/office/drawing/2014/main" id="{D678EAF1-8678-42F2-4ABF-12515629E1B3}"/>
                </a:ext>
              </a:extLst>
            </p:cNvPr>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6" name="Google Shape;776;p26">
              <a:extLst>
                <a:ext uri="{FF2B5EF4-FFF2-40B4-BE49-F238E27FC236}">
                  <a16:creationId xmlns:a16="http://schemas.microsoft.com/office/drawing/2014/main" id="{E94734D5-D784-6656-F15F-E6FE3CC7B7E5}"/>
                </a:ext>
              </a:extLst>
            </p:cNvPr>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7" name="Google Shape;777;p26">
              <a:extLst>
                <a:ext uri="{FF2B5EF4-FFF2-40B4-BE49-F238E27FC236}">
                  <a16:creationId xmlns:a16="http://schemas.microsoft.com/office/drawing/2014/main" id="{FA78DF22-5564-A509-8E21-6C96DE44FEEA}"/>
                </a:ext>
              </a:extLst>
            </p:cNvPr>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8" name="Google Shape;778;p26">
              <a:extLst>
                <a:ext uri="{FF2B5EF4-FFF2-40B4-BE49-F238E27FC236}">
                  <a16:creationId xmlns:a16="http://schemas.microsoft.com/office/drawing/2014/main" id="{DADF912B-0FF5-56B0-E395-540DDEAD3A62}"/>
                </a:ext>
              </a:extLst>
            </p:cNvPr>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9" name="Google Shape;779;p26">
              <a:extLst>
                <a:ext uri="{FF2B5EF4-FFF2-40B4-BE49-F238E27FC236}">
                  <a16:creationId xmlns:a16="http://schemas.microsoft.com/office/drawing/2014/main" id="{FB88307D-3518-3F6D-CFF3-F7FE84583840}"/>
                </a:ext>
              </a:extLst>
            </p:cNvPr>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0" name="Google Shape;780;p26">
              <a:extLst>
                <a:ext uri="{FF2B5EF4-FFF2-40B4-BE49-F238E27FC236}">
                  <a16:creationId xmlns:a16="http://schemas.microsoft.com/office/drawing/2014/main" id="{98CFE46B-20AB-1454-EB84-DEE846F5350C}"/>
                </a:ext>
              </a:extLst>
            </p:cNvPr>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1" name="Google Shape;781;p26">
              <a:extLst>
                <a:ext uri="{FF2B5EF4-FFF2-40B4-BE49-F238E27FC236}">
                  <a16:creationId xmlns:a16="http://schemas.microsoft.com/office/drawing/2014/main" id="{586228A8-5F9F-9AA4-FA0D-B0E3726DA24B}"/>
                </a:ext>
              </a:extLst>
            </p:cNvPr>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2" name="Google Shape;782;p26">
              <a:extLst>
                <a:ext uri="{FF2B5EF4-FFF2-40B4-BE49-F238E27FC236}">
                  <a16:creationId xmlns:a16="http://schemas.microsoft.com/office/drawing/2014/main" id="{6CB29048-6BEA-A165-143D-8902D0BDBC75}"/>
                </a:ext>
              </a:extLst>
            </p:cNvPr>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3" name="Google Shape;783;p26">
              <a:extLst>
                <a:ext uri="{FF2B5EF4-FFF2-40B4-BE49-F238E27FC236}">
                  <a16:creationId xmlns:a16="http://schemas.microsoft.com/office/drawing/2014/main" id="{0D3B4727-432F-EF1E-1022-8115E1A701AC}"/>
                </a:ext>
              </a:extLst>
            </p:cNvPr>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4" name="Google Shape;784;p26">
              <a:extLst>
                <a:ext uri="{FF2B5EF4-FFF2-40B4-BE49-F238E27FC236}">
                  <a16:creationId xmlns:a16="http://schemas.microsoft.com/office/drawing/2014/main" id="{3BAAD933-9E9E-401D-E6DB-2C43D794F53B}"/>
                </a:ext>
              </a:extLst>
            </p:cNvPr>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5" name="Google Shape;785;p26">
              <a:extLst>
                <a:ext uri="{FF2B5EF4-FFF2-40B4-BE49-F238E27FC236}">
                  <a16:creationId xmlns:a16="http://schemas.microsoft.com/office/drawing/2014/main" id="{74F1CCE7-0CAD-598E-9C0D-69A4E4B48DBC}"/>
                </a:ext>
              </a:extLst>
            </p:cNvPr>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6" name="Google Shape;786;p26">
              <a:extLst>
                <a:ext uri="{FF2B5EF4-FFF2-40B4-BE49-F238E27FC236}">
                  <a16:creationId xmlns:a16="http://schemas.microsoft.com/office/drawing/2014/main" id="{8E2A75A3-FCF0-011D-5BB3-EC0E7079F024}"/>
                </a:ext>
              </a:extLst>
            </p:cNvPr>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grpSp>
      <p:sp>
        <p:nvSpPr>
          <p:cNvPr id="717" name="Google Shape;799;p26">
            <a:extLst>
              <a:ext uri="{FF2B5EF4-FFF2-40B4-BE49-F238E27FC236}">
                <a16:creationId xmlns:a16="http://schemas.microsoft.com/office/drawing/2014/main" id="{0815D098-A619-C606-483A-0F8730646C1A}"/>
              </a:ext>
            </a:extLst>
          </p:cNvPr>
          <p:cNvSpPr txBox="1"/>
          <p:nvPr/>
        </p:nvSpPr>
        <p:spPr>
          <a:xfrm>
            <a:off x="4116306" y="4687066"/>
            <a:ext cx="2025492" cy="369332"/>
          </a:xfrm>
          <a:prstGeom prst="rect">
            <a:avLst/>
          </a:prstGeom>
          <a:noFill/>
          <a:ln>
            <a:noFill/>
          </a:ln>
        </p:spPr>
        <p:txBody>
          <a:bodyPr spcFirstLastPara="1" wrap="square" lIns="0" tIns="0" rIns="0" bIns="0" anchor="ctr" anchorCtr="0">
            <a:spAutoFit/>
          </a:bodyPr>
          <a:lstStyle/>
          <a:p>
            <a:r>
              <a:rPr lang="en-US" sz="1200" dirty="0">
                <a:solidFill>
                  <a:srgbClr val="024671"/>
                </a:solidFill>
                <a:latin typeface="Poppins" pitchFamily="2" charset="77"/>
                <a:ea typeface="Roboto" panose="02000000000000000000" pitchFamily="2" charset="0"/>
                <a:cs typeface="Poppins" pitchFamily="2" charset="77"/>
                <a:sym typeface="Quattrocento Sans"/>
              </a:rPr>
              <a:t>At the right frequency for accurate &amp; timely insights </a:t>
            </a:r>
            <a:endParaRPr sz="12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718" name="Google Shape;800;p26">
            <a:extLst>
              <a:ext uri="{FF2B5EF4-FFF2-40B4-BE49-F238E27FC236}">
                <a16:creationId xmlns:a16="http://schemas.microsoft.com/office/drawing/2014/main" id="{7F99ECE4-EEF5-D596-BA89-4893DF92BD0B}"/>
              </a:ext>
            </a:extLst>
          </p:cNvPr>
          <p:cNvSpPr txBox="1"/>
          <p:nvPr/>
        </p:nvSpPr>
        <p:spPr>
          <a:xfrm>
            <a:off x="4121204" y="443156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Accurate Data Collection</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pic>
        <p:nvPicPr>
          <p:cNvPr id="39" name="Picture 38">
            <a:extLst>
              <a:ext uri="{FF2B5EF4-FFF2-40B4-BE49-F238E27FC236}">
                <a16:creationId xmlns:a16="http://schemas.microsoft.com/office/drawing/2014/main" id="{74E9F1ED-F218-966E-397C-5BB736CEE6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40" name="Picture 39">
            <a:extLst>
              <a:ext uri="{FF2B5EF4-FFF2-40B4-BE49-F238E27FC236}">
                <a16:creationId xmlns:a16="http://schemas.microsoft.com/office/drawing/2014/main" id="{FB7C7601-902F-5DD9-E055-BB26255E8336}"/>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316784536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C506-1325-0190-4494-2B989BB6C8FE}"/>
              </a:ext>
            </a:extLst>
          </p:cNvPr>
          <p:cNvSpPr>
            <a:spLocks noGrp="1"/>
          </p:cNvSpPr>
          <p:nvPr>
            <p:ph type="title"/>
          </p:nvPr>
        </p:nvSpPr>
        <p:spPr>
          <a:xfrm>
            <a:off x="0" y="2260948"/>
            <a:ext cx="3784060" cy="832306"/>
          </a:xfrm>
        </p:spPr>
        <p:txBody>
          <a:bodyPr/>
          <a:lstStyle/>
          <a:p>
            <a:r>
              <a:rPr lang="en-PS" dirty="0"/>
              <a:t>Intervention Planning</a:t>
            </a:r>
          </a:p>
        </p:txBody>
      </p:sp>
      <p:sp>
        <p:nvSpPr>
          <p:cNvPr id="3" name="Text Placeholder 2">
            <a:extLst>
              <a:ext uri="{FF2B5EF4-FFF2-40B4-BE49-F238E27FC236}">
                <a16:creationId xmlns:a16="http://schemas.microsoft.com/office/drawing/2014/main" id="{F7B99FDD-0CF8-A1D1-36B5-09A824EDE538}"/>
              </a:ext>
            </a:extLst>
          </p:cNvPr>
          <p:cNvSpPr>
            <a:spLocks noGrp="1"/>
          </p:cNvSpPr>
          <p:nvPr>
            <p:ph type="body" sz="half" idx="2"/>
          </p:nvPr>
        </p:nvSpPr>
        <p:spPr>
          <a:xfrm>
            <a:off x="0" y="3093255"/>
            <a:ext cx="3784060" cy="832306"/>
          </a:xfrm>
        </p:spPr>
        <p:txBody>
          <a:bodyPr/>
          <a:lstStyle/>
          <a:p>
            <a:r>
              <a:rPr lang="en-PS" dirty="0"/>
              <a:t>go to the field, understand the context</a:t>
            </a:r>
          </a:p>
        </p:txBody>
      </p:sp>
    </p:spTree>
    <p:extLst>
      <p:ext uri="{BB962C8B-B14F-4D97-AF65-F5344CB8AC3E}">
        <p14:creationId xmlns:p14="http://schemas.microsoft.com/office/powerpoint/2010/main" val="13355234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85CFFB1-6F79-00A6-A4FD-F79F6735E39B}"/>
              </a:ext>
            </a:extLst>
          </p:cNvPr>
          <p:cNvSpPr txBox="1"/>
          <p:nvPr/>
        </p:nvSpPr>
        <p:spPr>
          <a:xfrm>
            <a:off x="818931" y="1734673"/>
            <a:ext cx="3122596" cy="531299"/>
          </a:xfrm>
          <a:prstGeom prst="rect">
            <a:avLst/>
          </a:prstGeom>
          <a:noFill/>
        </p:spPr>
        <p:txBody>
          <a:bodyPr wrap="square" lIns="91440" tIns="45720" rIns="91440" bIns="45720" rtlCol="0" anchor="ctr">
            <a:spAutoFit/>
          </a:bodyPr>
          <a:lstStyle/>
          <a:p>
            <a:pPr>
              <a:lnSpc>
                <a:spcPct val="150000"/>
              </a:lnSpc>
            </a:pPr>
            <a:r>
              <a:rPr lang="en-PS" sz="2100" dirty="0">
                <a:solidFill>
                  <a:srgbClr val="0075C9"/>
                </a:solidFill>
                <a:latin typeface="Poppins Medium"/>
                <a:cs typeface="Poppins Medium"/>
              </a:rPr>
              <a:t>Kate Stanton-Davies</a:t>
            </a:r>
            <a:endParaRPr lang="en-PS" sz="2100" dirty="0">
              <a:solidFill>
                <a:srgbClr val="0075C9"/>
              </a:solidFill>
              <a:latin typeface="Poppins Medium" pitchFamily="2" charset="77"/>
              <a:cs typeface="Poppins Medium" pitchFamily="2" charset="77"/>
            </a:endParaRPr>
          </a:p>
        </p:txBody>
      </p:sp>
      <p:sp>
        <p:nvSpPr>
          <p:cNvPr id="21" name="TextBox 20">
            <a:extLst>
              <a:ext uri="{FF2B5EF4-FFF2-40B4-BE49-F238E27FC236}">
                <a16:creationId xmlns:a16="http://schemas.microsoft.com/office/drawing/2014/main" id="{5C59C763-EB8F-4A1D-5693-C64A75389033}"/>
              </a:ext>
            </a:extLst>
          </p:cNvPr>
          <p:cNvSpPr txBox="1"/>
          <p:nvPr/>
        </p:nvSpPr>
        <p:spPr>
          <a:xfrm>
            <a:off x="824872" y="2309399"/>
            <a:ext cx="3381368" cy="689612"/>
          </a:xfrm>
          <a:prstGeom prst="rect">
            <a:avLst/>
          </a:prstGeom>
          <a:noFill/>
        </p:spPr>
        <p:txBody>
          <a:bodyPr wrap="square" lIns="91440" tIns="45720" rIns="91440" bIns="45720" rtlCol="0" anchor="ctr">
            <a:spAutoFit/>
          </a:bodyPr>
          <a:lstStyle/>
          <a:p>
            <a:pPr>
              <a:lnSpc>
                <a:spcPct val="150000"/>
              </a:lnSpc>
            </a:pPr>
            <a:r>
              <a:rPr lang="en-US" sz="1350" dirty="0">
                <a:solidFill>
                  <a:srgbClr val="001D31"/>
                </a:solidFill>
                <a:latin typeface="Poppins Light"/>
                <a:cs typeface="Poppins Light"/>
              </a:rPr>
              <a:t>Co-founder and Director of </a:t>
            </a:r>
            <a:endParaRPr lang="en-PS" sz="1350" dirty="0">
              <a:solidFill>
                <a:srgbClr val="000000"/>
              </a:solidFill>
              <a:latin typeface="Poppins Light"/>
              <a:cs typeface="Poppins Light"/>
            </a:endParaRPr>
          </a:p>
          <a:p>
            <a:pPr>
              <a:lnSpc>
                <a:spcPct val="150000"/>
              </a:lnSpc>
            </a:pPr>
            <a:r>
              <a:rPr lang="en-US" sz="1350" dirty="0">
                <a:solidFill>
                  <a:srgbClr val="001D31"/>
                </a:solidFill>
                <a:latin typeface="Poppins Light"/>
                <a:cs typeface="Poppins Light"/>
              </a:rPr>
              <a:t>Water Loss Research &amp; Analysis</a:t>
            </a:r>
            <a:endParaRPr lang="en-PS" sz="1350">
              <a:latin typeface="Poppins Light"/>
              <a:cs typeface="Poppins Light"/>
            </a:endParaRPr>
          </a:p>
        </p:txBody>
      </p:sp>
      <p:sp>
        <p:nvSpPr>
          <p:cNvPr id="22" name="TextBox 21">
            <a:extLst>
              <a:ext uri="{FF2B5EF4-FFF2-40B4-BE49-F238E27FC236}">
                <a16:creationId xmlns:a16="http://schemas.microsoft.com/office/drawing/2014/main" id="{7A7E877D-3492-7BBD-1D3E-730DA943B2B0}"/>
              </a:ext>
            </a:extLst>
          </p:cNvPr>
          <p:cNvSpPr txBox="1"/>
          <p:nvPr/>
        </p:nvSpPr>
        <p:spPr>
          <a:xfrm>
            <a:off x="5895481" y="4684207"/>
            <a:ext cx="2576324" cy="461665"/>
          </a:xfrm>
          <a:prstGeom prst="rect">
            <a:avLst/>
          </a:prstGeom>
          <a:noFill/>
        </p:spPr>
        <p:txBody>
          <a:bodyPr wrap="square" lIns="91440" tIns="45720" rIns="91440" bIns="45720" rtlCol="0" anchor="t">
            <a:spAutoFit/>
          </a:bodyPr>
          <a:lstStyle/>
          <a:p>
            <a:pPr algn="r"/>
            <a:r>
              <a:rPr lang="en-US" sz="1200" dirty="0">
                <a:solidFill>
                  <a:srgbClr val="001D31"/>
                </a:solidFill>
                <a:latin typeface="Poppins Light"/>
                <a:cs typeface="Poppins Light"/>
                <a:hlinkClick r:id="rId2"/>
              </a:rPr>
              <a:t>Katesdavies@wlranda.com</a:t>
            </a:r>
            <a:endParaRPr lang="en-PS" sz="1200">
              <a:solidFill>
                <a:srgbClr val="000000"/>
              </a:solidFill>
              <a:latin typeface="Poppins Light"/>
              <a:cs typeface="Poppins Light"/>
            </a:endParaRPr>
          </a:p>
          <a:p>
            <a:pPr algn="r"/>
            <a:r>
              <a:rPr lang="en-US" sz="1200" dirty="0">
                <a:solidFill>
                  <a:srgbClr val="001D31"/>
                </a:solidFill>
                <a:latin typeface="Poppins Light"/>
                <a:cs typeface="Poppins Light"/>
              </a:rPr>
              <a:t>www.wlranda.com</a:t>
            </a:r>
            <a:endParaRPr lang="en-PS" sz="1200" dirty="0">
              <a:latin typeface="Poppins Light"/>
              <a:cs typeface="Poppins Light"/>
            </a:endParaRPr>
          </a:p>
        </p:txBody>
      </p:sp>
      <p:pic>
        <p:nvPicPr>
          <p:cNvPr id="27" name="Picture 26">
            <a:extLst>
              <a:ext uri="{FF2B5EF4-FFF2-40B4-BE49-F238E27FC236}">
                <a16:creationId xmlns:a16="http://schemas.microsoft.com/office/drawing/2014/main" id="{F12AF252-F243-8E8D-76D0-58D84E07AB8E}"/>
              </a:ext>
            </a:extLst>
          </p:cNvPr>
          <p:cNvPicPr>
            <a:picLocks noChangeAspect="1"/>
          </p:cNvPicPr>
          <p:nvPr/>
        </p:nvPicPr>
        <p:blipFill>
          <a:blip r:embed="rId3"/>
          <a:stretch>
            <a:fillRect/>
          </a:stretch>
        </p:blipFill>
        <p:spPr>
          <a:xfrm>
            <a:off x="590054" y="311118"/>
            <a:ext cx="1360749" cy="1360749"/>
          </a:xfrm>
          <a:prstGeom prst="rect">
            <a:avLst/>
          </a:prstGeom>
        </p:spPr>
      </p:pic>
      <p:sp>
        <p:nvSpPr>
          <p:cNvPr id="81" name="Oval 80">
            <a:extLst>
              <a:ext uri="{FF2B5EF4-FFF2-40B4-BE49-F238E27FC236}">
                <a16:creationId xmlns:a16="http://schemas.microsoft.com/office/drawing/2014/main" id="{47766CA9-4F9E-67D5-8182-642083517C16}"/>
              </a:ext>
            </a:extLst>
          </p:cNvPr>
          <p:cNvSpPr/>
          <p:nvPr/>
        </p:nvSpPr>
        <p:spPr>
          <a:xfrm>
            <a:off x="5031112" y="684709"/>
            <a:ext cx="3598198" cy="3511316"/>
          </a:xfrm>
          <a:prstGeom prst="ellipse">
            <a:avLst/>
          </a:prstGeom>
          <a:solidFill>
            <a:srgbClr val="001D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S" sz="1350" dirty="0">
              <a:solidFill>
                <a:srgbClr val="001D32"/>
              </a:solidFill>
              <a:highlight>
                <a:srgbClr val="001D32"/>
              </a:highlight>
            </a:endParaRPr>
          </a:p>
        </p:txBody>
      </p:sp>
      <p:sp>
        <p:nvSpPr>
          <p:cNvPr id="80" name="TextBox 79">
            <a:extLst>
              <a:ext uri="{FF2B5EF4-FFF2-40B4-BE49-F238E27FC236}">
                <a16:creationId xmlns:a16="http://schemas.microsoft.com/office/drawing/2014/main" id="{CFB09646-EAF9-AB24-3ADD-0AB89552C5F6}"/>
              </a:ext>
            </a:extLst>
          </p:cNvPr>
          <p:cNvSpPr txBox="1"/>
          <p:nvPr/>
        </p:nvSpPr>
        <p:spPr>
          <a:xfrm>
            <a:off x="843536" y="3234415"/>
            <a:ext cx="3891279" cy="1794337"/>
          </a:xfrm>
          <a:prstGeom prst="rect">
            <a:avLst/>
          </a:prstGeom>
          <a:noFill/>
        </p:spPr>
        <p:txBody>
          <a:bodyPr wrap="square" lIns="91440" tIns="45720" rIns="91440" bIns="45720" rtlCol="0" anchor="t">
            <a:spAutoFit/>
          </a:bodyPr>
          <a:lstStyle/>
          <a:p>
            <a:pPr>
              <a:lnSpc>
                <a:spcPct val="150000"/>
              </a:lnSpc>
            </a:pPr>
            <a:r>
              <a:rPr lang="en-US" sz="2800" dirty="0">
                <a:solidFill>
                  <a:srgbClr val="0070C0"/>
                </a:solidFill>
                <a:latin typeface="Poppins"/>
                <a:cs typeface="Poppins"/>
              </a:rPr>
              <a:t>8</a:t>
            </a:r>
            <a:r>
              <a:rPr lang="en-US" sz="2800" b="1" dirty="0">
                <a:solidFill>
                  <a:srgbClr val="0070C0"/>
                </a:solidFill>
                <a:latin typeface="Poppins"/>
                <a:cs typeface="Poppins"/>
              </a:rPr>
              <a:t> </a:t>
            </a:r>
            <a:r>
              <a:rPr lang="en-US" sz="2400" dirty="0">
                <a:solidFill>
                  <a:srgbClr val="0070C0"/>
                </a:solidFill>
                <a:latin typeface="Poppins Medium"/>
                <a:cs typeface="Poppins Medium"/>
              </a:rPr>
              <a:t>years of experience in NRW reduction software and training</a:t>
            </a:r>
            <a:endParaRPr lang="en-PS" sz="2400" dirty="0">
              <a:solidFill>
                <a:srgbClr val="0070C0"/>
              </a:solidFill>
              <a:latin typeface="Poppins Medium"/>
              <a:cs typeface="Poppins Medium"/>
            </a:endParaRPr>
          </a:p>
        </p:txBody>
      </p:sp>
      <p:pic>
        <p:nvPicPr>
          <p:cNvPr id="11" name="Picture 10">
            <a:extLst>
              <a:ext uri="{FF2B5EF4-FFF2-40B4-BE49-F238E27FC236}">
                <a16:creationId xmlns:a16="http://schemas.microsoft.com/office/drawing/2014/main" id="{C6E25CC7-C8D8-D682-5748-774554A2D759}"/>
              </a:ext>
            </a:extLst>
          </p:cNvPr>
          <p:cNvPicPr>
            <a:picLocks noChangeAspect="1"/>
          </p:cNvPicPr>
          <p:nvPr/>
        </p:nvPicPr>
        <p:blipFill>
          <a:blip r:embed="rId4"/>
          <a:stretch>
            <a:fillRect/>
          </a:stretch>
        </p:blipFill>
        <p:spPr>
          <a:xfrm>
            <a:off x="5294870" y="852201"/>
            <a:ext cx="3176332" cy="3176332"/>
          </a:xfrm>
          <a:prstGeom prst="ellipse">
            <a:avLst/>
          </a:prstGeom>
          <a:effectLst/>
        </p:spPr>
      </p:pic>
    </p:spTree>
    <p:extLst>
      <p:ext uri="{BB962C8B-B14F-4D97-AF65-F5344CB8AC3E}">
        <p14:creationId xmlns:p14="http://schemas.microsoft.com/office/powerpoint/2010/main" val="19487694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628D-3019-CA71-2CD8-E2D390118391}"/>
              </a:ext>
            </a:extLst>
          </p:cNvPr>
          <p:cNvSpPr>
            <a:spLocks noGrp="1"/>
          </p:cNvSpPr>
          <p:nvPr>
            <p:ph type="title"/>
          </p:nvPr>
        </p:nvSpPr>
        <p:spPr>
          <a:xfrm>
            <a:off x="0" y="2416406"/>
            <a:ext cx="3586480" cy="1046500"/>
          </a:xfrm>
          <a:solidFill>
            <a:srgbClr val="F1F1EF"/>
          </a:solidFill>
        </p:spPr>
        <p:txBody>
          <a:bodyPr/>
          <a:lstStyle/>
          <a:p>
            <a:r>
              <a:rPr lang="en-PS" dirty="0">
                <a:solidFill>
                  <a:srgbClr val="001D32"/>
                </a:solidFill>
              </a:rPr>
              <a:t>Collect &amp; Field Data</a:t>
            </a:r>
          </a:p>
        </p:txBody>
      </p:sp>
      <p:sp>
        <p:nvSpPr>
          <p:cNvPr id="3" name="Text Placeholder 2">
            <a:extLst>
              <a:ext uri="{FF2B5EF4-FFF2-40B4-BE49-F238E27FC236}">
                <a16:creationId xmlns:a16="http://schemas.microsoft.com/office/drawing/2014/main" id="{D3CAE2A3-9AFC-58E8-8BA4-111C93AE3FB7}"/>
              </a:ext>
            </a:extLst>
          </p:cNvPr>
          <p:cNvSpPr>
            <a:spLocks noGrp="1"/>
          </p:cNvSpPr>
          <p:nvPr>
            <p:ph type="body" sz="half" idx="2"/>
          </p:nvPr>
        </p:nvSpPr>
        <p:spPr>
          <a:xfrm>
            <a:off x="0" y="3462907"/>
            <a:ext cx="3586480" cy="574073"/>
          </a:xfrm>
          <a:solidFill>
            <a:srgbClr val="F1F1EF"/>
          </a:solidFill>
        </p:spPr>
        <p:txBody>
          <a:bodyPr/>
          <a:lstStyle/>
          <a:p>
            <a:r>
              <a:rPr lang="en-PS" dirty="0">
                <a:solidFill>
                  <a:srgbClr val="001D32"/>
                </a:solidFill>
              </a:rPr>
              <a:t>Ideally in real-time</a:t>
            </a:r>
          </a:p>
        </p:txBody>
      </p:sp>
    </p:spTree>
    <p:extLst>
      <p:ext uri="{BB962C8B-B14F-4D97-AF65-F5344CB8AC3E}">
        <p14:creationId xmlns:p14="http://schemas.microsoft.com/office/powerpoint/2010/main" val="76885651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ea typeface="Roboto" panose="02000000000000000000" pitchFamily="2" charset="0"/>
              </a:rPr>
              <a:t>Step 2: Set your targets</a:t>
            </a:r>
            <a:endParaRPr dirty="0">
              <a:solidFill>
                <a:srgbClr val="007AAD"/>
              </a:solidFill>
              <a:ea typeface="Roboto" panose="02000000000000000000" pitchFamily="2" charset="0"/>
            </a:endParaRPr>
          </a:p>
        </p:txBody>
      </p:sp>
      <p:grpSp>
        <p:nvGrpSpPr>
          <p:cNvPr id="62" name="Google Shape;818;p27">
            <a:extLst>
              <a:ext uri="{FF2B5EF4-FFF2-40B4-BE49-F238E27FC236}">
                <a16:creationId xmlns:a16="http://schemas.microsoft.com/office/drawing/2014/main" id="{164DADB4-C4C9-0417-06E8-8E43190DAEA3}"/>
              </a:ext>
            </a:extLst>
          </p:cNvPr>
          <p:cNvGrpSpPr/>
          <p:nvPr/>
        </p:nvGrpSpPr>
        <p:grpSpPr>
          <a:xfrm>
            <a:off x="1774714" y="1367818"/>
            <a:ext cx="5944235" cy="3371454"/>
            <a:chOff x="2131589" y="1412776"/>
            <a:chExt cx="7925646" cy="4495272"/>
          </a:xfrm>
        </p:grpSpPr>
        <p:sp>
          <p:nvSpPr>
            <p:cNvPr id="63" name="Google Shape;819;p27">
              <a:extLst>
                <a:ext uri="{FF2B5EF4-FFF2-40B4-BE49-F238E27FC236}">
                  <a16:creationId xmlns:a16="http://schemas.microsoft.com/office/drawing/2014/main" id="{8774222B-9412-DF79-53BF-E7B9F9F7253C}"/>
                </a:ext>
              </a:extLst>
            </p:cNvPr>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4" name="Google Shape;820;p27">
              <a:extLst>
                <a:ext uri="{FF2B5EF4-FFF2-40B4-BE49-F238E27FC236}">
                  <a16:creationId xmlns:a16="http://schemas.microsoft.com/office/drawing/2014/main" id="{8E1BB69F-60F3-9FC3-CA2C-CD317B0BAF63}"/>
                </a:ext>
              </a:extLst>
            </p:cNvPr>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5" name="Google Shape;821;p27">
              <a:extLst>
                <a:ext uri="{FF2B5EF4-FFF2-40B4-BE49-F238E27FC236}">
                  <a16:creationId xmlns:a16="http://schemas.microsoft.com/office/drawing/2014/main" id="{D7C71E8E-57DD-87ED-BCFF-37966402AA90}"/>
                </a:ext>
              </a:extLst>
            </p:cNvPr>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6" name="Google Shape;822;p27">
              <a:extLst>
                <a:ext uri="{FF2B5EF4-FFF2-40B4-BE49-F238E27FC236}">
                  <a16:creationId xmlns:a16="http://schemas.microsoft.com/office/drawing/2014/main" id="{8F4E996E-955C-E9C1-2295-EA095BB9786F}"/>
                </a:ext>
              </a:extLst>
            </p:cNvPr>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7" name="Google Shape;823;p27">
              <a:extLst>
                <a:ext uri="{FF2B5EF4-FFF2-40B4-BE49-F238E27FC236}">
                  <a16:creationId xmlns:a16="http://schemas.microsoft.com/office/drawing/2014/main" id="{9235C5DB-4940-4149-525F-F6DB3E338A0E}"/>
                </a:ext>
              </a:extLst>
            </p:cNvPr>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8" name="Google Shape;824;p27">
              <a:extLst>
                <a:ext uri="{FF2B5EF4-FFF2-40B4-BE49-F238E27FC236}">
                  <a16:creationId xmlns:a16="http://schemas.microsoft.com/office/drawing/2014/main" id="{BBABC81B-D636-1405-9CBE-6F69E02002E4}"/>
                </a:ext>
              </a:extLst>
            </p:cNvPr>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09" name="Google Shape;825;p27">
              <a:extLst>
                <a:ext uri="{FF2B5EF4-FFF2-40B4-BE49-F238E27FC236}">
                  <a16:creationId xmlns:a16="http://schemas.microsoft.com/office/drawing/2014/main" id="{487F2210-1D06-C561-DCF0-02E6F3FC87C0}"/>
                </a:ext>
              </a:extLst>
            </p:cNvPr>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0" name="Google Shape;826;p27">
              <a:extLst>
                <a:ext uri="{FF2B5EF4-FFF2-40B4-BE49-F238E27FC236}">
                  <a16:creationId xmlns:a16="http://schemas.microsoft.com/office/drawing/2014/main" id="{9EFDD000-2571-BD33-87FE-963B643F1F16}"/>
                </a:ext>
              </a:extLst>
            </p:cNvPr>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1" name="Google Shape;827;p27">
              <a:extLst>
                <a:ext uri="{FF2B5EF4-FFF2-40B4-BE49-F238E27FC236}">
                  <a16:creationId xmlns:a16="http://schemas.microsoft.com/office/drawing/2014/main" id="{CF836E2A-8B11-3530-8DC6-661DEB06454B}"/>
                </a:ext>
              </a:extLst>
            </p:cNvPr>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4" name="Google Shape;828;p27">
              <a:extLst>
                <a:ext uri="{FF2B5EF4-FFF2-40B4-BE49-F238E27FC236}">
                  <a16:creationId xmlns:a16="http://schemas.microsoft.com/office/drawing/2014/main" id="{C9A47128-A330-8B4A-11AB-1F1C8FEF6F4C}"/>
                </a:ext>
              </a:extLst>
            </p:cNvPr>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5" name="Google Shape;829;p27">
              <a:extLst>
                <a:ext uri="{FF2B5EF4-FFF2-40B4-BE49-F238E27FC236}">
                  <a16:creationId xmlns:a16="http://schemas.microsoft.com/office/drawing/2014/main" id="{80486639-4196-66C5-88B3-E7279A2FB4B4}"/>
                </a:ext>
              </a:extLst>
            </p:cNvPr>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6" name="Google Shape;830;p27">
              <a:extLst>
                <a:ext uri="{FF2B5EF4-FFF2-40B4-BE49-F238E27FC236}">
                  <a16:creationId xmlns:a16="http://schemas.microsoft.com/office/drawing/2014/main" id="{8F319FDB-7D77-790C-92A4-F5D49768427D}"/>
                </a:ext>
              </a:extLst>
            </p:cNvPr>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7" name="Google Shape;831;p27">
              <a:extLst>
                <a:ext uri="{FF2B5EF4-FFF2-40B4-BE49-F238E27FC236}">
                  <a16:creationId xmlns:a16="http://schemas.microsoft.com/office/drawing/2014/main" id="{E5F2FC0B-4E70-570B-361E-43085524A26B}"/>
                </a:ext>
              </a:extLst>
            </p:cNvPr>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8" name="Google Shape;832;p27">
              <a:extLst>
                <a:ext uri="{FF2B5EF4-FFF2-40B4-BE49-F238E27FC236}">
                  <a16:creationId xmlns:a16="http://schemas.microsoft.com/office/drawing/2014/main" id="{FB99D643-E6ED-6EC8-8C98-6BC960A5E210}"/>
                </a:ext>
              </a:extLst>
            </p:cNvPr>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19" name="Google Shape;833;p27">
              <a:extLst>
                <a:ext uri="{FF2B5EF4-FFF2-40B4-BE49-F238E27FC236}">
                  <a16:creationId xmlns:a16="http://schemas.microsoft.com/office/drawing/2014/main" id="{C7316E1E-DCB8-BB3D-BDC2-81E55C82F570}"/>
                </a:ext>
              </a:extLst>
            </p:cNvPr>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0" name="Google Shape;834;p27">
              <a:extLst>
                <a:ext uri="{FF2B5EF4-FFF2-40B4-BE49-F238E27FC236}">
                  <a16:creationId xmlns:a16="http://schemas.microsoft.com/office/drawing/2014/main" id="{77421D57-118B-56C9-39F7-C2B4D1E9F898}"/>
                </a:ext>
              </a:extLst>
            </p:cNvPr>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1" name="Google Shape;835;p27">
              <a:extLst>
                <a:ext uri="{FF2B5EF4-FFF2-40B4-BE49-F238E27FC236}">
                  <a16:creationId xmlns:a16="http://schemas.microsoft.com/office/drawing/2014/main" id="{631E4045-BF81-4DC2-ABF9-2A639F208C8F}"/>
                </a:ext>
              </a:extLst>
            </p:cNvPr>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2" name="Google Shape;836;p27">
              <a:extLst>
                <a:ext uri="{FF2B5EF4-FFF2-40B4-BE49-F238E27FC236}">
                  <a16:creationId xmlns:a16="http://schemas.microsoft.com/office/drawing/2014/main" id="{5A781425-C2AB-5160-967E-0874489B5E46}"/>
                </a:ext>
              </a:extLst>
            </p:cNvPr>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3" name="Google Shape;837;p27">
              <a:extLst>
                <a:ext uri="{FF2B5EF4-FFF2-40B4-BE49-F238E27FC236}">
                  <a16:creationId xmlns:a16="http://schemas.microsoft.com/office/drawing/2014/main" id="{91DA30C9-18FE-CBB9-5D88-2F4E1EE25825}"/>
                </a:ext>
              </a:extLst>
            </p:cNvPr>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4" name="Google Shape;838;p27">
              <a:extLst>
                <a:ext uri="{FF2B5EF4-FFF2-40B4-BE49-F238E27FC236}">
                  <a16:creationId xmlns:a16="http://schemas.microsoft.com/office/drawing/2014/main" id="{E96F8BA5-175F-879A-844E-39D0CC88BEB7}"/>
                </a:ext>
              </a:extLst>
            </p:cNvPr>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5" name="Google Shape;839;p27">
              <a:extLst>
                <a:ext uri="{FF2B5EF4-FFF2-40B4-BE49-F238E27FC236}">
                  <a16:creationId xmlns:a16="http://schemas.microsoft.com/office/drawing/2014/main" id="{8DCF5633-B0FB-0B09-E651-50A761EF9F7B}"/>
                </a:ext>
              </a:extLst>
            </p:cNvPr>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6" name="Google Shape;840;p27">
              <a:extLst>
                <a:ext uri="{FF2B5EF4-FFF2-40B4-BE49-F238E27FC236}">
                  <a16:creationId xmlns:a16="http://schemas.microsoft.com/office/drawing/2014/main" id="{3FD74879-20B0-D2C1-698F-B03CD515F810}"/>
                </a:ext>
              </a:extLst>
            </p:cNvPr>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7" name="Google Shape;841;p27">
              <a:extLst>
                <a:ext uri="{FF2B5EF4-FFF2-40B4-BE49-F238E27FC236}">
                  <a16:creationId xmlns:a16="http://schemas.microsoft.com/office/drawing/2014/main" id="{76E20DC7-4B8D-2D99-B564-D7C338CD4CCC}"/>
                </a:ext>
              </a:extLst>
            </p:cNvPr>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8" name="Google Shape;842;p27">
              <a:extLst>
                <a:ext uri="{FF2B5EF4-FFF2-40B4-BE49-F238E27FC236}">
                  <a16:creationId xmlns:a16="http://schemas.microsoft.com/office/drawing/2014/main" id="{7056826D-A94B-DC92-76B0-DBE727454185}"/>
                </a:ext>
              </a:extLst>
            </p:cNvPr>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29" name="Google Shape;843;p27">
              <a:extLst>
                <a:ext uri="{FF2B5EF4-FFF2-40B4-BE49-F238E27FC236}">
                  <a16:creationId xmlns:a16="http://schemas.microsoft.com/office/drawing/2014/main" id="{907D48F6-FBD4-4EB0-10BE-59A9A9DDA971}"/>
                </a:ext>
              </a:extLst>
            </p:cNvPr>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0" name="Google Shape;844;p27">
              <a:extLst>
                <a:ext uri="{FF2B5EF4-FFF2-40B4-BE49-F238E27FC236}">
                  <a16:creationId xmlns:a16="http://schemas.microsoft.com/office/drawing/2014/main" id="{B9106499-88A3-A255-6F4D-096C50F54123}"/>
                </a:ext>
              </a:extLst>
            </p:cNvPr>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1" name="Google Shape;845;p27">
              <a:extLst>
                <a:ext uri="{FF2B5EF4-FFF2-40B4-BE49-F238E27FC236}">
                  <a16:creationId xmlns:a16="http://schemas.microsoft.com/office/drawing/2014/main" id="{8B2BF358-8EBD-FB94-D11A-16E8E275840E}"/>
                </a:ext>
              </a:extLst>
            </p:cNvPr>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2" name="Google Shape;846;p27">
              <a:extLst>
                <a:ext uri="{FF2B5EF4-FFF2-40B4-BE49-F238E27FC236}">
                  <a16:creationId xmlns:a16="http://schemas.microsoft.com/office/drawing/2014/main" id="{76114D65-59E8-350B-896E-8ACE2C036E10}"/>
                </a:ext>
              </a:extLst>
            </p:cNvPr>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3" name="Google Shape;847;p27">
              <a:extLst>
                <a:ext uri="{FF2B5EF4-FFF2-40B4-BE49-F238E27FC236}">
                  <a16:creationId xmlns:a16="http://schemas.microsoft.com/office/drawing/2014/main" id="{83F7D70F-8AC2-C354-A743-34793CE2DBC2}"/>
                </a:ext>
              </a:extLst>
            </p:cNvPr>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4" name="Google Shape;848;p27">
              <a:extLst>
                <a:ext uri="{FF2B5EF4-FFF2-40B4-BE49-F238E27FC236}">
                  <a16:creationId xmlns:a16="http://schemas.microsoft.com/office/drawing/2014/main" id="{3E125780-38E9-1836-AC29-F9D5A28E6055}"/>
                </a:ext>
              </a:extLst>
            </p:cNvPr>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5" name="Google Shape;849;p27">
              <a:extLst>
                <a:ext uri="{FF2B5EF4-FFF2-40B4-BE49-F238E27FC236}">
                  <a16:creationId xmlns:a16="http://schemas.microsoft.com/office/drawing/2014/main" id="{2DA0AAC6-6B8F-6624-A53F-2B0089923B41}"/>
                </a:ext>
              </a:extLst>
            </p:cNvPr>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6" name="Google Shape;850;p27">
              <a:extLst>
                <a:ext uri="{FF2B5EF4-FFF2-40B4-BE49-F238E27FC236}">
                  <a16:creationId xmlns:a16="http://schemas.microsoft.com/office/drawing/2014/main" id="{84A789D7-27FD-8F03-CC2B-AF5C347967BB}"/>
                </a:ext>
              </a:extLst>
            </p:cNvPr>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7" name="Google Shape;851;p27">
              <a:extLst>
                <a:ext uri="{FF2B5EF4-FFF2-40B4-BE49-F238E27FC236}">
                  <a16:creationId xmlns:a16="http://schemas.microsoft.com/office/drawing/2014/main" id="{D18911EA-9281-CBD3-46AA-F3F4E9AFB43A}"/>
                </a:ext>
              </a:extLst>
            </p:cNvPr>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38" name="Google Shape;852;p27">
              <a:extLst>
                <a:ext uri="{FF2B5EF4-FFF2-40B4-BE49-F238E27FC236}">
                  <a16:creationId xmlns:a16="http://schemas.microsoft.com/office/drawing/2014/main" id="{594209F7-9B22-4322-3CE1-0F98B9B2F902}"/>
                </a:ext>
              </a:extLst>
            </p:cNvPr>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grpSp>
      <p:sp>
        <p:nvSpPr>
          <p:cNvPr id="20" name="Google Shape;799;p26">
            <a:extLst>
              <a:ext uri="{FF2B5EF4-FFF2-40B4-BE49-F238E27FC236}">
                <a16:creationId xmlns:a16="http://schemas.microsoft.com/office/drawing/2014/main" id="{F707D152-066A-5A7A-286D-77423C3A7F92}"/>
              </a:ext>
            </a:extLst>
          </p:cNvPr>
          <p:cNvSpPr txBox="1"/>
          <p:nvPr/>
        </p:nvSpPr>
        <p:spPr>
          <a:xfrm>
            <a:off x="1183873" y="2393017"/>
            <a:ext cx="1927260"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based on measurable &amp; attainable targets</a:t>
            </a:r>
          </a:p>
        </p:txBody>
      </p:sp>
      <p:sp>
        <p:nvSpPr>
          <p:cNvPr id="21" name="Google Shape;800;p26">
            <a:extLst>
              <a:ext uri="{FF2B5EF4-FFF2-40B4-BE49-F238E27FC236}">
                <a16:creationId xmlns:a16="http://schemas.microsoft.com/office/drawing/2014/main" id="{D39FB4E7-095B-1828-0DE7-CD81CBE44E25}"/>
              </a:ext>
            </a:extLst>
          </p:cNvPr>
          <p:cNvSpPr txBox="1"/>
          <p:nvPr/>
        </p:nvSpPr>
        <p:spPr>
          <a:xfrm>
            <a:off x="1201438" y="2111469"/>
            <a:ext cx="2003793"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Define priorities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2" name="Google Shape;799;p26">
            <a:extLst>
              <a:ext uri="{FF2B5EF4-FFF2-40B4-BE49-F238E27FC236}">
                <a16:creationId xmlns:a16="http://schemas.microsoft.com/office/drawing/2014/main" id="{C738DEB3-E7A0-F771-1FD5-4CE61F2D6117}"/>
              </a:ext>
            </a:extLst>
          </p:cNvPr>
          <p:cNvSpPr txBox="1"/>
          <p:nvPr/>
        </p:nvSpPr>
        <p:spPr>
          <a:xfrm>
            <a:off x="4116306" y="4687066"/>
            <a:ext cx="2025492" cy="369332"/>
          </a:xfrm>
          <a:prstGeom prst="rect">
            <a:avLst/>
          </a:prstGeom>
          <a:noFill/>
          <a:ln>
            <a:noFill/>
          </a:ln>
        </p:spPr>
        <p:txBody>
          <a:bodyPr spcFirstLastPara="1" wrap="square" lIns="0" tIns="0" rIns="0" bIns="0" anchor="ctr" anchorCtr="0">
            <a:spAutoFit/>
          </a:bodyPr>
          <a:lstStyle/>
          <a:p>
            <a:r>
              <a:rPr lang="en-US" sz="1200" dirty="0">
                <a:solidFill>
                  <a:srgbClr val="024671"/>
                </a:solidFill>
                <a:latin typeface="Poppins" pitchFamily="2" charset="77"/>
                <a:ea typeface="Roboto" panose="02000000000000000000" pitchFamily="2" charset="0"/>
                <a:cs typeface="Poppins" pitchFamily="2" charset="77"/>
                <a:sym typeface="Quattrocento Sans"/>
              </a:rPr>
              <a:t>At the right frequency for accurate &amp; timely insights </a:t>
            </a:r>
            <a:endParaRPr sz="12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3" name="Google Shape;800;p26">
            <a:extLst>
              <a:ext uri="{FF2B5EF4-FFF2-40B4-BE49-F238E27FC236}">
                <a16:creationId xmlns:a16="http://schemas.microsoft.com/office/drawing/2014/main" id="{B92DF380-4741-2C4A-1C28-64EE4DA8570B}"/>
              </a:ext>
            </a:extLst>
          </p:cNvPr>
          <p:cNvSpPr txBox="1"/>
          <p:nvPr/>
        </p:nvSpPr>
        <p:spPr>
          <a:xfrm>
            <a:off x="4121204" y="443156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Accurate Data Collection</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pic>
        <p:nvPicPr>
          <p:cNvPr id="2" name="Picture 1">
            <a:extLst>
              <a:ext uri="{FF2B5EF4-FFF2-40B4-BE49-F238E27FC236}">
                <a16:creationId xmlns:a16="http://schemas.microsoft.com/office/drawing/2014/main" id="{0CE0A4D5-542E-872C-ECD3-4465470478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 name="Picture 2">
            <a:extLst>
              <a:ext uri="{FF2B5EF4-FFF2-40B4-BE49-F238E27FC236}">
                <a16:creationId xmlns:a16="http://schemas.microsoft.com/office/drawing/2014/main" id="{9D2AC3B0-7762-AD11-4705-76E993429D58}"/>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67886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ea typeface="Roboto" panose="02000000000000000000" pitchFamily="2" charset="0"/>
              </a:rPr>
              <a:t>Step 3: Watch &amp; Analyze</a:t>
            </a:r>
            <a:endParaRPr dirty="0">
              <a:solidFill>
                <a:srgbClr val="007AAD"/>
              </a:solidFill>
              <a:ea typeface="Roboto" panose="02000000000000000000" pitchFamily="2" charset="0"/>
            </a:endParaRPr>
          </a:p>
        </p:txBody>
      </p:sp>
      <p:grpSp>
        <p:nvGrpSpPr>
          <p:cNvPr id="2" name="Google Shape;882;p28">
            <a:extLst>
              <a:ext uri="{FF2B5EF4-FFF2-40B4-BE49-F238E27FC236}">
                <a16:creationId xmlns:a16="http://schemas.microsoft.com/office/drawing/2014/main" id="{270DE425-C5FE-ACA4-0062-F67151B113C4}"/>
              </a:ext>
            </a:extLst>
          </p:cNvPr>
          <p:cNvGrpSpPr/>
          <p:nvPr/>
        </p:nvGrpSpPr>
        <p:grpSpPr>
          <a:xfrm>
            <a:off x="1774714" y="1367818"/>
            <a:ext cx="5944235" cy="3371454"/>
            <a:chOff x="2131589" y="1412776"/>
            <a:chExt cx="7925646" cy="4495272"/>
          </a:xfrm>
        </p:grpSpPr>
        <p:sp>
          <p:nvSpPr>
            <p:cNvPr id="3" name="Google Shape;883;p28">
              <a:extLst>
                <a:ext uri="{FF2B5EF4-FFF2-40B4-BE49-F238E27FC236}">
                  <a16:creationId xmlns:a16="http://schemas.microsoft.com/office/drawing/2014/main" id="{3055CD4B-9046-9A48-26C8-C92EA29A94BC}"/>
                </a:ext>
              </a:extLst>
            </p:cNvPr>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4" name="Google Shape;884;p28">
              <a:extLst>
                <a:ext uri="{FF2B5EF4-FFF2-40B4-BE49-F238E27FC236}">
                  <a16:creationId xmlns:a16="http://schemas.microsoft.com/office/drawing/2014/main" id="{BC0BD108-C667-E6E0-A81C-BC2B4FA9BADA}"/>
                </a:ext>
              </a:extLst>
            </p:cNvPr>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5" name="Google Shape;885;p28">
              <a:extLst>
                <a:ext uri="{FF2B5EF4-FFF2-40B4-BE49-F238E27FC236}">
                  <a16:creationId xmlns:a16="http://schemas.microsoft.com/office/drawing/2014/main" id="{0318A069-1400-9A49-2118-19597A069C14}"/>
                </a:ext>
              </a:extLst>
            </p:cNvPr>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6" name="Google Shape;886;p28">
              <a:extLst>
                <a:ext uri="{FF2B5EF4-FFF2-40B4-BE49-F238E27FC236}">
                  <a16:creationId xmlns:a16="http://schemas.microsoft.com/office/drawing/2014/main" id="{476461E2-3AC3-A582-D709-90B74AAC9CA2}"/>
                </a:ext>
              </a:extLst>
            </p:cNvPr>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 name="Google Shape;887;p28">
              <a:extLst>
                <a:ext uri="{FF2B5EF4-FFF2-40B4-BE49-F238E27FC236}">
                  <a16:creationId xmlns:a16="http://schemas.microsoft.com/office/drawing/2014/main" id="{715EC1B5-34CF-9BAD-D6AD-430A176019A4}"/>
                </a:ext>
              </a:extLst>
            </p:cNvPr>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 name="Google Shape;888;p28">
              <a:extLst>
                <a:ext uri="{FF2B5EF4-FFF2-40B4-BE49-F238E27FC236}">
                  <a16:creationId xmlns:a16="http://schemas.microsoft.com/office/drawing/2014/main" id="{364CDB7A-FFD5-AD89-8415-66538E2E6F71}"/>
                </a:ext>
              </a:extLst>
            </p:cNvPr>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9" name="Google Shape;889;p28">
              <a:extLst>
                <a:ext uri="{FF2B5EF4-FFF2-40B4-BE49-F238E27FC236}">
                  <a16:creationId xmlns:a16="http://schemas.microsoft.com/office/drawing/2014/main" id="{4C5F9D8A-F199-8E53-7604-989FA79D52FC}"/>
                </a:ext>
              </a:extLst>
            </p:cNvPr>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0" name="Google Shape;890;p28">
              <a:extLst>
                <a:ext uri="{FF2B5EF4-FFF2-40B4-BE49-F238E27FC236}">
                  <a16:creationId xmlns:a16="http://schemas.microsoft.com/office/drawing/2014/main" id="{9F7E9DC2-29E3-4959-71F6-DAB39319EBA3}"/>
                </a:ext>
              </a:extLst>
            </p:cNvPr>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1" name="Google Shape;891;p28">
              <a:extLst>
                <a:ext uri="{FF2B5EF4-FFF2-40B4-BE49-F238E27FC236}">
                  <a16:creationId xmlns:a16="http://schemas.microsoft.com/office/drawing/2014/main" id="{E0AA136A-3D35-B4EE-428A-02FCB7517175}"/>
                </a:ext>
              </a:extLst>
            </p:cNvPr>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2" name="Google Shape;892;p28">
              <a:extLst>
                <a:ext uri="{FF2B5EF4-FFF2-40B4-BE49-F238E27FC236}">
                  <a16:creationId xmlns:a16="http://schemas.microsoft.com/office/drawing/2014/main" id="{804C251B-2DE5-3513-A2CB-1491669D3090}"/>
                </a:ext>
              </a:extLst>
            </p:cNvPr>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3" name="Google Shape;893;p28">
              <a:extLst>
                <a:ext uri="{FF2B5EF4-FFF2-40B4-BE49-F238E27FC236}">
                  <a16:creationId xmlns:a16="http://schemas.microsoft.com/office/drawing/2014/main" id="{C163F104-25B8-074A-D215-1D7C4ACBD063}"/>
                </a:ext>
              </a:extLst>
            </p:cNvPr>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4" name="Google Shape;894;p28">
              <a:extLst>
                <a:ext uri="{FF2B5EF4-FFF2-40B4-BE49-F238E27FC236}">
                  <a16:creationId xmlns:a16="http://schemas.microsoft.com/office/drawing/2014/main" id="{E10DC98B-E79E-FDA2-646B-B65B23A60020}"/>
                </a:ext>
              </a:extLst>
            </p:cNvPr>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5" name="Google Shape;895;p28">
              <a:extLst>
                <a:ext uri="{FF2B5EF4-FFF2-40B4-BE49-F238E27FC236}">
                  <a16:creationId xmlns:a16="http://schemas.microsoft.com/office/drawing/2014/main" id="{42048EB0-A599-CFAB-DEC3-0127FF42E2FD}"/>
                </a:ext>
              </a:extLst>
            </p:cNvPr>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231F20"/>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6" name="Google Shape;896;p28">
              <a:extLst>
                <a:ext uri="{FF2B5EF4-FFF2-40B4-BE49-F238E27FC236}">
                  <a16:creationId xmlns:a16="http://schemas.microsoft.com/office/drawing/2014/main" id="{CC6A648C-B0E8-09A2-AF31-B26CC5AB66BF}"/>
                </a:ext>
              </a:extLst>
            </p:cNvPr>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7" name="Google Shape;897;p28">
              <a:extLst>
                <a:ext uri="{FF2B5EF4-FFF2-40B4-BE49-F238E27FC236}">
                  <a16:creationId xmlns:a16="http://schemas.microsoft.com/office/drawing/2014/main" id="{CBCBABB3-6D36-3FE2-9145-E2E43B773ADE}"/>
                </a:ext>
              </a:extLst>
            </p:cNvPr>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8" name="Google Shape;898;p28">
              <a:extLst>
                <a:ext uri="{FF2B5EF4-FFF2-40B4-BE49-F238E27FC236}">
                  <a16:creationId xmlns:a16="http://schemas.microsoft.com/office/drawing/2014/main" id="{70D18948-6462-CBA4-3A92-97C8A5F8C809}"/>
                </a:ext>
              </a:extLst>
            </p:cNvPr>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19" name="Google Shape;899;p28">
              <a:extLst>
                <a:ext uri="{FF2B5EF4-FFF2-40B4-BE49-F238E27FC236}">
                  <a16:creationId xmlns:a16="http://schemas.microsoft.com/office/drawing/2014/main" id="{83EE91F6-6FFE-40E8-EBE4-D667794579DF}"/>
                </a:ext>
              </a:extLst>
            </p:cNvPr>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0" name="Google Shape;900;p28">
              <a:extLst>
                <a:ext uri="{FF2B5EF4-FFF2-40B4-BE49-F238E27FC236}">
                  <a16:creationId xmlns:a16="http://schemas.microsoft.com/office/drawing/2014/main" id="{FABFC65B-4EA4-3763-CB98-7A9FB37C557B}"/>
                </a:ext>
              </a:extLst>
            </p:cNvPr>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1" name="Google Shape;901;p28">
              <a:extLst>
                <a:ext uri="{FF2B5EF4-FFF2-40B4-BE49-F238E27FC236}">
                  <a16:creationId xmlns:a16="http://schemas.microsoft.com/office/drawing/2014/main" id="{50318D00-E9DA-6976-11AB-277ADAB59E8F}"/>
                </a:ext>
              </a:extLst>
            </p:cNvPr>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2" name="Google Shape;902;p28">
              <a:extLst>
                <a:ext uri="{FF2B5EF4-FFF2-40B4-BE49-F238E27FC236}">
                  <a16:creationId xmlns:a16="http://schemas.microsoft.com/office/drawing/2014/main" id="{5BF879C2-C866-CA7F-3728-FBCE87F70E91}"/>
                </a:ext>
              </a:extLst>
            </p:cNvPr>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3" name="Google Shape;903;p28">
              <a:extLst>
                <a:ext uri="{FF2B5EF4-FFF2-40B4-BE49-F238E27FC236}">
                  <a16:creationId xmlns:a16="http://schemas.microsoft.com/office/drawing/2014/main" id="{1AF4A50A-FC42-27E3-420B-5990CEF47EF8}"/>
                </a:ext>
              </a:extLst>
            </p:cNvPr>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4" name="Google Shape;904;p28">
              <a:extLst>
                <a:ext uri="{FF2B5EF4-FFF2-40B4-BE49-F238E27FC236}">
                  <a16:creationId xmlns:a16="http://schemas.microsoft.com/office/drawing/2014/main" id="{C4F78639-9045-359E-FC36-C939728CA651}"/>
                </a:ext>
              </a:extLst>
            </p:cNvPr>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5" name="Google Shape;905;p28">
              <a:extLst>
                <a:ext uri="{FF2B5EF4-FFF2-40B4-BE49-F238E27FC236}">
                  <a16:creationId xmlns:a16="http://schemas.microsoft.com/office/drawing/2014/main" id="{49748140-5C30-2540-991F-4555E8A37722}"/>
                </a:ext>
              </a:extLst>
            </p:cNvPr>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6" name="Google Shape;906;p28">
              <a:extLst>
                <a:ext uri="{FF2B5EF4-FFF2-40B4-BE49-F238E27FC236}">
                  <a16:creationId xmlns:a16="http://schemas.microsoft.com/office/drawing/2014/main" id="{F4E0CCA8-6D60-BF82-521A-C989F196EE6F}"/>
                </a:ext>
              </a:extLst>
            </p:cNvPr>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7" name="Google Shape;907;p28">
              <a:extLst>
                <a:ext uri="{FF2B5EF4-FFF2-40B4-BE49-F238E27FC236}">
                  <a16:creationId xmlns:a16="http://schemas.microsoft.com/office/drawing/2014/main" id="{61C072EE-753A-1CAE-6D60-15B561FB9B0F}"/>
                </a:ext>
              </a:extLst>
            </p:cNvPr>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8" name="Google Shape;908;p28">
              <a:extLst>
                <a:ext uri="{FF2B5EF4-FFF2-40B4-BE49-F238E27FC236}">
                  <a16:creationId xmlns:a16="http://schemas.microsoft.com/office/drawing/2014/main" id="{47141799-DB67-ACCC-64CB-DBB3AC139A53}"/>
                </a:ext>
              </a:extLst>
            </p:cNvPr>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29" name="Google Shape;909;p28">
              <a:extLst>
                <a:ext uri="{FF2B5EF4-FFF2-40B4-BE49-F238E27FC236}">
                  <a16:creationId xmlns:a16="http://schemas.microsoft.com/office/drawing/2014/main" id="{5121B599-9BC8-2096-BA9E-9752D60D1177}"/>
                </a:ext>
              </a:extLst>
            </p:cNvPr>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0" name="Google Shape;910;p28">
              <a:extLst>
                <a:ext uri="{FF2B5EF4-FFF2-40B4-BE49-F238E27FC236}">
                  <a16:creationId xmlns:a16="http://schemas.microsoft.com/office/drawing/2014/main" id="{3DBED09E-F0FE-96FC-979B-71DD4BA9B04B}"/>
                </a:ext>
              </a:extLst>
            </p:cNvPr>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1" name="Google Shape;911;p28">
              <a:extLst>
                <a:ext uri="{FF2B5EF4-FFF2-40B4-BE49-F238E27FC236}">
                  <a16:creationId xmlns:a16="http://schemas.microsoft.com/office/drawing/2014/main" id="{9F9A9498-3760-BB4F-7D26-141B65B1F350}"/>
                </a:ext>
              </a:extLst>
            </p:cNvPr>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2" name="Google Shape;912;p28">
              <a:extLst>
                <a:ext uri="{FF2B5EF4-FFF2-40B4-BE49-F238E27FC236}">
                  <a16:creationId xmlns:a16="http://schemas.microsoft.com/office/drawing/2014/main" id="{6CA948A4-60F7-8F0C-B5B6-115C8C879A64}"/>
                </a:ext>
              </a:extLst>
            </p:cNvPr>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3" name="Google Shape;913;p28">
              <a:extLst>
                <a:ext uri="{FF2B5EF4-FFF2-40B4-BE49-F238E27FC236}">
                  <a16:creationId xmlns:a16="http://schemas.microsoft.com/office/drawing/2014/main" id="{A632A33E-B68C-3405-5C1D-147E04F914B7}"/>
                </a:ext>
              </a:extLst>
            </p:cNvPr>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4" name="Google Shape;914;p28">
              <a:extLst>
                <a:ext uri="{FF2B5EF4-FFF2-40B4-BE49-F238E27FC236}">
                  <a16:creationId xmlns:a16="http://schemas.microsoft.com/office/drawing/2014/main" id="{61247E10-A406-C9DE-CF0F-BDB349B68958}"/>
                </a:ext>
              </a:extLst>
            </p:cNvPr>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5" name="Google Shape;915;p28">
              <a:extLst>
                <a:ext uri="{FF2B5EF4-FFF2-40B4-BE49-F238E27FC236}">
                  <a16:creationId xmlns:a16="http://schemas.microsoft.com/office/drawing/2014/main" id="{17447964-4B10-3339-726F-1D0120AEBCC1}"/>
                </a:ext>
              </a:extLst>
            </p:cNvPr>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36" name="Google Shape;916;p28">
              <a:extLst>
                <a:ext uri="{FF2B5EF4-FFF2-40B4-BE49-F238E27FC236}">
                  <a16:creationId xmlns:a16="http://schemas.microsoft.com/office/drawing/2014/main" id="{4364DCCC-EFAE-FCC4-490F-F0BBFC3BDEA3}"/>
                </a:ext>
              </a:extLst>
            </p:cNvPr>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grpSp>
      <p:sp>
        <p:nvSpPr>
          <p:cNvPr id="55" name="Google Shape;799;p26">
            <a:extLst>
              <a:ext uri="{FF2B5EF4-FFF2-40B4-BE49-F238E27FC236}">
                <a16:creationId xmlns:a16="http://schemas.microsoft.com/office/drawing/2014/main" id="{121BA71C-F3A5-4B35-1D3A-6AB628481FB5}"/>
              </a:ext>
            </a:extLst>
          </p:cNvPr>
          <p:cNvSpPr txBox="1"/>
          <p:nvPr/>
        </p:nvSpPr>
        <p:spPr>
          <a:xfrm>
            <a:off x="6214900" y="3688227"/>
            <a:ext cx="2472009"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to spot unusual events &amp; predict issues before they emerge</a:t>
            </a:r>
          </a:p>
        </p:txBody>
      </p:sp>
      <p:sp>
        <p:nvSpPr>
          <p:cNvPr id="56" name="Google Shape;800;p26">
            <a:extLst>
              <a:ext uri="{FF2B5EF4-FFF2-40B4-BE49-F238E27FC236}">
                <a16:creationId xmlns:a16="http://schemas.microsoft.com/office/drawing/2014/main" id="{56557C9E-9B9E-4481-53F7-26C9E332107D}"/>
              </a:ext>
            </a:extLst>
          </p:cNvPr>
          <p:cNvSpPr txBox="1"/>
          <p:nvPr/>
        </p:nvSpPr>
        <p:spPr>
          <a:xfrm>
            <a:off x="6219799" y="343272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Keep an eye on the analytics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57" name="Google Shape;799;p26">
            <a:extLst>
              <a:ext uri="{FF2B5EF4-FFF2-40B4-BE49-F238E27FC236}">
                <a16:creationId xmlns:a16="http://schemas.microsoft.com/office/drawing/2014/main" id="{50BDE57C-4839-7A4D-2230-C3D3255B1C17}"/>
              </a:ext>
            </a:extLst>
          </p:cNvPr>
          <p:cNvSpPr txBox="1"/>
          <p:nvPr/>
        </p:nvSpPr>
        <p:spPr>
          <a:xfrm>
            <a:off x="1183873" y="2393017"/>
            <a:ext cx="1927260"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based on measurable &amp; attainable targets</a:t>
            </a:r>
          </a:p>
        </p:txBody>
      </p:sp>
      <p:sp>
        <p:nvSpPr>
          <p:cNvPr id="58" name="Google Shape;800;p26">
            <a:extLst>
              <a:ext uri="{FF2B5EF4-FFF2-40B4-BE49-F238E27FC236}">
                <a16:creationId xmlns:a16="http://schemas.microsoft.com/office/drawing/2014/main" id="{7CA2A062-451A-8FE8-2B6A-538DC6AEADB7}"/>
              </a:ext>
            </a:extLst>
          </p:cNvPr>
          <p:cNvSpPr txBox="1"/>
          <p:nvPr/>
        </p:nvSpPr>
        <p:spPr>
          <a:xfrm>
            <a:off x="1201438" y="2111469"/>
            <a:ext cx="2003793"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Define priorities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59" name="Google Shape;799;p26">
            <a:extLst>
              <a:ext uri="{FF2B5EF4-FFF2-40B4-BE49-F238E27FC236}">
                <a16:creationId xmlns:a16="http://schemas.microsoft.com/office/drawing/2014/main" id="{AAA102EE-F4C9-B3D5-FB8F-BEC9B73512C2}"/>
              </a:ext>
            </a:extLst>
          </p:cNvPr>
          <p:cNvSpPr txBox="1"/>
          <p:nvPr/>
        </p:nvSpPr>
        <p:spPr>
          <a:xfrm>
            <a:off x="4116306" y="4687066"/>
            <a:ext cx="2025492" cy="369332"/>
          </a:xfrm>
          <a:prstGeom prst="rect">
            <a:avLst/>
          </a:prstGeom>
          <a:noFill/>
          <a:ln>
            <a:noFill/>
          </a:ln>
        </p:spPr>
        <p:txBody>
          <a:bodyPr spcFirstLastPara="1" wrap="square" lIns="0" tIns="0" rIns="0" bIns="0" anchor="ctr" anchorCtr="0">
            <a:spAutoFit/>
          </a:bodyPr>
          <a:lstStyle/>
          <a:p>
            <a:r>
              <a:rPr lang="en-US" sz="1200" dirty="0">
                <a:solidFill>
                  <a:srgbClr val="024671"/>
                </a:solidFill>
                <a:latin typeface="Poppins" pitchFamily="2" charset="77"/>
                <a:ea typeface="Roboto" panose="02000000000000000000" pitchFamily="2" charset="0"/>
                <a:cs typeface="Poppins" pitchFamily="2" charset="77"/>
                <a:sym typeface="Quattrocento Sans"/>
              </a:rPr>
              <a:t>At the right frequency for accurate &amp; timely insights </a:t>
            </a:r>
            <a:endParaRPr sz="12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60" name="Google Shape;800;p26">
            <a:extLst>
              <a:ext uri="{FF2B5EF4-FFF2-40B4-BE49-F238E27FC236}">
                <a16:creationId xmlns:a16="http://schemas.microsoft.com/office/drawing/2014/main" id="{976B7A17-5B71-2778-4883-30B016A8F084}"/>
              </a:ext>
            </a:extLst>
          </p:cNvPr>
          <p:cNvSpPr txBox="1"/>
          <p:nvPr/>
        </p:nvSpPr>
        <p:spPr>
          <a:xfrm>
            <a:off x="4121204" y="443156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Accurate Data Collection</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pic>
        <p:nvPicPr>
          <p:cNvPr id="37" name="Picture 36">
            <a:extLst>
              <a:ext uri="{FF2B5EF4-FFF2-40B4-BE49-F238E27FC236}">
                <a16:creationId xmlns:a16="http://schemas.microsoft.com/office/drawing/2014/main" id="{DD1B4CA6-45DE-50CA-5718-5920A711CB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8" name="Picture 37">
            <a:extLst>
              <a:ext uri="{FF2B5EF4-FFF2-40B4-BE49-F238E27FC236}">
                <a16:creationId xmlns:a16="http://schemas.microsoft.com/office/drawing/2014/main" id="{DAF117BE-9FA4-6C08-826E-C38E344DDBF4}"/>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197169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ea typeface="Roboto" panose="02000000000000000000" pitchFamily="2" charset="0"/>
              </a:rPr>
              <a:t>Step 4: Tackle The Low-Hanging Fruit</a:t>
            </a:r>
            <a:endParaRPr dirty="0">
              <a:solidFill>
                <a:srgbClr val="007AAD"/>
              </a:solidFill>
              <a:ea typeface="Roboto" panose="02000000000000000000" pitchFamily="2" charset="0"/>
            </a:endParaRPr>
          </a:p>
        </p:txBody>
      </p:sp>
      <p:grpSp>
        <p:nvGrpSpPr>
          <p:cNvPr id="791" name="Google Shape;882;p28">
            <a:extLst>
              <a:ext uri="{FF2B5EF4-FFF2-40B4-BE49-F238E27FC236}">
                <a16:creationId xmlns:a16="http://schemas.microsoft.com/office/drawing/2014/main" id="{2DB211B5-E06C-6468-95FB-45B394757D66}"/>
              </a:ext>
            </a:extLst>
          </p:cNvPr>
          <p:cNvGrpSpPr/>
          <p:nvPr/>
        </p:nvGrpSpPr>
        <p:grpSpPr>
          <a:xfrm>
            <a:off x="1774714" y="1369219"/>
            <a:ext cx="5944235" cy="3371454"/>
            <a:chOff x="2131589" y="1412776"/>
            <a:chExt cx="7925646" cy="4495272"/>
          </a:xfrm>
        </p:grpSpPr>
        <p:sp>
          <p:nvSpPr>
            <p:cNvPr id="792" name="Google Shape;883;p28">
              <a:extLst>
                <a:ext uri="{FF2B5EF4-FFF2-40B4-BE49-F238E27FC236}">
                  <a16:creationId xmlns:a16="http://schemas.microsoft.com/office/drawing/2014/main" id="{923E8940-4978-71CE-6CF9-69333721D53F}"/>
                </a:ext>
              </a:extLst>
            </p:cNvPr>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3" name="Google Shape;884;p28">
              <a:extLst>
                <a:ext uri="{FF2B5EF4-FFF2-40B4-BE49-F238E27FC236}">
                  <a16:creationId xmlns:a16="http://schemas.microsoft.com/office/drawing/2014/main" id="{8EF888CD-FB69-56E1-E7F5-11F27C103744}"/>
                </a:ext>
              </a:extLst>
            </p:cNvPr>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4" name="Google Shape;885;p28">
              <a:extLst>
                <a:ext uri="{FF2B5EF4-FFF2-40B4-BE49-F238E27FC236}">
                  <a16:creationId xmlns:a16="http://schemas.microsoft.com/office/drawing/2014/main" id="{B2D71F6C-7802-A790-D963-CFFBD9BA6996}"/>
                </a:ext>
              </a:extLst>
            </p:cNvPr>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5" name="Google Shape;886;p28">
              <a:extLst>
                <a:ext uri="{FF2B5EF4-FFF2-40B4-BE49-F238E27FC236}">
                  <a16:creationId xmlns:a16="http://schemas.microsoft.com/office/drawing/2014/main" id="{EB19F3F5-CDFC-278F-9C7B-89CA9EB77AA2}"/>
                </a:ext>
              </a:extLst>
            </p:cNvPr>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6" name="Google Shape;887;p28">
              <a:extLst>
                <a:ext uri="{FF2B5EF4-FFF2-40B4-BE49-F238E27FC236}">
                  <a16:creationId xmlns:a16="http://schemas.microsoft.com/office/drawing/2014/main" id="{4B618075-0BED-CC59-F998-77F57DDCDA8C}"/>
                </a:ext>
              </a:extLst>
            </p:cNvPr>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7" name="Google Shape;888;p28">
              <a:extLst>
                <a:ext uri="{FF2B5EF4-FFF2-40B4-BE49-F238E27FC236}">
                  <a16:creationId xmlns:a16="http://schemas.microsoft.com/office/drawing/2014/main" id="{ADD50274-AE71-EE3B-2DBD-C5A0B608BD43}"/>
                </a:ext>
              </a:extLst>
            </p:cNvPr>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8" name="Google Shape;889;p28">
              <a:extLst>
                <a:ext uri="{FF2B5EF4-FFF2-40B4-BE49-F238E27FC236}">
                  <a16:creationId xmlns:a16="http://schemas.microsoft.com/office/drawing/2014/main" id="{910A1A21-A5F3-56EA-86C6-779538C6ECFC}"/>
                </a:ext>
              </a:extLst>
            </p:cNvPr>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538BD5"/>
            </a:solidFill>
            <a:ln w="9525" cap="flat" cmpd="sng">
              <a:no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799" name="Google Shape;890;p28">
              <a:extLst>
                <a:ext uri="{FF2B5EF4-FFF2-40B4-BE49-F238E27FC236}">
                  <a16:creationId xmlns:a16="http://schemas.microsoft.com/office/drawing/2014/main" id="{1173B1C5-E39D-E011-521A-4CB858C23AF8}"/>
                </a:ext>
              </a:extLst>
            </p:cNvPr>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0" name="Google Shape;891;p28">
              <a:extLst>
                <a:ext uri="{FF2B5EF4-FFF2-40B4-BE49-F238E27FC236}">
                  <a16:creationId xmlns:a16="http://schemas.microsoft.com/office/drawing/2014/main" id="{274E1933-F5B6-BEDB-DC1D-B29D50CF2057}"/>
                </a:ext>
              </a:extLst>
            </p:cNvPr>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1" name="Google Shape;892;p28">
              <a:extLst>
                <a:ext uri="{FF2B5EF4-FFF2-40B4-BE49-F238E27FC236}">
                  <a16:creationId xmlns:a16="http://schemas.microsoft.com/office/drawing/2014/main" id="{B1E8A328-CDE9-4CE4-A312-D5C39358E7F3}"/>
                </a:ext>
              </a:extLst>
            </p:cNvPr>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2" name="Google Shape;893;p28">
              <a:extLst>
                <a:ext uri="{FF2B5EF4-FFF2-40B4-BE49-F238E27FC236}">
                  <a16:creationId xmlns:a16="http://schemas.microsoft.com/office/drawing/2014/main" id="{EFEB78DD-B9D6-96F2-421E-DE4764E96C88}"/>
                </a:ext>
              </a:extLst>
            </p:cNvPr>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89B0DF"/>
            </a:solidFill>
            <a:ln w="9525" cap="flat" cmpd="sng">
              <a:no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3" name="Google Shape;894;p28">
              <a:extLst>
                <a:ext uri="{FF2B5EF4-FFF2-40B4-BE49-F238E27FC236}">
                  <a16:creationId xmlns:a16="http://schemas.microsoft.com/office/drawing/2014/main" id="{6F6C71C7-9596-A290-AAB5-8C8303DE7FCE}"/>
                </a:ext>
              </a:extLst>
            </p:cNvPr>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rgbClr val="3F3F3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4" name="Google Shape;895;p28">
              <a:extLst>
                <a:ext uri="{FF2B5EF4-FFF2-40B4-BE49-F238E27FC236}">
                  <a16:creationId xmlns:a16="http://schemas.microsoft.com/office/drawing/2014/main" id="{3ECACD91-BB4D-D5D5-2309-A8C1BA520639}"/>
                </a:ext>
              </a:extLst>
            </p:cNvPr>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231F20"/>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5" name="Google Shape;896;p28">
              <a:extLst>
                <a:ext uri="{FF2B5EF4-FFF2-40B4-BE49-F238E27FC236}">
                  <a16:creationId xmlns:a16="http://schemas.microsoft.com/office/drawing/2014/main" id="{AAD3AA76-C132-81DB-E8C4-329CF3EFDA56}"/>
                </a:ext>
              </a:extLst>
            </p:cNvPr>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6" name="Google Shape;897;p28">
              <a:extLst>
                <a:ext uri="{FF2B5EF4-FFF2-40B4-BE49-F238E27FC236}">
                  <a16:creationId xmlns:a16="http://schemas.microsoft.com/office/drawing/2014/main" id="{C60951F7-A9C8-7FDD-F5D7-6E54C31A33A3}"/>
                </a:ext>
              </a:extLst>
            </p:cNvPr>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7" name="Google Shape;898;p28">
              <a:extLst>
                <a:ext uri="{FF2B5EF4-FFF2-40B4-BE49-F238E27FC236}">
                  <a16:creationId xmlns:a16="http://schemas.microsoft.com/office/drawing/2014/main" id="{B0212422-F923-3590-C033-9ED312A4DD43}"/>
                </a:ext>
              </a:extLst>
            </p:cNvPr>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8" name="Google Shape;899;p28">
              <a:extLst>
                <a:ext uri="{FF2B5EF4-FFF2-40B4-BE49-F238E27FC236}">
                  <a16:creationId xmlns:a16="http://schemas.microsoft.com/office/drawing/2014/main" id="{A71D5009-9CAD-BB84-C67B-8245A142F6AA}"/>
                </a:ext>
              </a:extLst>
            </p:cNvPr>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09" name="Google Shape;900;p28">
              <a:extLst>
                <a:ext uri="{FF2B5EF4-FFF2-40B4-BE49-F238E27FC236}">
                  <a16:creationId xmlns:a16="http://schemas.microsoft.com/office/drawing/2014/main" id="{9FAA53C2-D18C-7F58-1504-E77D8A94FC93}"/>
                </a:ext>
              </a:extLst>
            </p:cNvPr>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0" name="Google Shape;901;p28">
              <a:extLst>
                <a:ext uri="{FF2B5EF4-FFF2-40B4-BE49-F238E27FC236}">
                  <a16:creationId xmlns:a16="http://schemas.microsoft.com/office/drawing/2014/main" id="{4052414F-3734-A967-DC97-D1C05ACD6E80}"/>
                </a:ext>
              </a:extLst>
            </p:cNvPr>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1" name="Google Shape;902;p28">
              <a:extLst>
                <a:ext uri="{FF2B5EF4-FFF2-40B4-BE49-F238E27FC236}">
                  <a16:creationId xmlns:a16="http://schemas.microsoft.com/office/drawing/2014/main" id="{93B74639-1F30-3CF4-25D1-8092CDA697C0}"/>
                </a:ext>
              </a:extLst>
            </p:cNvPr>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2" name="Google Shape;903;p28">
              <a:extLst>
                <a:ext uri="{FF2B5EF4-FFF2-40B4-BE49-F238E27FC236}">
                  <a16:creationId xmlns:a16="http://schemas.microsoft.com/office/drawing/2014/main" id="{7ABD0644-BFEF-5019-A107-4CA310E68A23}"/>
                </a:ext>
              </a:extLst>
            </p:cNvPr>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3" name="Google Shape;904;p28">
              <a:extLst>
                <a:ext uri="{FF2B5EF4-FFF2-40B4-BE49-F238E27FC236}">
                  <a16:creationId xmlns:a16="http://schemas.microsoft.com/office/drawing/2014/main" id="{8E42990C-770C-CF38-E13E-84C8F083209D}"/>
                </a:ext>
              </a:extLst>
            </p:cNvPr>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4" name="Google Shape;905;p28">
              <a:extLst>
                <a:ext uri="{FF2B5EF4-FFF2-40B4-BE49-F238E27FC236}">
                  <a16:creationId xmlns:a16="http://schemas.microsoft.com/office/drawing/2014/main" id="{8558919B-34FC-76E8-1B4C-385E05E6CCCD}"/>
                </a:ext>
              </a:extLst>
            </p:cNvPr>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5" name="Google Shape;906;p28">
              <a:extLst>
                <a:ext uri="{FF2B5EF4-FFF2-40B4-BE49-F238E27FC236}">
                  <a16:creationId xmlns:a16="http://schemas.microsoft.com/office/drawing/2014/main" id="{C82A7B95-50F6-84AF-0285-9C8513CB8B0B}"/>
                </a:ext>
              </a:extLst>
            </p:cNvPr>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6" name="Google Shape;907;p28">
              <a:extLst>
                <a:ext uri="{FF2B5EF4-FFF2-40B4-BE49-F238E27FC236}">
                  <a16:creationId xmlns:a16="http://schemas.microsoft.com/office/drawing/2014/main" id="{D86ABDFF-846C-90D4-A1AF-D2DC2922CEBF}"/>
                </a:ext>
              </a:extLst>
            </p:cNvPr>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7" name="Google Shape;908;p28">
              <a:extLst>
                <a:ext uri="{FF2B5EF4-FFF2-40B4-BE49-F238E27FC236}">
                  <a16:creationId xmlns:a16="http://schemas.microsoft.com/office/drawing/2014/main" id="{2E67C48A-FD6C-9BC9-A1F6-9FF706498DF9}"/>
                </a:ext>
              </a:extLst>
            </p:cNvPr>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8" name="Google Shape;909;p28">
              <a:extLst>
                <a:ext uri="{FF2B5EF4-FFF2-40B4-BE49-F238E27FC236}">
                  <a16:creationId xmlns:a16="http://schemas.microsoft.com/office/drawing/2014/main" id="{6FF54ED2-257C-A1CF-7376-BABB6A6B8CFF}"/>
                </a:ext>
              </a:extLst>
            </p:cNvPr>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19" name="Google Shape;910;p28">
              <a:extLst>
                <a:ext uri="{FF2B5EF4-FFF2-40B4-BE49-F238E27FC236}">
                  <a16:creationId xmlns:a16="http://schemas.microsoft.com/office/drawing/2014/main" id="{B52FC191-1DFF-3206-7071-0BB63063055C}"/>
                </a:ext>
              </a:extLst>
            </p:cNvPr>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0" name="Google Shape;911;p28">
              <a:extLst>
                <a:ext uri="{FF2B5EF4-FFF2-40B4-BE49-F238E27FC236}">
                  <a16:creationId xmlns:a16="http://schemas.microsoft.com/office/drawing/2014/main" id="{6D85B99F-D0A8-84FB-F04B-CFFB547C53F7}"/>
                </a:ext>
              </a:extLst>
            </p:cNvPr>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1" name="Google Shape;912;p28">
              <a:extLst>
                <a:ext uri="{FF2B5EF4-FFF2-40B4-BE49-F238E27FC236}">
                  <a16:creationId xmlns:a16="http://schemas.microsoft.com/office/drawing/2014/main" id="{3CCB9263-A127-7910-4BFB-048B54187F56}"/>
                </a:ext>
              </a:extLst>
            </p:cNvPr>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2" name="Google Shape;913;p28">
              <a:extLst>
                <a:ext uri="{FF2B5EF4-FFF2-40B4-BE49-F238E27FC236}">
                  <a16:creationId xmlns:a16="http://schemas.microsoft.com/office/drawing/2014/main" id="{2E54B2E5-9AEE-1BF4-04C3-4846F6E5CC69}"/>
                </a:ext>
              </a:extLst>
            </p:cNvPr>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3" name="Google Shape;914;p28">
              <a:extLst>
                <a:ext uri="{FF2B5EF4-FFF2-40B4-BE49-F238E27FC236}">
                  <a16:creationId xmlns:a16="http://schemas.microsoft.com/office/drawing/2014/main" id="{9810F57F-EC3C-A59F-4E17-9F6B68027639}"/>
                </a:ext>
              </a:extLst>
            </p:cNvPr>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4" name="Google Shape;915;p28">
              <a:extLst>
                <a:ext uri="{FF2B5EF4-FFF2-40B4-BE49-F238E27FC236}">
                  <a16:creationId xmlns:a16="http://schemas.microsoft.com/office/drawing/2014/main" id="{2C897D72-32FE-6226-E4DB-165E153E49D9}"/>
                </a:ext>
              </a:extLst>
            </p:cNvPr>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sp>
          <p:nvSpPr>
            <p:cNvPr id="825" name="Google Shape;916;p28">
              <a:extLst>
                <a:ext uri="{FF2B5EF4-FFF2-40B4-BE49-F238E27FC236}">
                  <a16:creationId xmlns:a16="http://schemas.microsoft.com/office/drawing/2014/main" id="{6BBF28C6-90F4-C74F-343A-8C4BE234B9EB}"/>
                </a:ext>
              </a:extLst>
            </p:cNvPr>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chemeClr val="dk2"/>
            </a:solidFill>
            <a:ln>
              <a:noFill/>
            </a:ln>
          </p:spPr>
          <p:txBody>
            <a:bodyPr spcFirstLastPara="1" wrap="square" lIns="68569" tIns="34275" rIns="68569" bIns="34275" anchor="t" anchorCtr="0">
              <a:noAutofit/>
            </a:bodyPr>
            <a:lstStyle/>
            <a:p>
              <a:endParaRPr>
                <a:solidFill>
                  <a:srgbClr val="000000"/>
                </a:solidFill>
                <a:latin typeface="Quattrocento Sans"/>
                <a:ea typeface="Quattrocento Sans"/>
                <a:cs typeface="Quattrocento Sans"/>
                <a:sym typeface="Quattrocento Sans"/>
              </a:endParaRPr>
            </a:p>
          </p:txBody>
        </p:sp>
      </p:grpSp>
      <p:sp>
        <p:nvSpPr>
          <p:cNvPr id="20" name="Google Shape;799;p26">
            <a:extLst>
              <a:ext uri="{FF2B5EF4-FFF2-40B4-BE49-F238E27FC236}">
                <a16:creationId xmlns:a16="http://schemas.microsoft.com/office/drawing/2014/main" id="{9A7A3FCA-6212-F8B3-AB29-E97F5DAA76EF}"/>
              </a:ext>
            </a:extLst>
          </p:cNvPr>
          <p:cNvSpPr txBox="1"/>
          <p:nvPr/>
        </p:nvSpPr>
        <p:spPr>
          <a:xfrm>
            <a:off x="2610755" y="1576514"/>
            <a:ext cx="2188186"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0467F"/>
                </a:solidFill>
                <a:latin typeface="Poppins" pitchFamily="2" charset="77"/>
                <a:ea typeface="Roboto" panose="02000000000000000000" pitchFamily="2" charset="0"/>
                <a:cs typeface="Poppins" pitchFamily="2" charset="77"/>
                <a:sym typeface="Quattrocento Sans"/>
              </a:rPr>
              <a:t>to allocate resources to the exact source of problem</a:t>
            </a:r>
          </a:p>
        </p:txBody>
      </p:sp>
      <p:sp>
        <p:nvSpPr>
          <p:cNvPr id="21" name="Google Shape;800;p26">
            <a:extLst>
              <a:ext uri="{FF2B5EF4-FFF2-40B4-BE49-F238E27FC236}">
                <a16:creationId xmlns:a16="http://schemas.microsoft.com/office/drawing/2014/main" id="{FB1E53E5-0011-D651-E769-74A7B279C1A6}"/>
              </a:ext>
            </a:extLst>
          </p:cNvPr>
          <p:cNvSpPr txBox="1"/>
          <p:nvPr/>
        </p:nvSpPr>
        <p:spPr>
          <a:xfrm>
            <a:off x="2610755" y="1321008"/>
            <a:ext cx="2834641"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Utilize The Insights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2" name="Google Shape;799;p26">
            <a:extLst>
              <a:ext uri="{FF2B5EF4-FFF2-40B4-BE49-F238E27FC236}">
                <a16:creationId xmlns:a16="http://schemas.microsoft.com/office/drawing/2014/main" id="{A262ED07-163C-2C49-9AC9-1133769590F0}"/>
              </a:ext>
            </a:extLst>
          </p:cNvPr>
          <p:cNvSpPr txBox="1"/>
          <p:nvPr/>
        </p:nvSpPr>
        <p:spPr>
          <a:xfrm>
            <a:off x="6214900" y="3688227"/>
            <a:ext cx="2472009"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to spot unusual events &amp; predict issues before they emerge</a:t>
            </a:r>
          </a:p>
        </p:txBody>
      </p:sp>
      <p:sp>
        <p:nvSpPr>
          <p:cNvPr id="23" name="Google Shape;800;p26">
            <a:extLst>
              <a:ext uri="{FF2B5EF4-FFF2-40B4-BE49-F238E27FC236}">
                <a16:creationId xmlns:a16="http://schemas.microsoft.com/office/drawing/2014/main" id="{1860C11C-89AA-2942-883A-ABF80A66434C}"/>
              </a:ext>
            </a:extLst>
          </p:cNvPr>
          <p:cNvSpPr txBox="1"/>
          <p:nvPr/>
        </p:nvSpPr>
        <p:spPr>
          <a:xfrm>
            <a:off x="6219799" y="343272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Keep an eye on the analytics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4" name="Google Shape;799;p26">
            <a:extLst>
              <a:ext uri="{FF2B5EF4-FFF2-40B4-BE49-F238E27FC236}">
                <a16:creationId xmlns:a16="http://schemas.microsoft.com/office/drawing/2014/main" id="{391689AC-5B7E-9652-35B6-D7B0059F14A4}"/>
              </a:ext>
            </a:extLst>
          </p:cNvPr>
          <p:cNvSpPr txBox="1"/>
          <p:nvPr/>
        </p:nvSpPr>
        <p:spPr>
          <a:xfrm>
            <a:off x="1183873" y="2393017"/>
            <a:ext cx="1927260"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based on measurable &amp; attainable targets</a:t>
            </a:r>
          </a:p>
        </p:txBody>
      </p:sp>
      <p:sp>
        <p:nvSpPr>
          <p:cNvPr id="25" name="Google Shape;800;p26">
            <a:extLst>
              <a:ext uri="{FF2B5EF4-FFF2-40B4-BE49-F238E27FC236}">
                <a16:creationId xmlns:a16="http://schemas.microsoft.com/office/drawing/2014/main" id="{AAF13380-FBBF-E1D0-A82E-F4279E4DEF3A}"/>
              </a:ext>
            </a:extLst>
          </p:cNvPr>
          <p:cNvSpPr txBox="1"/>
          <p:nvPr/>
        </p:nvSpPr>
        <p:spPr>
          <a:xfrm>
            <a:off x="1201438" y="2111469"/>
            <a:ext cx="2003793"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Define priorities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6" name="Google Shape;799;p26">
            <a:extLst>
              <a:ext uri="{FF2B5EF4-FFF2-40B4-BE49-F238E27FC236}">
                <a16:creationId xmlns:a16="http://schemas.microsoft.com/office/drawing/2014/main" id="{0391E202-8CA9-3479-F768-1973E4E139CC}"/>
              </a:ext>
            </a:extLst>
          </p:cNvPr>
          <p:cNvSpPr txBox="1"/>
          <p:nvPr/>
        </p:nvSpPr>
        <p:spPr>
          <a:xfrm>
            <a:off x="4116306" y="4687066"/>
            <a:ext cx="2025492" cy="369332"/>
          </a:xfrm>
          <a:prstGeom prst="rect">
            <a:avLst/>
          </a:prstGeom>
          <a:noFill/>
          <a:ln>
            <a:noFill/>
          </a:ln>
        </p:spPr>
        <p:txBody>
          <a:bodyPr spcFirstLastPara="1" wrap="square" lIns="0" tIns="0" rIns="0" bIns="0" anchor="ctr" anchorCtr="0">
            <a:spAutoFit/>
          </a:bodyPr>
          <a:lstStyle/>
          <a:p>
            <a:r>
              <a:rPr lang="en-US" sz="1200" dirty="0">
                <a:solidFill>
                  <a:srgbClr val="024671"/>
                </a:solidFill>
                <a:latin typeface="Poppins" pitchFamily="2" charset="77"/>
                <a:ea typeface="Roboto" panose="02000000000000000000" pitchFamily="2" charset="0"/>
                <a:cs typeface="Poppins" pitchFamily="2" charset="77"/>
                <a:sym typeface="Quattrocento Sans"/>
              </a:rPr>
              <a:t>At the right frequency for accurate &amp; timely insights </a:t>
            </a:r>
            <a:endParaRPr sz="12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27" name="Google Shape;800;p26">
            <a:extLst>
              <a:ext uri="{FF2B5EF4-FFF2-40B4-BE49-F238E27FC236}">
                <a16:creationId xmlns:a16="http://schemas.microsoft.com/office/drawing/2014/main" id="{BC348D7C-CE62-5BDE-1E13-6222729E9B9C}"/>
              </a:ext>
            </a:extLst>
          </p:cNvPr>
          <p:cNvSpPr txBox="1"/>
          <p:nvPr/>
        </p:nvSpPr>
        <p:spPr>
          <a:xfrm>
            <a:off x="4121204" y="443156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Accurate Data Collection</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pic>
        <p:nvPicPr>
          <p:cNvPr id="2" name="Picture 1">
            <a:extLst>
              <a:ext uri="{FF2B5EF4-FFF2-40B4-BE49-F238E27FC236}">
                <a16:creationId xmlns:a16="http://schemas.microsoft.com/office/drawing/2014/main" id="{46AF8406-A50F-FB0B-AD5C-ED7B4B5EA4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3" name="Picture 2">
            <a:extLst>
              <a:ext uri="{FF2B5EF4-FFF2-40B4-BE49-F238E27FC236}">
                <a16:creationId xmlns:a16="http://schemas.microsoft.com/office/drawing/2014/main" id="{97370909-84D1-F603-51C5-15599C8150BB}"/>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2921926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c44825deaa_0_381"/>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rgbClr val="007AAD"/>
                </a:solidFill>
                <a:latin typeface="Roboto" panose="02000000000000000000" pitchFamily="2" charset="0"/>
                <a:ea typeface="Roboto" panose="02000000000000000000" pitchFamily="2" charset="0"/>
              </a:rPr>
              <a:t>Step 5: Evaluate &amp; Improve</a:t>
            </a:r>
            <a:endParaRPr dirty="0">
              <a:solidFill>
                <a:srgbClr val="007AAD"/>
              </a:solidFill>
              <a:latin typeface="Roboto" panose="02000000000000000000" pitchFamily="2" charset="0"/>
              <a:ea typeface="Roboto" panose="02000000000000000000" pitchFamily="2" charset="0"/>
            </a:endParaRPr>
          </a:p>
        </p:txBody>
      </p:sp>
      <p:grpSp>
        <p:nvGrpSpPr>
          <p:cNvPr id="62" name="Google Shape;953;p29">
            <a:extLst>
              <a:ext uri="{FF2B5EF4-FFF2-40B4-BE49-F238E27FC236}">
                <a16:creationId xmlns:a16="http://schemas.microsoft.com/office/drawing/2014/main" id="{42AA0C7C-CB64-D4F9-C287-340B13C6B17E}"/>
              </a:ext>
            </a:extLst>
          </p:cNvPr>
          <p:cNvGrpSpPr/>
          <p:nvPr/>
        </p:nvGrpSpPr>
        <p:grpSpPr>
          <a:xfrm>
            <a:off x="1774714" y="1367818"/>
            <a:ext cx="5944235" cy="3371454"/>
            <a:chOff x="2131589" y="1412776"/>
            <a:chExt cx="7925646" cy="4495272"/>
          </a:xfrm>
        </p:grpSpPr>
        <p:sp>
          <p:nvSpPr>
            <p:cNvPr id="63" name="Google Shape;954;p29">
              <a:extLst>
                <a:ext uri="{FF2B5EF4-FFF2-40B4-BE49-F238E27FC236}">
                  <a16:creationId xmlns:a16="http://schemas.microsoft.com/office/drawing/2014/main" id="{8173019B-22C4-2DBC-FF94-A0F3C572B9B6}"/>
                </a:ext>
              </a:extLst>
            </p:cNvPr>
            <p:cNvSpPr/>
            <p:nvPr/>
          </p:nvSpPr>
          <p:spPr>
            <a:xfrm>
              <a:off x="8758407" y="1412776"/>
              <a:ext cx="1298828" cy="895563"/>
            </a:xfrm>
            <a:custGeom>
              <a:avLst/>
              <a:gdLst/>
              <a:ahLst/>
              <a:cxnLst/>
              <a:rect l="l" t="t" r="r" b="b"/>
              <a:pathLst>
                <a:path w="744" h="513" extrusionOk="0">
                  <a:moveTo>
                    <a:pt x="0" y="81"/>
                  </a:moveTo>
                  <a:lnTo>
                    <a:pt x="690" y="513"/>
                  </a:lnTo>
                  <a:lnTo>
                    <a:pt x="744" y="0"/>
                  </a:lnTo>
                  <a:lnTo>
                    <a:pt x="0" y="81"/>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4" name="Google Shape;955;p29">
              <a:extLst>
                <a:ext uri="{FF2B5EF4-FFF2-40B4-BE49-F238E27FC236}">
                  <a16:creationId xmlns:a16="http://schemas.microsoft.com/office/drawing/2014/main" id="{DA9F6437-7816-3710-7D0F-1DE905FC4BD2}"/>
                </a:ext>
              </a:extLst>
            </p:cNvPr>
            <p:cNvSpPr/>
            <p:nvPr/>
          </p:nvSpPr>
          <p:spPr>
            <a:xfrm>
              <a:off x="8758407" y="1554180"/>
              <a:ext cx="926987" cy="619737"/>
            </a:xfrm>
            <a:custGeom>
              <a:avLst/>
              <a:gdLst/>
              <a:ahLst/>
              <a:cxnLst/>
              <a:rect l="l" t="t" r="r" b="b"/>
              <a:pathLst>
                <a:path w="531" h="355" extrusionOk="0">
                  <a:moveTo>
                    <a:pt x="0" y="0"/>
                  </a:moveTo>
                  <a:lnTo>
                    <a:pt x="0" y="24"/>
                  </a:lnTo>
                  <a:lnTo>
                    <a:pt x="531" y="355"/>
                  </a:lnTo>
                  <a:lnTo>
                    <a:pt x="531" y="332"/>
                  </a:lnTo>
                  <a:lnTo>
                    <a:pt x="0" y="0"/>
                  </a:lnTo>
                  <a:close/>
                </a:path>
              </a:pathLst>
            </a:custGeom>
            <a:solidFill>
              <a:srgbClr val="17365D"/>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5" name="Google Shape;956;p29">
              <a:extLst>
                <a:ext uri="{FF2B5EF4-FFF2-40B4-BE49-F238E27FC236}">
                  <a16:creationId xmlns:a16="http://schemas.microsoft.com/office/drawing/2014/main" id="{C2C0FF98-B2FF-0B0D-CBE6-53EE012AEA6A}"/>
                </a:ext>
              </a:extLst>
            </p:cNvPr>
            <p:cNvSpPr/>
            <p:nvPr/>
          </p:nvSpPr>
          <p:spPr>
            <a:xfrm>
              <a:off x="7642881" y="1709551"/>
              <a:ext cx="2096631" cy="1239473"/>
            </a:xfrm>
            <a:custGeom>
              <a:avLst/>
              <a:gdLst/>
              <a:ahLst/>
              <a:cxnLst/>
              <a:rect l="l" t="t" r="r" b="b"/>
              <a:pathLst>
                <a:path w="978" h="578" extrusionOk="0">
                  <a:moveTo>
                    <a:pt x="637" y="0"/>
                  </a:moveTo>
                  <a:cubicBezTo>
                    <a:pt x="0" y="366"/>
                    <a:pt x="0" y="366"/>
                    <a:pt x="0" y="366"/>
                  </a:cubicBezTo>
                  <a:cubicBezTo>
                    <a:pt x="0" y="366"/>
                    <a:pt x="294" y="529"/>
                    <a:pt x="313" y="556"/>
                  </a:cubicBezTo>
                  <a:cubicBezTo>
                    <a:pt x="329" y="578"/>
                    <a:pt x="357" y="558"/>
                    <a:pt x="357" y="558"/>
                  </a:cubicBezTo>
                  <a:cubicBezTo>
                    <a:pt x="946" y="221"/>
                    <a:pt x="946" y="221"/>
                    <a:pt x="946" y="221"/>
                  </a:cubicBezTo>
                  <a:cubicBezTo>
                    <a:pt x="946" y="221"/>
                    <a:pt x="962" y="213"/>
                    <a:pt x="978" y="200"/>
                  </a:cubicBezTo>
                  <a:lnTo>
                    <a:pt x="637"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6" name="Google Shape;957;p29">
              <a:extLst>
                <a:ext uri="{FF2B5EF4-FFF2-40B4-BE49-F238E27FC236}">
                  <a16:creationId xmlns:a16="http://schemas.microsoft.com/office/drawing/2014/main" id="{30ED9B17-E7B0-33BF-A71E-07B0C776BFE7}"/>
                </a:ext>
              </a:extLst>
            </p:cNvPr>
            <p:cNvSpPr/>
            <p:nvPr/>
          </p:nvSpPr>
          <p:spPr>
            <a:xfrm>
              <a:off x="9685394" y="2133765"/>
              <a:ext cx="277573" cy="214726"/>
            </a:xfrm>
            <a:custGeom>
              <a:avLst/>
              <a:gdLst/>
              <a:ahLst/>
              <a:cxnLst/>
              <a:rect l="l" t="t" r="r" b="b"/>
              <a:pathLst>
                <a:path w="159" h="123" extrusionOk="0">
                  <a:moveTo>
                    <a:pt x="159" y="100"/>
                  </a:moveTo>
                  <a:lnTo>
                    <a:pt x="0" y="0"/>
                  </a:lnTo>
                  <a:lnTo>
                    <a:pt x="0" y="23"/>
                  </a:lnTo>
                  <a:lnTo>
                    <a:pt x="159" y="123"/>
                  </a:lnTo>
                  <a:lnTo>
                    <a:pt x="159" y="100"/>
                  </a:lnTo>
                  <a:close/>
                </a:path>
              </a:pathLst>
            </a:custGeom>
            <a:solidFill>
              <a:srgbClr val="17365D"/>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7" name="Google Shape;958;p29">
              <a:extLst>
                <a:ext uri="{FF2B5EF4-FFF2-40B4-BE49-F238E27FC236}">
                  <a16:creationId xmlns:a16="http://schemas.microsoft.com/office/drawing/2014/main" id="{7B494172-0FA1-DF4C-6721-EF84300455BB}"/>
                </a:ext>
              </a:extLst>
            </p:cNvPr>
            <p:cNvSpPr/>
            <p:nvPr/>
          </p:nvSpPr>
          <p:spPr>
            <a:xfrm>
              <a:off x="8292295" y="2133765"/>
              <a:ext cx="1393098" cy="808277"/>
            </a:xfrm>
            <a:custGeom>
              <a:avLst/>
              <a:gdLst/>
              <a:ahLst/>
              <a:cxnLst/>
              <a:rect l="l" t="t" r="r" b="b"/>
              <a:pathLst>
                <a:path w="650" h="377" extrusionOk="0">
                  <a:moveTo>
                    <a:pt x="64" y="348"/>
                  </a:moveTo>
                  <a:cubicBezTo>
                    <a:pt x="35" y="364"/>
                    <a:pt x="25" y="361"/>
                    <a:pt x="21" y="359"/>
                  </a:cubicBezTo>
                  <a:cubicBezTo>
                    <a:pt x="16" y="356"/>
                    <a:pt x="17" y="349"/>
                    <a:pt x="17" y="348"/>
                  </a:cubicBezTo>
                  <a:cubicBezTo>
                    <a:pt x="17" y="256"/>
                    <a:pt x="17" y="256"/>
                    <a:pt x="17" y="256"/>
                  </a:cubicBezTo>
                  <a:cubicBezTo>
                    <a:pt x="1" y="256"/>
                    <a:pt x="1" y="256"/>
                    <a:pt x="1" y="256"/>
                  </a:cubicBezTo>
                  <a:cubicBezTo>
                    <a:pt x="1" y="348"/>
                    <a:pt x="1" y="348"/>
                    <a:pt x="1" y="348"/>
                  </a:cubicBezTo>
                  <a:cubicBezTo>
                    <a:pt x="0" y="354"/>
                    <a:pt x="2" y="367"/>
                    <a:pt x="13" y="373"/>
                  </a:cubicBezTo>
                  <a:cubicBezTo>
                    <a:pt x="17" y="376"/>
                    <a:pt x="22" y="377"/>
                    <a:pt x="28" y="377"/>
                  </a:cubicBezTo>
                  <a:cubicBezTo>
                    <a:pt x="40" y="377"/>
                    <a:pt x="54" y="372"/>
                    <a:pt x="72" y="362"/>
                  </a:cubicBezTo>
                  <a:cubicBezTo>
                    <a:pt x="650" y="19"/>
                    <a:pt x="650" y="19"/>
                    <a:pt x="650" y="19"/>
                  </a:cubicBezTo>
                  <a:cubicBezTo>
                    <a:pt x="650" y="0"/>
                    <a:pt x="650" y="0"/>
                    <a:pt x="650" y="0"/>
                  </a:cubicBezTo>
                  <a:lnTo>
                    <a:pt x="64" y="348"/>
                  </a:ln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8" name="Google Shape;959;p29">
              <a:extLst>
                <a:ext uri="{FF2B5EF4-FFF2-40B4-BE49-F238E27FC236}">
                  <a16:creationId xmlns:a16="http://schemas.microsoft.com/office/drawing/2014/main" id="{70A8DAE4-856C-871D-EC97-12840AE89FC6}"/>
                </a:ext>
              </a:extLst>
            </p:cNvPr>
            <p:cNvSpPr/>
            <p:nvPr/>
          </p:nvSpPr>
          <p:spPr>
            <a:xfrm>
              <a:off x="8285312" y="2367693"/>
              <a:ext cx="43644" cy="356130"/>
            </a:xfrm>
            <a:custGeom>
              <a:avLst/>
              <a:gdLst/>
              <a:ahLst/>
              <a:cxnLst/>
              <a:rect l="l" t="t" r="r" b="b"/>
              <a:pathLst>
                <a:path w="21" h="166" extrusionOk="0">
                  <a:moveTo>
                    <a:pt x="13" y="0"/>
                  </a:moveTo>
                  <a:cubicBezTo>
                    <a:pt x="0" y="9"/>
                    <a:pt x="0" y="9"/>
                    <a:pt x="0" y="9"/>
                  </a:cubicBezTo>
                  <a:cubicBezTo>
                    <a:pt x="3" y="15"/>
                    <a:pt x="5" y="25"/>
                    <a:pt x="5" y="38"/>
                  </a:cubicBezTo>
                  <a:cubicBezTo>
                    <a:pt x="5" y="166"/>
                    <a:pt x="5" y="166"/>
                    <a:pt x="5" y="166"/>
                  </a:cubicBezTo>
                  <a:cubicBezTo>
                    <a:pt x="21" y="166"/>
                    <a:pt x="21" y="166"/>
                    <a:pt x="21" y="166"/>
                  </a:cubicBezTo>
                  <a:cubicBezTo>
                    <a:pt x="21" y="38"/>
                    <a:pt x="21" y="38"/>
                    <a:pt x="21" y="38"/>
                  </a:cubicBezTo>
                  <a:cubicBezTo>
                    <a:pt x="21" y="22"/>
                    <a:pt x="18" y="9"/>
                    <a:pt x="13" y="0"/>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09" name="Google Shape;960;p29">
              <a:extLst>
                <a:ext uri="{FF2B5EF4-FFF2-40B4-BE49-F238E27FC236}">
                  <a16:creationId xmlns:a16="http://schemas.microsoft.com/office/drawing/2014/main" id="{CD458772-C633-BC1D-6C8E-9F820A0B801A}"/>
                </a:ext>
              </a:extLst>
            </p:cNvPr>
            <p:cNvSpPr/>
            <p:nvPr/>
          </p:nvSpPr>
          <p:spPr>
            <a:xfrm>
              <a:off x="6248037" y="2666215"/>
              <a:ext cx="1576401" cy="998561"/>
            </a:xfrm>
            <a:custGeom>
              <a:avLst/>
              <a:gdLst/>
              <a:ahLst/>
              <a:cxnLst/>
              <a:rect l="l" t="t" r="r" b="b"/>
              <a:pathLst>
                <a:path w="735" h="466" extrusionOk="0">
                  <a:moveTo>
                    <a:pt x="402" y="0"/>
                  </a:moveTo>
                  <a:cubicBezTo>
                    <a:pt x="402" y="16"/>
                    <a:pt x="397" y="44"/>
                    <a:pt x="367" y="59"/>
                  </a:cubicBezTo>
                  <a:cubicBezTo>
                    <a:pt x="0" y="265"/>
                    <a:pt x="0" y="265"/>
                    <a:pt x="0" y="265"/>
                  </a:cubicBezTo>
                  <a:cubicBezTo>
                    <a:pt x="0" y="265"/>
                    <a:pt x="285" y="429"/>
                    <a:pt x="328" y="455"/>
                  </a:cubicBezTo>
                  <a:cubicBezTo>
                    <a:pt x="346" y="466"/>
                    <a:pt x="367" y="451"/>
                    <a:pt x="367" y="451"/>
                  </a:cubicBezTo>
                  <a:cubicBezTo>
                    <a:pt x="673" y="276"/>
                    <a:pt x="673" y="276"/>
                    <a:pt x="673" y="276"/>
                  </a:cubicBezTo>
                  <a:cubicBezTo>
                    <a:pt x="673" y="276"/>
                    <a:pt x="729" y="253"/>
                    <a:pt x="735" y="194"/>
                  </a:cubicBezTo>
                  <a:lnTo>
                    <a:pt x="402"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0" name="Google Shape;961;p29">
              <a:extLst>
                <a:ext uri="{FF2B5EF4-FFF2-40B4-BE49-F238E27FC236}">
                  <a16:creationId xmlns:a16="http://schemas.microsoft.com/office/drawing/2014/main" id="{87284C67-0135-0BCB-6B43-1390A0B26368}"/>
                </a:ext>
              </a:extLst>
            </p:cNvPr>
            <p:cNvSpPr/>
            <p:nvPr/>
          </p:nvSpPr>
          <p:spPr>
            <a:xfrm>
              <a:off x="6234071" y="1704313"/>
              <a:ext cx="2698909" cy="1956971"/>
            </a:xfrm>
            <a:custGeom>
              <a:avLst/>
              <a:gdLst/>
              <a:ahLst/>
              <a:cxnLst/>
              <a:rect l="l" t="t" r="r" b="b"/>
              <a:pathLst>
                <a:path w="1546" h="1121" extrusionOk="0">
                  <a:moveTo>
                    <a:pt x="0" y="217"/>
                  </a:moveTo>
                  <a:lnTo>
                    <a:pt x="1546" y="1121"/>
                  </a:lnTo>
                  <a:lnTo>
                    <a:pt x="1546" y="865"/>
                  </a:lnTo>
                  <a:lnTo>
                    <a:pt x="0" y="0"/>
                  </a:lnTo>
                  <a:lnTo>
                    <a:pt x="0" y="217"/>
                  </a:lnTo>
                  <a:close/>
                </a:path>
              </a:pathLst>
            </a:custGeom>
            <a:solidFill>
              <a:srgbClr val="BFBFBF"/>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1" name="Google Shape;962;p29">
              <a:extLst>
                <a:ext uri="{FF2B5EF4-FFF2-40B4-BE49-F238E27FC236}">
                  <a16:creationId xmlns:a16="http://schemas.microsoft.com/office/drawing/2014/main" id="{39A92CF8-7DE0-2FEF-D5F7-F83FCBD67186}"/>
                </a:ext>
              </a:extLst>
            </p:cNvPr>
            <p:cNvSpPr/>
            <p:nvPr/>
          </p:nvSpPr>
          <p:spPr>
            <a:xfrm>
              <a:off x="8932980" y="3083445"/>
              <a:ext cx="256624" cy="577839"/>
            </a:xfrm>
            <a:custGeom>
              <a:avLst/>
              <a:gdLst/>
              <a:ahLst/>
              <a:cxnLst/>
              <a:rect l="l" t="t" r="r" b="b"/>
              <a:pathLst>
                <a:path w="147" h="331" extrusionOk="0">
                  <a:moveTo>
                    <a:pt x="147" y="0"/>
                  </a:moveTo>
                  <a:lnTo>
                    <a:pt x="0" y="75"/>
                  </a:lnTo>
                  <a:lnTo>
                    <a:pt x="0" y="331"/>
                  </a:lnTo>
                  <a:lnTo>
                    <a:pt x="147" y="250"/>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4" name="Google Shape;963;p29">
              <a:extLst>
                <a:ext uri="{FF2B5EF4-FFF2-40B4-BE49-F238E27FC236}">
                  <a16:creationId xmlns:a16="http://schemas.microsoft.com/office/drawing/2014/main" id="{2838C096-9D9A-753C-675A-B75FAFA2617A}"/>
                </a:ext>
              </a:extLst>
            </p:cNvPr>
            <p:cNvSpPr/>
            <p:nvPr/>
          </p:nvSpPr>
          <p:spPr>
            <a:xfrm>
              <a:off x="6234071" y="1573384"/>
              <a:ext cx="2955533" cy="1640992"/>
            </a:xfrm>
            <a:custGeom>
              <a:avLst/>
              <a:gdLst/>
              <a:ahLst/>
              <a:cxnLst/>
              <a:rect l="l" t="t" r="r" b="b"/>
              <a:pathLst>
                <a:path w="1693" h="940" extrusionOk="0">
                  <a:moveTo>
                    <a:pt x="147" y="0"/>
                  </a:moveTo>
                  <a:lnTo>
                    <a:pt x="0" y="75"/>
                  </a:lnTo>
                  <a:lnTo>
                    <a:pt x="1546" y="940"/>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5" name="Google Shape;964;p29">
              <a:extLst>
                <a:ext uri="{FF2B5EF4-FFF2-40B4-BE49-F238E27FC236}">
                  <a16:creationId xmlns:a16="http://schemas.microsoft.com/office/drawing/2014/main" id="{166FD025-0A83-E166-D6B0-4B049591106E}"/>
                </a:ext>
              </a:extLst>
            </p:cNvPr>
            <p:cNvSpPr/>
            <p:nvPr/>
          </p:nvSpPr>
          <p:spPr>
            <a:xfrm>
              <a:off x="7101703" y="1945225"/>
              <a:ext cx="1194084" cy="1146949"/>
            </a:xfrm>
            <a:custGeom>
              <a:avLst/>
              <a:gdLst/>
              <a:ahLst/>
              <a:cxnLst/>
              <a:rect l="l" t="t" r="r" b="b"/>
              <a:pathLst>
                <a:path w="557" h="535" extrusionOk="0">
                  <a:moveTo>
                    <a:pt x="343" y="532"/>
                  </a:moveTo>
                  <a:cubicBezTo>
                    <a:pt x="343" y="392"/>
                    <a:pt x="343" y="392"/>
                    <a:pt x="343" y="392"/>
                  </a:cubicBezTo>
                  <a:cubicBezTo>
                    <a:pt x="343" y="392"/>
                    <a:pt x="338" y="296"/>
                    <a:pt x="415" y="254"/>
                  </a:cubicBezTo>
                  <a:cubicBezTo>
                    <a:pt x="503" y="204"/>
                    <a:pt x="503" y="204"/>
                    <a:pt x="503" y="204"/>
                  </a:cubicBezTo>
                  <a:cubicBezTo>
                    <a:pt x="503" y="204"/>
                    <a:pt x="536" y="183"/>
                    <a:pt x="557" y="189"/>
                  </a:cubicBezTo>
                  <a:cubicBezTo>
                    <a:pt x="233" y="24"/>
                    <a:pt x="233" y="24"/>
                    <a:pt x="233" y="24"/>
                  </a:cubicBezTo>
                  <a:cubicBezTo>
                    <a:pt x="233" y="24"/>
                    <a:pt x="200" y="0"/>
                    <a:pt x="159" y="22"/>
                  </a:cubicBezTo>
                  <a:cubicBezTo>
                    <a:pt x="49" y="76"/>
                    <a:pt x="49" y="76"/>
                    <a:pt x="49" y="76"/>
                  </a:cubicBezTo>
                  <a:cubicBezTo>
                    <a:pt x="49" y="76"/>
                    <a:pt x="0" y="101"/>
                    <a:pt x="1" y="176"/>
                  </a:cubicBezTo>
                  <a:cubicBezTo>
                    <a:pt x="3" y="324"/>
                    <a:pt x="3" y="324"/>
                    <a:pt x="3" y="324"/>
                  </a:cubicBezTo>
                  <a:cubicBezTo>
                    <a:pt x="3" y="324"/>
                    <a:pt x="4" y="329"/>
                    <a:pt x="4" y="336"/>
                  </a:cubicBezTo>
                  <a:cubicBezTo>
                    <a:pt x="343" y="535"/>
                    <a:pt x="343" y="535"/>
                    <a:pt x="343" y="535"/>
                  </a:cubicBezTo>
                  <a:cubicBezTo>
                    <a:pt x="343" y="534"/>
                    <a:pt x="343" y="533"/>
                    <a:pt x="343" y="532"/>
                  </a:cubicBez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6" name="Google Shape;965;p29">
              <a:extLst>
                <a:ext uri="{FF2B5EF4-FFF2-40B4-BE49-F238E27FC236}">
                  <a16:creationId xmlns:a16="http://schemas.microsoft.com/office/drawing/2014/main" id="{084586F8-3ADD-B96E-0067-685E190A6247}"/>
                </a:ext>
              </a:extLst>
            </p:cNvPr>
            <p:cNvSpPr/>
            <p:nvPr/>
          </p:nvSpPr>
          <p:spPr>
            <a:xfrm>
              <a:off x="6920146" y="2332779"/>
              <a:ext cx="1391353" cy="1337234"/>
            </a:xfrm>
            <a:custGeom>
              <a:avLst/>
              <a:gdLst/>
              <a:ahLst/>
              <a:cxnLst/>
              <a:rect l="l" t="t" r="r" b="b"/>
              <a:pathLst>
                <a:path w="650" h="623" extrusionOk="0">
                  <a:moveTo>
                    <a:pt x="639" y="5"/>
                  </a:moveTo>
                  <a:cubicBezTo>
                    <a:pt x="633" y="1"/>
                    <a:pt x="627" y="0"/>
                    <a:pt x="621" y="0"/>
                  </a:cubicBezTo>
                  <a:cubicBezTo>
                    <a:pt x="621" y="0"/>
                    <a:pt x="621" y="0"/>
                    <a:pt x="621" y="0"/>
                  </a:cubicBezTo>
                  <a:cubicBezTo>
                    <a:pt x="613" y="0"/>
                    <a:pt x="606" y="3"/>
                    <a:pt x="604" y="4"/>
                  </a:cubicBezTo>
                  <a:cubicBezTo>
                    <a:pt x="598" y="7"/>
                    <a:pt x="512" y="44"/>
                    <a:pt x="465" y="80"/>
                  </a:cubicBezTo>
                  <a:cubicBezTo>
                    <a:pt x="414" y="118"/>
                    <a:pt x="417" y="181"/>
                    <a:pt x="417" y="183"/>
                  </a:cubicBezTo>
                  <a:cubicBezTo>
                    <a:pt x="417" y="315"/>
                    <a:pt x="417" y="315"/>
                    <a:pt x="417" y="315"/>
                  </a:cubicBezTo>
                  <a:cubicBezTo>
                    <a:pt x="417" y="391"/>
                    <a:pt x="384" y="404"/>
                    <a:pt x="384" y="404"/>
                  </a:cubicBezTo>
                  <a:cubicBezTo>
                    <a:pt x="383" y="404"/>
                    <a:pt x="383" y="404"/>
                    <a:pt x="383" y="404"/>
                  </a:cubicBezTo>
                  <a:cubicBezTo>
                    <a:pt x="64" y="594"/>
                    <a:pt x="64" y="594"/>
                    <a:pt x="64" y="594"/>
                  </a:cubicBezTo>
                  <a:cubicBezTo>
                    <a:pt x="36" y="610"/>
                    <a:pt x="25" y="607"/>
                    <a:pt x="22" y="605"/>
                  </a:cubicBezTo>
                  <a:cubicBezTo>
                    <a:pt x="17" y="602"/>
                    <a:pt x="17" y="595"/>
                    <a:pt x="17" y="594"/>
                  </a:cubicBezTo>
                  <a:cubicBezTo>
                    <a:pt x="17" y="502"/>
                    <a:pt x="17" y="502"/>
                    <a:pt x="17" y="502"/>
                  </a:cubicBezTo>
                  <a:cubicBezTo>
                    <a:pt x="1" y="502"/>
                    <a:pt x="1" y="502"/>
                    <a:pt x="1" y="502"/>
                  </a:cubicBezTo>
                  <a:cubicBezTo>
                    <a:pt x="1" y="594"/>
                    <a:pt x="1" y="594"/>
                    <a:pt x="1" y="594"/>
                  </a:cubicBezTo>
                  <a:cubicBezTo>
                    <a:pt x="0" y="600"/>
                    <a:pt x="3" y="612"/>
                    <a:pt x="13" y="619"/>
                  </a:cubicBezTo>
                  <a:cubicBezTo>
                    <a:pt x="17" y="621"/>
                    <a:pt x="23" y="623"/>
                    <a:pt x="29" y="623"/>
                  </a:cubicBezTo>
                  <a:cubicBezTo>
                    <a:pt x="40" y="623"/>
                    <a:pt x="54" y="618"/>
                    <a:pt x="72" y="608"/>
                  </a:cubicBezTo>
                  <a:cubicBezTo>
                    <a:pt x="390" y="419"/>
                    <a:pt x="390" y="419"/>
                    <a:pt x="390" y="419"/>
                  </a:cubicBezTo>
                  <a:cubicBezTo>
                    <a:pt x="397" y="416"/>
                    <a:pt x="433" y="397"/>
                    <a:pt x="433" y="315"/>
                  </a:cubicBezTo>
                  <a:cubicBezTo>
                    <a:pt x="433" y="182"/>
                    <a:pt x="433" y="182"/>
                    <a:pt x="433" y="182"/>
                  </a:cubicBezTo>
                  <a:cubicBezTo>
                    <a:pt x="433" y="182"/>
                    <a:pt x="431" y="125"/>
                    <a:pt x="474" y="93"/>
                  </a:cubicBezTo>
                  <a:cubicBezTo>
                    <a:pt x="503" y="70"/>
                    <a:pt x="550" y="47"/>
                    <a:pt x="580" y="32"/>
                  </a:cubicBezTo>
                  <a:cubicBezTo>
                    <a:pt x="581" y="33"/>
                    <a:pt x="581" y="33"/>
                    <a:pt x="581" y="33"/>
                  </a:cubicBezTo>
                  <a:cubicBezTo>
                    <a:pt x="598" y="24"/>
                    <a:pt x="611" y="19"/>
                    <a:pt x="611" y="19"/>
                  </a:cubicBezTo>
                  <a:cubicBezTo>
                    <a:pt x="611" y="19"/>
                    <a:pt x="611" y="19"/>
                    <a:pt x="611" y="19"/>
                  </a:cubicBezTo>
                  <a:cubicBezTo>
                    <a:pt x="612" y="19"/>
                    <a:pt x="623" y="13"/>
                    <a:pt x="631" y="18"/>
                  </a:cubicBezTo>
                  <a:cubicBezTo>
                    <a:pt x="633" y="20"/>
                    <a:pt x="635" y="22"/>
                    <a:pt x="637" y="25"/>
                  </a:cubicBezTo>
                  <a:cubicBezTo>
                    <a:pt x="650" y="16"/>
                    <a:pt x="650" y="16"/>
                    <a:pt x="650" y="16"/>
                  </a:cubicBezTo>
                  <a:cubicBezTo>
                    <a:pt x="647" y="11"/>
                    <a:pt x="643" y="7"/>
                    <a:pt x="639" y="5"/>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7" name="Google Shape;966;p29">
              <a:extLst>
                <a:ext uri="{FF2B5EF4-FFF2-40B4-BE49-F238E27FC236}">
                  <a16:creationId xmlns:a16="http://schemas.microsoft.com/office/drawing/2014/main" id="{F940D99B-D112-8511-E494-F41C2FE78565}"/>
                </a:ext>
              </a:extLst>
            </p:cNvPr>
            <p:cNvSpPr/>
            <p:nvPr/>
          </p:nvSpPr>
          <p:spPr>
            <a:xfrm>
              <a:off x="6724624" y="3055513"/>
              <a:ext cx="230437" cy="432943"/>
            </a:xfrm>
            <a:custGeom>
              <a:avLst/>
              <a:gdLst/>
              <a:ahLst/>
              <a:cxnLst/>
              <a:rect l="l" t="t" r="r" b="b"/>
              <a:pathLst>
                <a:path w="108" h="202" extrusionOk="0">
                  <a:moveTo>
                    <a:pt x="90" y="9"/>
                  </a:moveTo>
                  <a:cubicBezTo>
                    <a:pt x="75" y="0"/>
                    <a:pt x="58" y="7"/>
                    <a:pt x="55" y="9"/>
                  </a:cubicBezTo>
                  <a:cubicBezTo>
                    <a:pt x="52" y="10"/>
                    <a:pt x="29" y="20"/>
                    <a:pt x="0" y="34"/>
                  </a:cubicBezTo>
                  <a:cubicBezTo>
                    <a:pt x="8" y="48"/>
                    <a:pt x="8" y="48"/>
                    <a:pt x="8" y="48"/>
                  </a:cubicBezTo>
                  <a:cubicBezTo>
                    <a:pt x="37" y="34"/>
                    <a:pt x="61" y="23"/>
                    <a:pt x="62" y="23"/>
                  </a:cubicBezTo>
                  <a:cubicBezTo>
                    <a:pt x="62" y="23"/>
                    <a:pt x="62" y="23"/>
                    <a:pt x="62" y="23"/>
                  </a:cubicBezTo>
                  <a:cubicBezTo>
                    <a:pt x="62" y="23"/>
                    <a:pt x="73" y="18"/>
                    <a:pt x="81" y="23"/>
                  </a:cubicBezTo>
                  <a:cubicBezTo>
                    <a:pt x="89" y="27"/>
                    <a:pt x="92" y="39"/>
                    <a:pt x="92" y="58"/>
                  </a:cubicBezTo>
                  <a:cubicBezTo>
                    <a:pt x="92" y="202"/>
                    <a:pt x="92" y="202"/>
                    <a:pt x="92" y="202"/>
                  </a:cubicBezTo>
                  <a:cubicBezTo>
                    <a:pt x="108" y="202"/>
                    <a:pt x="108" y="202"/>
                    <a:pt x="108" y="202"/>
                  </a:cubicBezTo>
                  <a:cubicBezTo>
                    <a:pt x="108" y="58"/>
                    <a:pt x="108" y="58"/>
                    <a:pt x="108" y="58"/>
                  </a:cubicBezTo>
                  <a:cubicBezTo>
                    <a:pt x="108" y="33"/>
                    <a:pt x="102" y="17"/>
                    <a:pt x="90" y="9"/>
                  </a:cubicBezTo>
                  <a:close/>
                </a:path>
              </a:pathLst>
            </a:custGeom>
            <a:solidFill>
              <a:srgbClr val="231F20"/>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8" name="Google Shape;967;p29">
              <a:extLst>
                <a:ext uri="{FF2B5EF4-FFF2-40B4-BE49-F238E27FC236}">
                  <a16:creationId xmlns:a16="http://schemas.microsoft.com/office/drawing/2014/main" id="{08A6D348-B36D-4E74-504A-AEFA572D26EC}"/>
                </a:ext>
              </a:extLst>
            </p:cNvPr>
            <p:cNvSpPr/>
            <p:nvPr/>
          </p:nvSpPr>
          <p:spPr>
            <a:xfrm>
              <a:off x="4874142" y="2444506"/>
              <a:ext cx="2700656" cy="1955225"/>
            </a:xfrm>
            <a:custGeom>
              <a:avLst/>
              <a:gdLst/>
              <a:ahLst/>
              <a:cxnLst/>
              <a:rect l="l" t="t" r="r" b="b"/>
              <a:pathLst>
                <a:path w="1547" h="1120" extrusionOk="0">
                  <a:moveTo>
                    <a:pt x="0" y="216"/>
                  </a:moveTo>
                  <a:lnTo>
                    <a:pt x="1547" y="1120"/>
                  </a:lnTo>
                  <a:lnTo>
                    <a:pt x="1547" y="865"/>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19" name="Google Shape;968;p29">
              <a:extLst>
                <a:ext uri="{FF2B5EF4-FFF2-40B4-BE49-F238E27FC236}">
                  <a16:creationId xmlns:a16="http://schemas.microsoft.com/office/drawing/2014/main" id="{A17CB008-9B89-CB29-0333-455FB6BCE3B8}"/>
                </a:ext>
              </a:extLst>
            </p:cNvPr>
            <p:cNvSpPr/>
            <p:nvPr/>
          </p:nvSpPr>
          <p:spPr>
            <a:xfrm>
              <a:off x="7574797" y="3823638"/>
              <a:ext cx="256624" cy="576093"/>
            </a:xfrm>
            <a:custGeom>
              <a:avLst/>
              <a:gdLst/>
              <a:ahLst/>
              <a:cxnLst/>
              <a:rect l="l" t="t" r="r" b="b"/>
              <a:pathLst>
                <a:path w="147" h="330" extrusionOk="0">
                  <a:moveTo>
                    <a:pt x="147" y="0"/>
                  </a:moveTo>
                  <a:lnTo>
                    <a:pt x="0" y="75"/>
                  </a:lnTo>
                  <a:lnTo>
                    <a:pt x="0" y="330"/>
                  </a:lnTo>
                  <a:lnTo>
                    <a:pt x="147" y="249"/>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0" name="Google Shape;969;p29">
              <a:extLst>
                <a:ext uri="{FF2B5EF4-FFF2-40B4-BE49-F238E27FC236}">
                  <a16:creationId xmlns:a16="http://schemas.microsoft.com/office/drawing/2014/main" id="{62D7EEAE-5CEB-7F64-ECAA-83F24D111C9B}"/>
                </a:ext>
              </a:extLst>
            </p:cNvPr>
            <p:cNvSpPr/>
            <p:nvPr/>
          </p:nvSpPr>
          <p:spPr>
            <a:xfrm>
              <a:off x="4874142" y="2313576"/>
              <a:ext cx="2957278" cy="1640992"/>
            </a:xfrm>
            <a:custGeom>
              <a:avLst/>
              <a:gdLst/>
              <a:ahLst/>
              <a:cxnLst/>
              <a:rect l="l" t="t" r="r" b="b"/>
              <a:pathLst>
                <a:path w="1694" h="940" extrusionOk="0">
                  <a:moveTo>
                    <a:pt x="148" y="0"/>
                  </a:moveTo>
                  <a:lnTo>
                    <a:pt x="0" y="75"/>
                  </a:lnTo>
                  <a:lnTo>
                    <a:pt x="1547" y="940"/>
                  </a:lnTo>
                  <a:lnTo>
                    <a:pt x="1694" y="865"/>
                  </a:lnTo>
                  <a:lnTo>
                    <a:pt x="148"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1" name="Google Shape;970;p29">
              <a:extLst>
                <a:ext uri="{FF2B5EF4-FFF2-40B4-BE49-F238E27FC236}">
                  <a16:creationId xmlns:a16="http://schemas.microsoft.com/office/drawing/2014/main" id="{0E08E828-E046-D758-A475-2404C75FDC56}"/>
                </a:ext>
              </a:extLst>
            </p:cNvPr>
            <p:cNvSpPr/>
            <p:nvPr/>
          </p:nvSpPr>
          <p:spPr>
            <a:xfrm>
              <a:off x="4893345" y="3397678"/>
              <a:ext cx="1571163" cy="998561"/>
            </a:xfrm>
            <a:custGeom>
              <a:avLst/>
              <a:gdLst/>
              <a:ahLst/>
              <a:cxnLst/>
              <a:rect l="l" t="t" r="r" b="b"/>
              <a:pathLst>
                <a:path w="733" h="466" extrusionOk="0">
                  <a:moveTo>
                    <a:pt x="394" y="0"/>
                  </a:moveTo>
                  <a:cubicBezTo>
                    <a:pt x="394" y="16"/>
                    <a:pt x="389" y="45"/>
                    <a:pt x="359" y="59"/>
                  </a:cubicBezTo>
                  <a:cubicBezTo>
                    <a:pt x="0" y="264"/>
                    <a:pt x="0" y="264"/>
                    <a:pt x="0" y="264"/>
                  </a:cubicBezTo>
                  <a:cubicBezTo>
                    <a:pt x="320" y="455"/>
                    <a:pt x="320" y="455"/>
                    <a:pt x="320" y="455"/>
                  </a:cubicBezTo>
                  <a:cubicBezTo>
                    <a:pt x="334" y="466"/>
                    <a:pt x="359" y="451"/>
                    <a:pt x="359" y="451"/>
                  </a:cubicBezTo>
                  <a:cubicBezTo>
                    <a:pt x="666" y="281"/>
                    <a:pt x="666" y="281"/>
                    <a:pt x="666" y="281"/>
                  </a:cubicBezTo>
                  <a:cubicBezTo>
                    <a:pt x="666" y="281"/>
                    <a:pt x="733" y="249"/>
                    <a:pt x="733" y="199"/>
                  </a:cubicBezTo>
                  <a:lnTo>
                    <a:pt x="394"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2" name="Google Shape;971;p29">
              <a:extLst>
                <a:ext uri="{FF2B5EF4-FFF2-40B4-BE49-F238E27FC236}">
                  <a16:creationId xmlns:a16="http://schemas.microsoft.com/office/drawing/2014/main" id="{FA5356E7-B3AA-23D3-4AD3-B9B938859113}"/>
                </a:ext>
              </a:extLst>
            </p:cNvPr>
            <p:cNvSpPr/>
            <p:nvPr/>
          </p:nvSpPr>
          <p:spPr>
            <a:xfrm>
              <a:off x="5729554" y="2678434"/>
              <a:ext cx="1194084" cy="1145203"/>
            </a:xfrm>
            <a:custGeom>
              <a:avLst/>
              <a:gdLst/>
              <a:ahLst/>
              <a:cxnLst/>
              <a:rect l="l" t="t" r="r" b="b"/>
              <a:pathLst>
                <a:path w="557" h="534" extrusionOk="0">
                  <a:moveTo>
                    <a:pt x="343" y="532"/>
                  </a:moveTo>
                  <a:cubicBezTo>
                    <a:pt x="343" y="392"/>
                    <a:pt x="343" y="392"/>
                    <a:pt x="343" y="392"/>
                  </a:cubicBezTo>
                  <a:cubicBezTo>
                    <a:pt x="343" y="392"/>
                    <a:pt x="338" y="296"/>
                    <a:pt x="415" y="253"/>
                  </a:cubicBezTo>
                  <a:cubicBezTo>
                    <a:pt x="503" y="203"/>
                    <a:pt x="503" y="203"/>
                    <a:pt x="503" y="203"/>
                  </a:cubicBezTo>
                  <a:cubicBezTo>
                    <a:pt x="503" y="203"/>
                    <a:pt x="536" y="182"/>
                    <a:pt x="557" y="188"/>
                  </a:cubicBezTo>
                  <a:cubicBezTo>
                    <a:pt x="233" y="23"/>
                    <a:pt x="233" y="23"/>
                    <a:pt x="233" y="23"/>
                  </a:cubicBezTo>
                  <a:cubicBezTo>
                    <a:pt x="233" y="23"/>
                    <a:pt x="200" y="0"/>
                    <a:pt x="159" y="22"/>
                  </a:cubicBezTo>
                  <a:cubicBezTo>
                    <a:pt x="49" y="75"/>
                    <a:pt x="49" y="75"/>
                    <a:pt x="49" y="75"/>
                  </a:cubicBezTo>
                  <a:cubicBezTo>
                    <a:pt x="49" y="75"/>
                    <a:pt x="0" y="100"/>
                    <a:pt x="1" y="175"/>
                  </a:cubicBezTo>
                  <a:cubicBezTo>
                    <a:pt x="3" y="323"/>
                    <a:pt x="3" y="323"/>
                    <a:pt x="3" y="323"/>
                  </a:cubicBezTo>
                  <a:cubicBezTo>
                    <a:pt x="3" y="323"/>
                    <a:pt x="4" y="328"/>
                    <a:pt x="4" y="335"/>
                  </a:cubicBezTo>
                  <a:cubicBezTo>
                    <a:pt x="343" y="534"/>
                    <a:pt x="343" y="534"/>
                    <a:pt x="343" y="534"/>
                  </a:cubicBezTo>
                  <a:cubicBezTo>
                    <a:pt x="343" y="533"/>
                    <a:pt x="343" y="533"/>
                    <a:pt x="343" y="532"/>
                  </a:cubicBez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3" name="Google Shape;972;p29">
              <a:extLst>
                <a:ext uri="{FF2B5EF4-FFF2-40B4-BE49-F238E27FC236}">
                  <a16:creationId xmlns:a16="http://schemas.microsoft.com/office/drawing/2014/main" id="{7DEFE872-250C-AE8A-A797-F5E9F1DBA473}"/>
                </a:ext>
              </a:extLst>
            </p:cNvPr>
            <p:cNvSpPr/>
            <p:nvPr/>
          </p:nvSpPr>
          <p:spPr>
            <a:xfrm>
              <a:off x="5547997" y="3055513"/>
              <a:ext cx="1384370" cy="1344217"/>
            </a:xfrm>
            <a:custGeom>
              <a:avLst/>
              <a:gdLst/>
              <a:ahLst/>
              <a:cxnLst/>
              <a:rect l="l" t="t" r="r" b="b"/>
              <a:pathLst>
                <a:path w="646" h="627" extrusionOk="0">
                  <a:moveTo>
                    <a:pt x="639" y="9"/>
                  </a:moveTo>
                  <a:cubicBezTo>
                    <a:pt x="624" y="0"/>
                    <a:pt x="607" y="7"/>
                    <a:pt x="604" y="9"/>
                  </a:cubicBezTo>
                  <a:cubicBezTo>
                    <a:pt x="598" y="11"/>
                    <a:pt x="512" y="48"/>
                    <a:pt x="465" y="84"/>
                  </a:cubicBezTo>
                  <a:cubicBezTo>
                    <a:pt x="414" y="122"/>
                    <a:pt x="417" y="185"/>
                    <a:pt x="417" y="187"/>
                  </a:cubicBezTo>
                  <a:cubicBezTo>
                    <a:pt x="417" y="320"/>
                    <a:pt x="417" y="320"/>
                    <a:pt x="417" y="320"/>
                  </a:cubicBezTo>
                  <a:cubicBezTo>
                    <a:pt x="417" y="396"/>
                    <a:pt x="384" y="408"/>
                    <a:pt x="384" y="408"/>
                  </a:cubicBezTo>
                  <a:cubicBezTo>
                    <a:pt x="383" y="408"/>
                    <a:pt x="383" y="408"/>
                    <a:pt x="383" y="408"/>
                  </a:cubicBezTo>
                  <a:cubicBezTo>
                    <a:pt x="64" y="598"/>
                    <a:pt x="64" y="598"/>
                    <a:pt x="64" y="598"/>
                  </a:cubicBezTo>
                  <a:cubicBezTo>
                    <a:pt x="36" y="614"/>
                    <a:pt x="25" y="611"/>
                    <a:pt x="22" y="609"/>
                  </a:cubicBezTo>
                  <a:cubicBezTo>
                    <a:pt x="17" y="606"/>
                    <a:pt x="17" y="599"/>
                    <a:pt x="17" y="598"/>
                  </a:cubicBezTo>
                  <a:cubicBezTo>
                    <a:pt x="17" y="506"/>
                    <a:pt x="17" y="506"/>
                    <a:pt x="17" y="506"/>
                  </a:cubicBezTo>
                  <a:cubicBezTo>
                    <a:pt x="1" y="506"/>
                    <a:pt x="1" y="506"/>
                    <a:pt x="1" y="506"/>
                  </a:cubicBezTo>
                  <a:cubicBezTo>
                    <a:pt x="1" y="598"/>
                    <a:pt x="1" y="598"/>
                    <a:pt x="1" y="598"/>
                  </a:cubicBezTo>
                  <a:cubicBezTo>
                    <a:pt x="0" y="604"/>
                    <a:pt x="3" y="617"/>
                    <a:pt x="13" y="623"/>
                  </a:cubicBezTo>
                  <a:cubicBezTo>
                    <a:pt x="17" y="626"/>
                    <a:pt x="23" y="627"/>
                    <a:pt x="29" y="627"/>
                  </a:cubicBezTo>
                  <a:cubicBezTo>
                    <a:pt x="40" y="627"/>
                    <a:pt x="54" y="622"/>
                    <a:pt x="72" y="612"/>
                  </a:cubicBezTo>
                  <a:cubicBezTo>
                    <a:pt x="390" y="423"/>
                    <a:pt x="390" y="423"/>
                    <a:pt x="390" y="423"/>
                  </a:cubicBezTo>
                  <a:cubicBezTo>
                    <a:pt x="397" y="420"/>
                    <a:pt x="433" y="402"/>
                    <a:pt x="433" y="320"/>
                  </a:cubicBezTo>
                  <a:cubicBezTo>
                    <a:pt x="433" y="187"/>
                    <a:pt x="433" y="187"/>
                    <a:pt x="433" y="187"/>
                  </a:cubicBezTo>
                  <a:cubicBezTo>
                    <a:pt x="433" y="186"/>
                    <a:pt x="431" y="130"/>
                    <a:pt x="474" y="97"/>
                  </a:cubicBezTo>
                  <a:cubicBezTo>
                    <a:pt x="520" y="62"/>
                    <a:pt x="610" y="24"/>
                    <a:pt x="611" y="23"/>
                  </a:cubicBezTo>
                  <a:cubicBezTo>
                    <a:pt x="611" y="23"/>
                    <a:pt x="611" y="23"/>
                    <a:pt x="611" y="23"/>
                  </a:cubicBezTo>
                  <a:cubicBezTo>
                    <a:pt x="611" y="23"/>
                    <a:pt x="622" y="18"/>
                    <a:pt x="630" y="23"/>
                  </a:cubicBezTo>
                  <a:cubicBezTo>
                    <a:pt x="632" y="24"/>
                    <a:pt x="634" y="26"/>
                    <a:pt x="636" y="29"/>
                  </a:cubicBezTo>
                  <a:cubicBezTo>
                    <a:pt x="646" y="15"/>
                    <a:pt x="646" y="15"/>
                    <a:pt x="646" y="15"/>
                  </a:cubicBezTo>
                  <a:cubicBezTo>
                    <a:pt x="644" y="13"/>
                    <a:pt x="641" y="10"/>
                    <a:pt x="639" y="9"/>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4" name="Google Shape;973;p29">
              <a:extLst>
                <a:ext uri="{FF2B5EF4-FFF2-40B4-BE49-F238E27FC236}">
                  <a16:creationId xmlns:a16="http://schemas.microsoft.com/office/drawing/2014/main" id="{884C0664-44A1-3CCC-B4C6-A3EFE9B4D16A}"/>
                </a:ext>
              </a:extLst>
            </p:cNvPr>
            <p:cNvSpPr/>
            <p:nvPr/>
          </p:nvSpPr>
          <p:spPr>
            <a:xfrm>
              <a:off x="2197927" y="5434953"/>
              <a:ext cx="717498" cy="473095"/>
            </a:xfrm>
            <a:custGeom>
              <a:avLst/>
              <a:gdLst/>
              <a:ahLst/>
              <a:cxnLst/>
              <a:rect l="l" t="t" r="r" b="b"/>
              <a:pathLst>
                <a:path w="411" h="271" extrusionOk="0">
                  <a:moveTo>
                    <a:pt x="0" y="0"/>
                  </a:moveTo>
                  <a:lnTo>
                    <a:pt x="0" y="22"/>
                  </a:lnTo>
                  <a:lnTo>
                    <a:pt x="411" y="271"/>
                  </a:lnTo>
                  <a:lnTo>
                    <a:pt x="411" y="248"/>
                  </a:lnTo>
                  <a:lnTo>
                    <a:pt x="0" y="0"/>
                  </a:lnTo>
                  <a:close/>
                </a:path>
              </a:pathLst>
            </a:custGeom>
            <a:solidFill>
              <a:srgbClr val="969696"/>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5" name="Google Shape;974;p29">
              <a:extLst>
                <a:ext uri="{FF2B5EF4-FFF2-40B4-BE49-F238E27FC236}">
                  <a16:creationId xmlns:a16="http://schemas.microsoft.com/office/drawing/2014/main" id="{C2780664-01DD-E736-CFBC-B695ED37C08C}"/>
                </a:ext>
              </a:extLst>
            </p:cNvPr>
            <p:cNvSpPr/>
            <p:nvPr/>
          </p:nvSpPr>
          <p:spPr>
            <a:xfrm>
              <a:off x="5376915" y="3779995"/>
              <a:ext cx="207743" cy="387553"/>
            </a:xfrm>
            <a:custGeom>
              <a:avLst/>
              <a:gdLst/>
              <a:ahLst/>
              <a:cxnLst/>
              <a:rect l="l" t="t" r="r" b="b"/>
              <a:pathLst>
                <a:path w="97" h="180" extrusionOk="0">
                  <a:moveTo>
                    <a:pt x="78" y="9"/>
                  </a:moveTo>
                  <a:cubicBezTo>
                    <a:pt x="63" y="0"/>
                    <a:pt x="46" y="8"/>
                    <a:pt x="43" y="9"/>
                  </a:cubicBezTo>
                  <a:cubicBezTo>
                    <a:pt x="41" y="10"/>
                    <a:pt x="23" y="18"/>
                    <a:pt x="0" y="29"/>
                  </a:cubicBezTo>
                  <a:cubicBezTo>
                    <a:pt x="0" y="47"/>
                    <a:pt x="0" y="47"/>
                    <a:pt x="0" y="47"/>
                  </a:cubicBezTo>
                  <a:cubicBezTo>
                    <a:pt x="28" y="33"/>
                    <a:pt x="49" y="24"/>
                    <a:pt x="50" y="24"/>
                  </a:cubicBezTo>
                  <a:cubicBezTo>
                    <a:pt x="50" y="23"/>
                    <a:pt x="50" y="23"/>
                    <a:pt x="50" y="23"/>
                  </a:cubicBezTo>
                  <a:cubicBezTo>
                    <a:pt x="50" y="23"/>
                    <a:pt x="61" y="18"/>
                    <a:pt x="69" y="23"/>
                  </a:cubicBezTo>
                  <a:cubicBezTo>
                    <a:pt x="77" y="27"/>
                    <a:pt x="81" y="40"/>
                    <a:pt x="81" y="59"/>
                  </a:cubicBezTo>
                  <a:cubicBezTo>
                    <a:pt x="81" y="180"/>
                    <a:pt x="81" y="180"/>
                    <a:pt x="81" y="180"/>
                  </a:cubicBezTo>
                  <a:cubicBezTo>
                    <a:pt x="97" y="180"/>
                    <a:pt x="97" y="180"/>
                    <a:pt x="97" y="180"/>
                  </a:cubicBezTo>
                  <a:cubicBezTo>
                    <a:pt x="97" y="59"/>
                    <a:pt x="97" y="59"/>
                    <a:pt x="97" y="59"/>
                  </a:cubicBezTo>
                  <a:cubicBezTo>
                    <a:pt x="97" y="34"/>
                    <a:pt x="90" y="17"/>
                    <a:pt x="78" y="9"/>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6" name="Google Shape;975;p29">
              <a:extLst>
                <a:ext uri="{FF2B5EF4-FFF2-40B4-BE49-F238E27FC236}">
                  <a16:creationId xmlns:a16="http://schemas.microsoft.com/office/drawing/2014/main" id="{099833DB-099E-D014-A0BE-B37B83955363}"/>
                </a:ext>
              </a:extLst>
            </p:cNvPr>
            <p:cNvSpPr/>
            <p:nvPr/>
          </p:nvSpPr>
          <p:spPr>
            <a:xfrm>
              <a:off x="3524687" y="3182953"/>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7" name="Google Shape;976;p29">
              <a:extLst>
                <a:ext uri="{FF2B5EF4-FFF2-40B4-BE49-F238E27FC236}">
                  <a16:creationId xmlns:a16="http://schemas.microsoft.com/office/drawing/2014/main" id="{E3126B6D-B2EE-8C8A-AA6D-7915B85EDBE1}"/>
                </a:ext>
              </a:extLst>
            </p:cNvPr>
            <p:cNvSpPr/>
            <p:nvPr/>
          </p:nvSpPr>
          <p:spPr>
            <a:xfrm>
              <a:off x="6225343" y="4563830"/>
              <a:ext cx="256624" cy="574348"/>
            </a:xfrm>
            <a:custGeom>
              <a:avLst/>
              <a:gdLst/>
              <a:ahLst/>
              <a:cxnLst/>
              <a:rect l="l" t="t" r="r" b="b"/>
              <a:pathLst>
                <a:path w="147" h="329" extrusionOk="0">
                  <a:moveTo>
                    <a:pt x="147" y="0"/>
                  </a:moveTo>
                  <a:lnTo>
                    <a:pt x="0" y="73"/>
                  </a:lnTo>
                  <a:lnTo>
                    <a:pt x="0" y="329"/>
                  </a:lnTo>
                  <a:lnTo>
                    <a:pt x="147" y="248"/>
                  </a:lnTo>
                  <a:lnTo>
                    <a:pt x="147"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8" name="Google Shape;977;p29">
              <a:extLst>
                <a:ext uri="{FF2B5EF4-FFF2-40B4-BE49-F238E27FC236}">
                  <a16:creationId xmlns:a16="http://schemas.microsoft.com/office/drawing/2014/main" id="{EAE0BF66-2C80-CB12-0AE3-3F143A9E3BCA}"/>
                </a:ext>
              </a:extLst>
            </p:cNvPr>
            <p:cNvSpPr/>
            <p:nvPr/>
          </p:nvSpPr>
          <p:spPr>
            <a:xfrm>
              <a:off x="3524687" y="3053768"/>
              <a:ext cx="2957278" cy="1637501"/>
            </a:xfrm>
            <a:custGeom>
              <a:avLst/>
              <a:gdLst/>
              <a:ahLst/>
              <a:cxnLst/>
              <a:rect l="l" t="t" r="r" b="b"/>
              <a:pathLst>
                <a:path w="1694" h="938" extrusionOk="0">
                  <a:moveTo>
                    <a:pt x="147" y="0"/>
                  </a:moveTo>
                  <a:lnTo>
                    <a:pt x="0" y="74"/>
                  </a:lnTo>
                  <a:lnTo>
                    <a:pt x="1547" y="938"/>
                  </a:lnTo>
                  <a:lnTo>
                    <a:pt x="1694"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29" name="Google Shape;978;p29">
              <a:extLst>
                <a:ext uri="{FF2B5EF4-FFF2-40B4-BE49-F238E27FC236}">
                  <a16:creationId xmlns:a16="http://schemas.microsoft.com/office/drawing/2014/main" id="{B4E99E98-7362-E15E-5750-57F029DE4AB1}"/>
                </a:ext>
              </a:extLst>
            </p:cNvPr>
            <p:cNvSpPr/>
            <p:nvPr/>
          </p:nvSpPr>
          <p:spPr>
            <a:xfrm>
              <a:off x="3505485" y="4123904"/>
              <a:ext cx="1581638" cy="993325"/>
            </a:xfrm>
            <a:custGeom>
              <a:avLst/>
              <a:gdLst/>
              <a:ahLst/>
              <a:cxnLst/>
              <a:rect l="l" t="t" r="r" b="b"/>
              <a:pathLst>
                <a:path w="738" h="463" extrusionOk="0">
                  <a:moveTo>
                    <a:pt x="399" y="0"/>
                  </a:moveTo>
                  <a:cubicBezTo>
                    <a:pt x="399" y="16"/>
                    <a:pt x="394" y="45"/>
                    <a:pt x="364" y="59"/>
                  </a:cubicBezTo>
                  <a:cubicBezTo>
                    <a:pt x="0" y="267"/>
                    <a:pt x="0" y="267"/>
                    <a:pt x="0" y="267"/>
                  </a:cubicBezTo>
                  <a:cubicBezTo>
                    <a:pt x="0" y="267"/>
                    <a:pt x="317" y="454"/>
                    <a:pt x="334" y="458"/>
                  </a:cubicBezTo>
                  <a:cubicBezTo>
                    <a:pt x="350" y="463"/>
                    <a:pt x="364" y="451"/>
                    <a:pt x="364" y="451"/>
                  </a:cubicBezTo>
                  <a:cubicBezTo>
                    <a:pt x="671" y="281"/>
                    <a:pt x="671" y="281"/>
                    <a:pt x="671" y="281"/>
                  </a:cubicBezTo>
                  <a:cubicBezTo>
                    <a:pt x="671" y="281"/>
                    <a:pt x="738" y="249"/>
                    <a:pt x="738" y="199"/>
                  </a:cubicBezTo>
                  <a:lnTo>
                    <a:pt x="399"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0" name="Google Shape;979;p29">
              <a:extLst>
                <a:ext uri="{FF2B5EF4-FFF2-40B4-BE49-F238E27FC236}">
                  <a16:creationId xmlns:a16="http://schemas.microsoft.com/office/drawing/2014/main" id="{B102A655-D6AF-4939-0127-BF79C77800DA}"/>
                </a:ext>
              </a:extLst>
            </p:cNvPr>
            <p:cNvSpPr/>
            <p:nvPr/>
          </p:nvSpPr>
          <p:spPr>
            <a:xfrm>
              <a:off x="4354196" y="3431345"/>
              <a:ext cx="1153266" cy="1118520"/>
            </a:xfrm>
            <a:custGeom>
              <a:avLst/>
              <a:gdLst/>
              <a:ahLst/>
              <a:cxnLst/>
              <a:rect l="l" t="t" r="r" b="b"/>
              <a:pathLst>
                <a:path w="10000" h="10000" extrusionOk="0">
                  <a:moveTo>
                    <a:pt x="6358" y="9962"/>
                  </a:moveTo>
                  <a:lnTo>
                    <a:pt x="6358" y="7278"/>
                  </a:lnTo>
                  <a:cubicBezTo>
                    <a:pt x="6358" y="7278"/>
                    <a:pt x="6265" y="5437"/>
                    <a:pt x="7697" y="4612"/>
                  </a:cubicBezTo>
                  <a:lnTo>
                    <a:pt x="9333" y="3653"/>
                  </a:lnTo>
                  <a:lnTo>
                    <a:pt x="10000" y="3351"/>
                  </a:lnTo>
                  <a:lnTo>
                    <a:pt x="4313" y="203"/>
                  </a:lnTo>
                  <a:cubicBezTo>
                    <a:pt x="4313" y="203"/>
                    <a:pt x="3719" y="-239"/>
                    <a:pt x="2957" y="183"/>
                  </a:cubicBezTo>
                  <a:lnTo>
                    <a:pt x="893" y="1199"/>
                  </a:lnTo>
                  <a:cubicBezTo>
                    <a:pt x="893" y="1199"/>
                    <a:pt x="-18" y="1679"/>
                    <a:pt x="1" y="3117"/>
                  </a:cubicBezTo>
                  <a:cubicBezTo>
                    <a:pt x="14" y="4063"/>
                    <a:pt x="26" y="5009"/>
                    <a:pt x="38" y="5955"/>
                  </a:cubicBezTo>
                  <a:cubicBezTo>
                    <a:pt x="38" y="5955"/>
                    <a:pt x="57" y="6050"/>
                    <a:pt x="57" y="6184"/>
                  </a:cubicBezTo>
                  <a:lnTo>
                    <a:pt x="6358" y="10000"/>
                  </a:lnTo>
                  <a:lnTo>
                    <a:pt x="6358"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1" name="Google Shape;980;p29">
              <a:extLst>
                <a:ext uri="{FF2B5EF4-FFF2-40B4-BE49-F238E27FC236}">
                  <a16:creationId xmlns:a16="http://schemas.microsoft.com/office/drawing/2014/main" id="{1382F50C-403F-E1BA-9E3B-C58C01682A9A}"/>
                </a:ext>
              </a:extLst>
            </p:cNvPr>
            <p:cNvSpPr/>
            <p:nvPr/>
          </p:nvSpPr>
          <p:spPr>
            <a:xfrm>
              <a:off x="4175848" y="3783486"/>
              <a:ext cx="1363421" cy="1342472"/>
            </a:xfrm>
            <a:custGeom>
              <a:avLst/>
              <a:gdLst/>
              <a:ahLst/>
              <a:cxnLst/>
              <a:rect l="l" t="t" r="r" b="b"/>
              <a:pathLst>
                <a:path w="636" h="626" extrusionOk="0">
                  <a:moveTo>
                    <a:pt x="603" y="8"/>
                  </a:moveTo>
                  <a:cubicBezTo>
                    <a:pt x="598" y="10"/>
                    <a:pt x="511" y="48"/>
                    <a:pt x="464" y="84"/>
                  </a:cubicBezTo>
                  <a:cubicBezTo>
                    <a:pt x="414" y="122"/>
                    <a:pt x="416" y="184"/>
                    <a:pt x="416" y="187"/>
                  </a:cubicBezTo>
                  <a:cubicBezTo>
                    <a:pt x="416" y="319"/>
                    <a:pt x="416" y="319"/>
                    <a:pt x="416" y="319"/>
                  </a:cubicBezTo>
                  <a:cubicBezTo>
                    <a:pt x="416" y="395"/>
                    <a:pt x="383" y="408"/>
                    <a:pt x="383" y="408"/>
                  </a:cubicBezTo>
                  <a:cubicBezTo>
                    <a:pt x="382" y="408"/>
                    <a:pt x="382" y="408"/>
                    <a:pt x="382" y="408"/>
                  </a:cubicBezTo>
                  <a:cubicBezTo>
                    <a:pt x="63" y="598"/>
                    <a:pt x="63" y="598"/>
                    <a:pt x="63" y="598"/>
                  </a:cubicBezTo>
                  <a:cubicBezTo>
                    <a:pt x="35" y="614"/>
                    <a:pt x="24" y="611"/>
                    <a:pt x="21" y="609"/>
                  </a:cubicBezTo>
                  <a:cubicBezTo>
                    <a:pt x="16" y="606"/>
                    <a:pt x="16" y="598"/>
                    <a:pt x="16" y="598"/>
                  </a:cubicBezTo>
                  <a:cubicBezTo>
                    <a:pt x="16" y="506"/>
                    <a:pt x="16" y="506"/>
                    <a:pt x="16" y="506"/>
                  </a:cubicBezTo>
                  <a:cubicBezTo>
                    <a:pt x="0" y="506"/>
                    <a:pt x="0" y="506"/>
                    <a:pt x="0" y="506"/>
                  </a:cubicBezTo>
                  <a:cubicBezTo>
                    <a:pt x="0" y="598"/>
                    <a:pt x="0" y="598"/>
                    <a:pt x="0" y="598"/>
                  </a:cubicBezTo>
                  <a:cubicBezTo>
                    <a:pt x="0" y="604"/>
                    <a:pt x="2" y="616"/>
                    <a:pt x="12" y="622"/>
                  </a:cubicBezTo>
                  <a:cubicBezTo>
                    <a:pt x="17" y="625"/>
                    <a:pt x="22" y="626"/>
                    <a:pt x="28" y="626"/>
                  </a:cubicBezTo>
                  <a:cubicBezTo>
                    <a:pt x="39" y="626"/>
                    <a:pt x="54" y="621"/>
                    <a:pt x="71" y="611"/>
                  </a:cubicBezTo>
                  <a:cubicBezTo>
                    <a:pt x="389" y="422"/>
                    <a:pt x="389" y="422"/>
                    <a:pt x="389" y="422"/>
                  </a:cubicBezTo>
                  <a:cubicBezTo>
                    <a:pt x="396" y="420"/>
                    <a:pt x="432" y="401"/>
                    <a:pt x="432" y="319"/>
                  </a:cubicBezTo>
                  <a:cubicBezTo>
                    <a:pt x="432" y="186"/>
                    <a:pt x="432" y="186"/>
                    <a:pt x="432" y="186"/>
                  </a:cubicBezTo>
                  <a:cubicBezTo>
                    <a:pt x="432" y="186"/>
                    <a:pt x="430" y="129"/>
                    <a:pt x="474" y="96"/>
                  </a:cubicBezTo>
                  <a:cubicBezTo>
                    <a:pt x="519" y="61"/>
                    <a:pt x="609" y="23"/>
                    <a:pt x="610" y="23"/>
                  </a:cubicBezTo>
                  <a:cubicBezTo>
                    <a:pt x="610" y="22"/>
                    <a:pt x="610" y="22"/>
                    <a:pt x="610" y="22"/>
                  </a:cubicBezTo>
                  <a:cubicBezTo>
                    <a:pt x="610" y="22"/>
                    <a:pt x="621" y="17"/>
                    <a:pt x="629" y="22"/>
                  </a:cubicBezTo>
                  <a:cubicBezTo>
                    <a:pt x="630" y="22"/>
                    <a:pt x="631" y="23"/>
                    <a:pt x="631" y="23"/>
                  </a:cubicBezTo>
                  <a:cubicBezTo>
                    <a:pt x="636" y="8"/>
                    <a:pt x="636" y="8"/>
                    <a:pt x="636" y="8"/>
                  </a:cubicBezTo>
                  <a:cubicBezTo>
                    <a:pt x="622" y="0"/>
                    <a:pt x="606" y="7"/>
                    <a:pt x="603" y="8"/>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2" name="Google Shape;981;p29">
              <a:extLst>
                <a:ext uri="{FF2B5EF4-FFF2-40B4-BE49-F238E27FC236}">
                  <a16:creationId xmlns:a16="http://schemas.microsoft.com/office/drawing/2014/main" id="{E7A066D0-D622-C9F7-77E4-73F26EC3340F}"/>
                </a:ext>
              </a:extLst>
            </p:cNvPr>
            <p:cNvSpPr/>
            <p:nvPr/>
          </p:nvSpPr>
          <p:spPr>
            <a:xfrm>
              <a:off x="4055391" y="4567321"/>
              <a:ext cx="155371" cy="326453"/>
            </a:xfrm>
            <a:custGeom>
              <a:avLst/>
              <a:gdLst/>
              <a:ahLst/>
              <a:cxnLst/>
              <a:rect l="l" t="t" r="r" b="b"/>
              <a:pathLst>
                <a:path w="72" h="152" extrusionOk="0">
                  <a:moveTo>
                    <a:pt x="53" y="9"/>
                  </a:moveTo>
                  <a:cubicBezTo>
                    <a:pt x="52" y="9"/>
                    <a:pt x="51" y="8"/>
                    <a:pt x="50" y="8"/>
                  </a:cubicBezTo>
                  <a:cubicBezTo>
                    <a:pt x="31" y="0"/>
                    <a:pt x="8" y="13"/>
                    <a:pt x="0" y="17"/>
                  </a:cubicBezTo>
                  <a:cubicBezTo>
                    <a:pt x="0" y="36"/>
                    <a:pt x="0" y="36"/>
                    <a:pt x="0" y="36"/>
                  </a:cubicBezTo>
                  <a:cubicBezTo>
                    <a:pt x="6" y="32"/>
                    <a:pt x="6" y="32"/>
                    <a:pt x="6" y="32"/>
                  </a:cubicBezTo>
                  <a:cubicBezTo>
                    <a:pt x="6" y="32"/>
                    <a:pt x="6" y="32"/>
                    <a:pt x="6" y="32"/>
                  </a:cubicBezTo>
                  <a:cubicBezTo>
                    <a:pt x="13" y="28"/>
                    <a:pt x="34" y="17"/>
                    <a:pt x="45" y="23"/>
                  </a:cubicBezTo>
                  <a:cubicBezTo>
                    <a:pt x="46" y="23"/>
                    <a:pt x="46" y="23"/>
                    <a:pt x="46" y="23"/>
                  </a:cubicBezTo>
                  <a:cubicBezTo>
                    <a:pt x="54" y="28"/>
                    <a:pt x="56" y="42"/>
                    <a:pt x="56" y="52"/>
                  </a:cubicBezTo>
                  <a:cubicBezTo>
                    <a:pt x="56" y="152"/>
                    <a:pt x="56" y="152"/>
                    <a:pt x="56" y="152"/>
                  </a:cubicBezTo>
                  <a:cubicBezTo>
                    <a:pt x="72" y="152"/>
                    <a:pt x="72" y="152"/>
                    <a:pt x="72" y="152"/>
                  </a:cubicBezTo>
                  <a:cubicBezTo>
                    <a:pt x="72" y="52"/>
                    <a:pt x="72" y="52"/>
                    <a:pt x="72" y="52"/>
                  </a:cubicBezTo>
                  <a:cubicBezTo>
                    <a:pt x="72" y="30"/>
                    <a:pt x="66" y="16"/>
                    <a:pt x="53" y="9"/>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3" name="Google Shape;982;p29">
              <a:extLst>
                <a:ext uri="{FF2B5EF4-FFF2-40B4-BE49-F238E27FC236}">
                  <a16:creationId xmlns:a16="http://schemas.microsoft.com/office/drawing/2014/main" id="{13C61A5D-01EB-E1C7-0840-CA0E62BA3F11}"/>
                </a:ext>
              </a:extLst>
            </p:cNvPr>
            <p:cNvSpPr/>
            <p:nvPr/>
          </p:nvSpPr>
          <p:spPr>
            <a:xfrm>
              <a:off x="2131589" y="3952822"/>
              <a:ext cx="2700656" cy="1955225"/>
            </a:xfrm>
            <a:custGeom>
              <a:avLst/>
              <a:gdLst/>
              <a:ahLst/>
              <a:cxnLst/>
              <a:rect l="l" t="t" r="r" b="b"/>
              <a:pathLst>
                <a:path w="1547" h="1120" extrusionOk="0">
                  <a:moveTo>
                    <a:pt x="0" y="216"/>
                  </a:moveTo>
                  <a:lnTo>
                    <a:pt x="1547" y="1120"/>
                  </a:lnTo>
                  <a:lnTo>
                    <a:pt x="1547" y="864"/>
                  </a:lnTo>
                  <a:lnTo>
                    <a:pt x="0" y="0"/>
                  </a:lnTo>
                  <a:lnTo>
                    <a:pt x="0" y="216"/>
                  </a:lnTo>
                  <a:close/>
                </a:path>
              </a:pathLst>
            </a:custGeom>
            <a:solidFill>
              <a:srgbClr val="BFBFBF"/>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4" name="Google Shape;983;p29">
              <a:extLst>
                <a:ext uri="{FF2B5EF4-FFF2-40B4-BE49-F238E27FC236}">
                  <a16:creationId xmlns:a16="http://schemas.microsoft.com/office/drawing/2014/main" id="{B7D9535E-F91B-501F-BD3C-12D4FE997891}"/>
                </a:ext>
              </a:extLst>
            </p:cNvPr>
            <p:cNvSpPr/>
            <p:nvPr/>
          </p:nvSpPr>
          <p:spPr>
            <a:xfrm>
              <a:off x="4832245" y="5331954"/>
              <a:ext cx="254878" cy="576093"/>
            </a:xfrm>
            <a:custGeom>
              <a:avLst/>
              <a:gdLst/>
              <a:ahLst/>
              <a:cxnLst/>
              <a:rect l="l" t="t" r="r" b="b"/>
              <a:pathLst>
                <a:path w="146" h="330" extrusionOk="0">
                  <a:moveTo>
                    <a:pt x="146" y="0"/>
                  </a:moveTo>
                  <a:lnTo>
                    <a:pt x="0" y="74"/>
                  </a:lnTo>
                  <a:lnTo>
                    <a:pt x="0" y="330"/>
                  </a:lnTo>
                  <a:lnTo>
                    <a:pt x="146" y="249"/>
                  </a:lnTo>
                  <a:lnTo>
                    <a:pt x="146" y="0"/>
                  </a:lnTo>
                  <a:close/>
                </a:path>
              </a:pathLst>
            </a:custGeom>
            <a:solidFill>
              <a:srgbClr val="F2F2F2"/>
            </a:solidFill>
            <a:ln w="9525" cap="flat" cmpd="sng">
              <a:solidFill>
                <a:srgbClr val="F2F2F2"/>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5" name="Google Shape;984;p29">
              <a:extLst>
                <a:ext uri="{FF2B5EF4-FFF2-40B4-BE49-F238E27FC236}">
                  <a16:creationId xmlns:a16="http://schemas.microsoft.com/office/drawing/2014/main" id="{B8B8159B-D090-5294-DDAA-C0D4B68A62CC}"/>
                </a:ext>
              </a:extLst>
            </p:cNvPr>
            <p:cNvSpPr/>
            <p:nvPr/>
          </p:nvSpPr>
          <p:spPr>
            <a:xfrm>
              <a:off x="2131589" y="3821892"/>
              <a:ext cx="2955533" cy="1639247"/>
            </a:xfrm>
            <a:custGeom>
              <a:avLst/>
              <a:gdLst/>
              <a:ahLst/>
              <a:cxnLst/>
              <a:rect l="l" t="t" r="r" b="b"/>
              <a:pathLst>
                <a:path w="1693" h="939" extrusionOk="0">
                  <a:moveTo>
                    <a:pt x="147" y="0"/>
                  </a:moveTo>
                  <a:lnTo>
                    <a:pt x="0" y="75"/>
                  </a:lnTo>
                  <a:lnTo>
                    <a:pt x="1547" y="939"/>
                  </a:lnTo>
                  <a:lnTo>
                    <a:pt x="1693" y="865"/>
                  </a:lnTo>
                  <a:lnTo>
                    <a:pt x="147" y="0"/>
                  </a:lnTo>
                  <a:close/>
                </a:path>
              </a:pathLst>
            </a:custGeom>
            <a:solidFill>
              <a:srgbClr val="D8D8D8"/>
            </a:solidFill>
            <a:ln w="9525" cap="flat" cmpd="sng">
              <a:solidFill>
                <a:srgbClr val="D8D8D8"/>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6" name="Google Shape;985;p29">
              <a:extLst>
                <a:ext uri="{FF2B5EF4-FFF2-40B4-BE49-F238E27FC236}">
                  <a16:creationId xmlns:a16="http://schemas.microsoft.com/office/drawing/2014/main" id="{97B26E2C-2229-2193-1FB2-CA8785ADE62A}"/>
                </a:ext>
              </a:extLst>
            </p:cNvPr>
            <p:cNvSpPr/>
            <p:nvPr/>
          </p:nvSpPr>
          <p:spPr>
            <a:xfrm>
              <a:off x="2983790" y="4213435"/>
              <a:ext cx="1148075" cy="1118520"/>
            </a:xfrm>
            <a:custGeom>
              <a:avLst/>
              <a:gdLst/>
              <a:ahLst/>
              <a:cxnLst/>
              <a:rect l="l" t="t" r="r" b="b"/>
              <a:pathLst>
                <a:path w="10000" h="10000" extrusionOk="0">
                  <a:moveTo>
                    <a:pt x="6389" y="9962"/>
                  </a:moveTo>
                  <a:lnTo>
                    <a:pt x="6389" y="7278"/>
                  </a:lnTo>
                  <a:cubicBezTo>
                    <a:pt x="6389" y="7278"/>
                    <a:pt x="6277" y="5437"/>
                    <a:pt x="7735" y="4612"/>
                  </a:cubicBezTo>
                  <a:lnTo>
                    <a:pt x="9378" y="3653"/>
                  </a:lnTo>
                  <a:lnTo>
                    <a:pt x="10000" y="3367"/>
                  </a:lnTo>
                  <a:lnTo>
                    <a:pt x="4335" y="203"/>
                  </a:lnTo>
                  <a:cubicBezTo>
                    <a:pt x="4335" y="203"/>
                    <a:pt x="3718" y="-239"/>
                    <a:pt x="2952" y="183"/>
                  </a:cubicBezTo>
                  <a:lnTo>
                    <a:pt x="897" y="1199"/>
                  </a:lnTo>
                  <a:cubicBezTo>
                    <a:pt x="897" y="1199"/>
                    <a:pt x="-18" y="1679"/>
                    <a:pt x="1" y="3117"/>
                  </a:cubicBezTo>
                  <a:cubicBezTo>
                    <a:pt x="14" y="4063"/>
                    <a:pt x="26" y="5009"/>
                    <a:pt x="38" y="5955"/>
                  </a:cubicBezTo>
                  <a:cubicBezTo>
                    <a:pt x="38" y="5955"/>
                    <a:pt x="57" y="6050"/>
                    <a:pt x="57" y="6184"/>
                  </a:cubicBezTo>
                  <a:lnTo>
                    <a:pt x="6389" y="10000"/>
                  </a:lnTo>
                  <a:lnTo>
                    <a:pt x="6389" y="9962"/>
                  </a:lnTo>
                  <a:close/>
                </a:path>
              </a:pathLst>
            </a:custGeom>
            <a:solidFill>
              <a:srgbClr val="8CB3E3"/>
            </a:solidFill>
            <a:ln w="9525" cap="flat" cmpd="sng">
              <a:solidFill>
                <a:srgbClr val="8CB3E3"/>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7" name="Google Shape;986;p29">
              <a:extLst>
                <a:ext uri="{FF2B5EF4-FFF2-40B4-BE49-F238E27FC236}">
                  <a16:creationId xmlns:a16="http://schemas.microsoft.com/office/drawing/2014/main" id="{3CE10609-4310-A512-11E4-68186C4327A3}"/>
                </a:ext>
              </a:extLst>
            </p:cNvPr>
            <p:cNvSpPr/>
            <p:nvPr/>
          </p:nvSpPr>
          <p:spPr>
            <a:xfrm>
              <a:off x="2197927" y="4904249"/>
              <a:ext cx="1518791" cy="967138"/>
            </a:xfrm>
            <a:custGeom>
              <a:avLst/>
              <a:gdLst/>
              <a:ahLst/>
              <a:cxnLst/>
              <a:rect l="l" t="t" r="r" b="b"/>
              <a:pathLst>
                <a:path w="709" h="451" extrusionOk="0">
                  <a:moveTo>
                    <a:pt x="370" y="0"/>
                  </a:moveTo>
                  <a:cubicBezTo>
                    <a:pt x="370" y="16"/>
                    <a:pt x="365" y="45"/>
                    <a:pt x="335" y="59"/>
                  </a:cubicBezTo>
                  <a:cubicBezTo>
                    <a:pt x="0" y="247"/>
                    <a:pt x="0" y="247"/>
                    <a:pt x="0" y="247"/>
                  </a:cubicBezTo>
                  <a:cubicBezTo>
                    <a:pt x="335" y="451"/>
                    <a:pt x="335" y="451"/>
                    <a:pt x="335" y="451"/>
                  </a:cubicBezTo>
                  <a:cubicBezTo>
                    <a:pt x="642" y="281"/>
                    <a:pt x="642" y="281"/>
                    <a:pt x="642" y="281"/>
                  </a:cubicBezTo>
                  <a:cubicBezTo>
                    <a:pt x="642" y="281"/>
                    <a:pt x="709" y="249"/>
                    <a:pt x="709" y="199"/>
                  </a:cubicBezTo>
                  <a:lnTo>
                    <a:pt x="370" y="0"/>
                  </a:lnTo>
                  <a:close/>
                </a:path>
              </a:pathLst>
            </a:custGeom>
            <a:solidFill>
              <a:srgbClr val="538CD5"/>
            </a:solidFill>
            <a:ln w="9525" cap="flat" cmpd="sng">
              <a:solidFill>
                <a:srgbClr val="538CD5"/>
              </a:solidFill>
              <a:prstDash val="solid"/>
              <a:round/>
              <a:headEnd type="none" w="sm" len="sm"/>
              <a:tailEnd type="none" w="sm" len="sm"/>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sp>
          <p:nvSpPr>
            <p:cNvPr id="738" name="Google Shape;987;p29">
              <a:extLst>
                <a:ext uri="{FF2B5EF4-FFF2-40B4-BE49-F238E27FC236}">
                  <a16:creationId xmlns:a16="http://schemas.microsoft.com/office/drawing/2014/main" id="{D78B43B1-066D-6CD3-693D-B44DB297E687}"/>
                </a:ext>
              </a:extLst>
            </p:cNvPr>
            <p:cNvSpPr/>
            <p:nvPr/>
          </p:nvSpPr>
          <p:spPr>
            <a:xfrm>
              <a:off x="2915425" y="4565576"/>
              <a:ext cx="1248203" cy="1342472"/>
            </a:xfrm>
            <a:custGeom>
              <a:avLst/>
              <a:gdLst/>
              <a:ahLst/>
              <a:cxnLst/>
              <a:rect l="l" t="t" r="r" b="b"/>
              <a:pathLst>
                <a:path w="582" h="626" extrusionOk="0">
                  <a:moveTo>
                    <a:pt x="530" y="19"/>
                  </a:moveTo>
                  <a:cubicBezTo>
                    <a:pt x="442" y="69"/>
                    <a:pt x="442" y="69"/>
                    <a:pt x="442" y="69"/>
                  </a:cubicBezTo>
                  <a:cubicBezTo>
                    <a:pt x="362" y="113"/>
                    <a:pt x="366" y="208"/>
                    <a:pt x="366" y="215"/>
                  </a:cubicBezTo>
                  <a:cubicBezTo>
                    <a:pt x="366" y="355"/>
                    <a:pt x="366" y="355"/>
                    <a:pt x="366" y="355"/>
                  </a:cubicBezTo>
                  <a:cubicBezTo>
                    <a:pt x="368" y="400"/>
                    <a:pt x="304" y="432"/>
                    <a:pt x="303" y="432"/>
                  </a:cubicBezTo>
                  <a:cubicBezTo>
                    <a:pt x="0" y="607"/>
                    <a:pt x="0" y="607"/>
                    <a:pt x="0" y="607"/>
                  </a:cubicBezTo>
                  <a:cubicBezTo>
                    <a:pt x="0" y="607"/>
                    <a:pt x="0" y="607"/>
                    <a:pt x="0" y="607"/>
                  </a:cubicBezTo>
                  <a:cubicBezTo>
                    <a:pt x="0" y="626"/>
                    <a:pt x="0" y="626"/>
                    <a:pt x="0" y="626"/>
                  </a:cubicBezTo>
                  <a:cubicBezTo>
                    <a:pt x="0" y="626"/>
                    <a:pt x="0" y="626"/>
                    <a:pt x="0" y="626"/>
                  </a:cubicBezTo>
                  <a:cubicBezTo>
                    <a:pt x="311" y="446"/>
                    <a:pt x="311" y="446"/>
                    <a:pt x="311" y="446"/>
                  </a:cubicBezTo>
                  <a:cubicBezTo>
                    <a:pt x="316" y="444"/>
                    <a:pt x="384" y="409"/>
                    <a:pt x="382" y="355"/>
                  </a:cubicBezTo>
                  <a:cubicBezTo>
                    <a:pt x="382" y="215"/>
                    <a:pt x="382" y="215"/>
                    <a:pt x="382" y="215"/>
                  </a:cubicBezTo>
                  <a:cubicBezTo>
                    <a:pt x="382" y="214"/>
                    <a:pt x="382" y="214"/>
                    <a:pt x="382" y="214"/>
                  </a:cubicBezTo>
                  <a:cubicBezTo>
                    <a:pt x="382" y="213"/>
                    <a:pt x="378" y="123"/>
                    <a:pt x="450" y="83"/>
                  </a:cubicBezTo>
                  <a:cubicBezTo>
                    <a:pt x="538" y="33"/>
                    <a:pt x="538" y="33"/>
                    <a:pt x="538" y="33"/>
                  </a:cubicBezTo>
                  <a:cubicBezTo>
                    <a:pt x="538" y="33"/>
                    <a:pt x="538" y="33"/>
                    <a:pt x="538" y="33"/>
                  </a:cubicBezTo>
                  <a:cubicBezTo>
                    <a:pt x="545" y="29"/>
                    <a:pt x="566" y="18"/>
                    <a:pt x="577" y="24"/>
                  </a:cubicBezTo>
                  <a:cubicBezTo>
                    <a:pt x="582" y="9"/>
                    <a:pt x="582" y="9"/>
                    <a:pt x="582" y="9"/>
                  </a:cubicBezTo>
                  <a:cubicBezTo>
                    <a:pt x="561" y="0"/>
                    <a:pt x="534" y="17"/>
                    <a:pt x="530" y="19"/>
                  </a:cubicBezTo>
                  <a:close/>
                </a:path>
              </a:pathLst>
            </a:custGeom>
            <a:solidFill>
              <a:schemeClr val="dk2"/>
            </a:solidFill>
            <a:ln>
              <a:noFill/>
            </a:ln>
          </p:spPr>
          <p:txBody>
            <a:bodyPr spcFirstLastPara="1" wrap="square" lIns="68569" tIns="34275" rIns="68569" bIns="34275" anchor="t" anchorCtr="0">
              <a:noAutofit/>
            </a:bodyPr>
            <a:lstStyle/>
            <a:p>
              <a:endParaRPr sz="1600">
                <a:solidFill>
                  <a:srgbClr val="000000"/>
                </a:solidFill>
                <a:latin typeface="Poppins" pitchFamily="2" charset="77"/>
                <a:ea typeface="Quattrocento Sans"/>
                <a:cs typeface="Poppins" pitchFamily="2" charset="77"/>
                <a:sym typeface="Quattrocento Sans"/>
              </a:endParaRPr>
            </a:p>
          </p:txBody>
        </p:sp>
      </p:grpSp>
      <p:sp>
        <p:nvSpPr>
          <p:cNvPr id="749" name="Google Shape;799;p26">
            <a:extLst>
              <a:ext uri="{FF2B5EF4-FFF2-40B4-BE49-F238E27FC236}">
                <a16:creationId xmlns:a16="http://schemas.microsoft.com/office/drawing/2014/main" id="{5B228D0F-5F9C-CB72-DC85-64B60553199A}"/>
              </a:ext>
            </a:extLst>
          </p:cNvPr>
          <p:cNvSpPr txBox="1"/>
          <p:nvPr/>
        </p:nvSpPr>
        <p:spPr>
          <a:xfrm>
            <a:off x="6321716" y="930899"/>
            <a:ext cx="2197913"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Continuous optimization and improvement</a:t>
            </a:r>
          </a:p>
        </p:txBody>
      </p:sp>
      <p:sp>
        <p:nvSpPr>
          <p:cNvPr id="2" name="Google Shape;799;p26">
            <a:extLst>
              <a:ext uri="{FF2B5EF4-FFF2-40B4-BE49-F238E27FC236}">
                <a16:creationId xmlns:a16="http://schemas.microsoft.com/office/drawing/2014/main" id="{8EC46490-243A-357C-2B96-87AF911B4870}"/>
              </a:ext>
            </a:extLst>
          </p:cNvPr>
          <p:cNvSpPr txBox="1"/>
          <p:nvPr/>
        </p:nvSpPr>
        <p:spPr>
          <a:xfrm>
            <a:off x="2805136" y="1368533"/>
            <a:ext cx="2188186"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0467F"/>
                </a:solidFill>
                <a:latin typeface="Poppins" pitchFamily="2" charset="77"/>
                <a:ea typeface="Roboto" panose="02000000000000000000" pitchFamily="2" charset="0"/>
                <a:cs typeface="Poppins" pitchFamily="2" charset="77"/>
                <a:sym typeface="Quattrocento Sans"/>
              </a:rPr>
              <a:t>to allocate resources to the exact source of problem</a:t>
            </a:r>
          </a:p>
        </p:txBody>
      </p:sp>
      <p:sp>
        <p:nvSpPr>
          <p:cNvPr id="3" name="Google Shape;800;p26">
            <a:extLst>
              <a:ext uri="{FF2B5EF4-FFF2-40B4-BE49-F238E27FC236}">
                <a16:creationId xmlns:a16="http://schemas.microsoft.com/office/drawing/2014/main" id="{6F582B4C-018A-CCD5-69BA-137841028F72}"/>
              </a:ext>
            </a:extLst>
          </p:cNvPr>
          <p:cNvSpPr txBox="1"/>
          <p:nvPr/>
        </p:nvSpPr>
        <p:spPr>
          <a:xfrm>
            <a:off x="2805136" y="1113027"/>
            <a:ext cx="2834641"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Utilize The Insights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4" name="Google Shape;799;p26">
            <a:extLst>
              <a:ext uri="{FF2B5EF4-FFF2-40B4-BE49-F238E27FC236}">
                <a16:creationId xmlns:a16="http://schemas.microsoft.com/office/drawing/2014/main" id="{191CD380-B73C-FEFC-D991-B719E569B13E}"/>
              </a:ext>
            </a:extLst>
          </p:cNvPr>
          <p:cNvSpPr txBox="1"/>
          <p:nvPr/>
        </p:nvSpPr>
        <p:spPr>
          <a:xfrm>
            <a:off x="6214900" y="3688227"/>
            <a:ext cx="2472009"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to spot unusual events &amp; predict issues before they emerge</a:t>
            </a:r>
          </a:p>
        </p:txBody>
      </p:sp>
      <p:sp>
        <p:nvSpPr>
          <p:cNvPr id="5" name="Google Shape;800;p26">
            <a:extLst>
              <a:ext uri="{FF2B5EF4-FFF2-40B4-BE49-F238E27FC236}">
                <a16:creationId xmlns:a16="http://schemas.microsoft.com/office/drawing/2014/main" id="{3DA28CE7-4AA0-B54B-994C-AD4CB7A1C821}"/>
              </a:ext>
            </a:extLst>
          </p:cNvPr>
          <p:cNvSpPr txBox="1"/>
          <p:nvPr/>
        </p:nvSpPr>
        <p:spPr>
          <a:xfrm>
            <a:off x="6219799" y="343272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Keep an eye on the analytics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6" name="Google Shape;799;p26">
            <a:extLst>
              <a:ext uri="{FF2B5EF4-FFF2-40B4-BE49-F238E27FC236}">
                <a16:creationId xmlns:a16="http://schemas.microsoft.com/office/drawing/2014/main" id="{45866AAC-A99A-08A3-E34E-4C5885A2BE88}"/>
              </a:ext>
            </a:extLst>
          </p:cNvPr>
          <p:cNvSpPr txBox="1"/>
          <p:nvPr/>
        </p:nvSpPr>
        <p:spPr>
          <a:xfrm>
            <a:off x="1183873" y="2393017"/>
            <a:ext cx="1927260" cy="369332"/>
          </a:xfrm>
          <a:prstGeom prst="rect">
            <a:avLst/>
          </a:prstGeom>
          <a:noFill/>
          <a:ln>
            <a:noFill/>
          </a:ln>
        </p:spPr>
        <p:txBody>
          <a:bodyPr spcFirstLastPara="1" wrap="square" lIns="0" tIns="0" rIns="0" bIns="0" anchor="ctr" anchorCtr="0">
            <a:spAutoFit/>
          </a:bodyPr>
          <a:lstStyle/>
          <a:p>
            <a:pPr>
              <a:buClr>
                <a:srgbClr val="3F3F3F"/>
              </a:buClr>
              <a:buSzPts val="1400"/>
            </a:pPr>
            <a:r>
              <a:rPr lang="en-US" sz="1200" dirty="0">
                <a:solidFill>
                  <a:srgbClr val="024671"/>
                </a:solidFill>
                <a:latin typeface="Poppins" pitchFamily="2" charset="77"/>
                <a:ea typeface="Roboto" panose="02000000000000000000" pitchFamily="2" charset="0"/>
                <a:cs typeface="Poppins" pitchFamily="2" charset="77"/>
                <a:sym typeface="Quattrocento Sans"/>
              </a:rPr>
              <a:t>based on measurable &amp; attainable targets</a:t>
            </a:r>
          </a:p>
        </p:txBody>
      </p:sp>
      <p:sp>
        <p:nvSpPr>
          <p:cNvPr id="7" name="Google Shape;800;p26">
            <a:extLst>
              <a:ext uri="{FF2B5EF4-FFF2-40B4-BE49-F238E27FC236}">
                <a16:creationId xmlns:a16="http://schemas.microsoft.com/office/drawing/2014/main" id="{9995692F-D684-8B64-FCAF-AD1BF449B8A1}"/>
              </a:ext>
            </a:extLst>
          </p:cNvPr>
          <p:cNvSpPr txBox="1"/>
          <p:nvPr/>
        </p:nvSpPr>
        <p:spPr>
          <a:xfrm>
            <a:off x="1201438" y="2111469"/>
            <a:ext cx="2003793"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Define priorities</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8" name="Google Shape;799;p26">
            <a:extLst>
              <a:ext uri="{FF2B5EF4-FFF2-40B4-BE49-F238E27FC236}">
                <a16:creationId xmlns:a16="http://schemas.microsoft.com/office/drawing/2014/main" id="{666E2EFF-EDBA-9675-4289-8F43CBD83D71}"/>
              </a:ext>
            </a:extLst>
          </p:cNvPr>
          <p:cNvSpPr txBox="1"/>
          <p:nvPr/>
        </p:nvSpPr>
        <p:spPr>
          <a:xfrm>
            <a:off x="4116306" y="4687066"/>
            <a:ext cx="2025492" cy="369332"/>
          </a:xfrm>
          <a:prstGeom prst="rect">
            <a:avLst/>
          </a:prstGeom>
          <a:noFill/>
          <a:ln>
            <a:noFill/>
          </a:ln>
        </p:spPr>
        <p:txBody>
          <a:bodyPr spcFirstLastPara="1" wrap="square" lIns="0" tIns="0" rIns="0" bIns="0" anchor="ctr" anchorCtr="0">
            <a:spAutoFit/>
          </a:bodyPr>
          <a:lstStyle/>
          <a:p>
            <a:r>
              <a:rPr lang="en-US" sz="1200" dirty="0">
                <a:solidFill>
                  <a:srgbClr val="024671"/>
                </a:solidFill>
                <a:latin typeface="Poppins" pitchFamily="2" charset="77"/>
                <a:ea typeface="Roboto" panose="02000000000000000000" pitchFamily="2" charset="0"/>
                <a:cs typeface="Poppins" pitchFamily="2" charset="77"/>
                <a:sym typeface="Quattrocento Sans"/>
              </a:rPr>
              <a:t>At the right frequency for accurate &amp; timely insights </a:t>
            </a:r>
            <a:endParaRPr sz="1200" dirty="0">
              <a:solidFill>
                <a:srgbClr val="3F3F3F"/>
              </a:solidFill>
              <a:latin typeface="Poppins" pitchFamily="2" charset="77"/>
              <a:ea typeface="Roboto" panose="02000000000000000000" pitchFamily="2" charset="0"/>
              <a:cs typeface="Poppins" pitchFamily="2" charset="77"/>
              <a:sym typeface="Quattrocento Sans"/>
            </a:endParaRPr>
          </a:p>
        </p:txBody>
      </p:sp>
      <p:sp>
        <p:nvSpPr>
          <p:cNvPr id="9" name="Google Shape;800;p26">
            <a:extLst>
              <a:ext uri="{FF2B5EF4-FFF2-40B4-BE49-F238E27FC236}">
                <a16:creationId xmlns:a16="http://schemas.microsoft.com/office/drawing/2014/main" id="{EEC23850-FCDB-C94D-0566-CB2AAE5927A9}"/>
              </a:ext>
            </a:extLst>
          </p:cNvPr>
          <p:cNvSpPr txBox="1"/>
          <p:nvPr/>
        </p:nvSpPr>
        <p:spPr>
          <a:xfrm>
            <a:off x="4121204" y="4431561"/>
            <a:ext cx="2667049" cy="215444"/>
          </a:xfrm>
          <a:prstGeom prst="rect">
            <a:avLst/>
          </a:prstGeom>
          <a:noFill/>
          <a:ln>
            <a:noFill/>
          </a:ln>
        </p:spPr>
        <p:txBody>
          <a:bodyPr spcFirstLastPara="1" wrap="square" lIns="0" tIns="0" rIns="0" bIns="0" anchor="ctr" anchorCtr="0">
            <a:spAutoFit/>
          </a:bodyPr>
          <a:lstStyle/>
          <a:p>
            <a:r>
              <a:rPr lang="en-US" sz="1400" dirty="0">
                <a:solidFill>
                  <a:srgbClr val="3F3F3F"/>
                </a:solidFill>
                <a:latin typeface="Poppins" pitchFamily="2" charset="77"/>
                <a:ea typeface="Roboto" panose="02000000000000000000" pitchFamily="2" charset="0"/>
                <a:cs typeface="Poppins" pitchFamily="2" charset="77"/>
                <a:sym typeface="Quattrocento Sans"/>
              </a:rPr>
              <a:t>Accurate Data Collection</a:t>
            </a:r>
            <a:endParaRPr sz="1400" dirty="0">
              <a:solidFill>
                <a:srgbClr val="3F3F3F"/>
              </a:solidFill>
              <a:latin typeface="Poppins" pitchFamily="2" charset="77"/>
              <a:ea typeface="Roboto" panose="02000000000000000000" pitchFamily="2" charset="0"/>
              <a:cs typeface="Poppins" pitchFamily="2" charset="77"/>
              <a:sym typeface="Quattrocento Sans"/>
            </a:endParaRPr>
          </a:p>
        </p:txBody>
      </p:sp>
      <p:pic>
        <p:nvPicPr>
          <p:cNvPr id="12" name="Picture 11">
            <a:extLst>
              <a:ext uri="{FF2B5EF4-FFF2-40B4-BE49-F238E27FC236}">
                <a16:creationId xmlns:a16="http://schemas.microsoft.com/office/drawing/2014/main" id="{B9A62856-30E8-36C3-7E61-C1A2E12B1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13" name="Picture 12">
            <a:extLst>
              <a:ext uri="{FF2B5EF4-FFF2-40B4-BE49-F238E27FC236}">
                <a16:creationId xmlns:a16="http://schemas.microsoft.com/office/drawing/2014/main" id="{D9AAFA83-A581-B990-05A3-DF523ECCA06F}"/>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284410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EEDBBE-0D13-C13E-10FB-16F396F1C61D}"/>
              </a:ext>
            </a:extLst>
          </p:cNvPr>
          <p:cNvSpPr>
            <a:spLocks noGrp="1"/>
          </p:cNvSpPr>
          <p:nvPr>
            <p:ph type="title"/>
          </p:nvPr>
        </p:nvSpPr>
        <p:spPr/>
        <p:txBody>
          <a:bodyPr/>
          <a:lstStyle/>
          <a:p>
            <a:r>
              <a:rPr lang="en-PS" dirty="0"/>
              <a:t>WaterCloud &amp; SCF</a:t>
            </a:r>
          </a:p>
        </p:txBody>
      </p:sp>
      <p:sp>
        <p:nvSpPr>
          <p:cNvPr id="7" name="Text Placeholder 6">
            <a:extLst>
              <a:ext uri="{FF2B5EF4-FFF2-40B4-BE49-F238E27FC236}">
                <a16:creationId xmlns:a16="http://schemas.microsoft.com/office/drawing/2014/main" id="{3E720BB4-1A2B-1704-1495-21414B241F68}"/>
              </a:ext>
            </a:extLst>
          </p:cNvPr>
          <p:cNvSpPr>
            <a:spLocks noGrp="1"/>
          </p:cNvSpPr>
          <p:nvPr>
            <p:ph type="body" idx="1"/>
          </p:nvPr>
        </p:nvSpPr>
        <p:spPr/>
        <p:txBody>
          <a:bodyPr/>
          <a:lstStyle/>
          <a:p>
            <a:pPr marL="0" indent="0" algn="l" defTabSz="342900" rtl="0" eaLnBrk="1" latinLnBrk="0" hangingPunct="1">
              <a:spcBef>
                <a:spcPct val="20000"/>
              </a:spcBef>
              <a:spcAft>
                <a:spcPts val="450"/>
              </a:spcAft>
              <a:buClr>
                <a:schemeClr val="accent1">
                  <a:lumMod val="75000"/>
                </a:schemeClr>
              </a:buClr>
              <a:buSzPct val="145000"/>
              <a:buFont typeface="Arial"/>
              <a:buNone/>
            </a:pPr>
            <a:endParaRPr lang="en-PS" dirty="0"/>
          </a:p>
        </p:txBody>
      </p:sp>
      <p:sp>
        <p:nvSpPr>
          <p:cNvPr id="5" name="Slide Number Placeholder 4">
            <a:extLst>
              <a:ext uri="{FF2B5EF4-FFF2-40B4-BE49-F238E27FC236}">
                <a16:creationId xmlns:a16="http://schemas.microsoft.com/office/drawing/2014/main" id="{416A8067-1C1B-345F-EF90-383426C6A3E3}"/>
              </a:ext>
            </a:extLst>
          </p:cNvPr>
          <p:cNvSpPr>
            <a:spLocks noGrp="1"/>
          </p:cNvSpPr>
          <p:nvPr>
            <p:ph type="sldNum" sz="quarter" idx="12"/>
          </p:nvPr>
        </p:nvSpPr>
        <p:spPr/>
        <p:txBody>
          <a:bodyPr/>
          <a:lstStyle/>
          <a:p>
            <a:fld id="{43D3D97B-AFF1-4763-A1B6-DE29AFA4284A}" type="slidenum">
              <a:rPr lang="en-US" smtClean="0"/>
              <a:t>45</a:t>
            </a:fld>
            <a:endParaRPr lang="en-US"/>
          </a:p>
        </p:txBody>
      </p:sp>
    </p:spTree>
    <p:extLst>
      <p:ext uri="{BB962C8B-B14F-4D97-AF65-F5344CB8AC3E}">
        <p14:creationId xmlns:p14="http://schemas.microsoft.com/office/powerpoint/2010/main" val="160963883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77C5-3F61-8592-9A50-F5C8A3DF72FB}"/>
              </a:ext>
            </a:extLst>
          </p:cNvPr>
          <p:cNvSpPr>
            <a:spLocks noGrp="1"/>
          </p:cNvSpPr>
          <p:nvPr>
            <p:ph type="title"/>
          </p:nvPr>
        </p:nvSpPr>
        <p:spPr/>
        <p:txBody>
          <a:bodyPr/>
          <a:lstStyle/>
          <a:p>
            <a:r>
              <a:rPr lang="en-PS" dirty="0"/>
              <a:t>Live Demo!</a:t>
            </a:r>
          </a:p>
        </p:txBody>
      </p:sp>
      <p:sp>
        <p:nvSpPr>
          <p:cNvPr id="3" name="Text Placeholder 2">
            <a:extLst>
              <a:ext uri="{FF2B5EF4-FFF2-40B4-BE49-F238E27FC236}">
                <a16:creationId xmlns:a16="http://schemas.microsoft.com/office/drawing/2014/main" id="{2E4B834D-A5A8-BDF3-1C28-54E2A0621751}"/>
              </a:ext>
            </a:extLst>
          </p:cNvPr>
          <p:cNvSpPr>
            <a:spLocks noGrp="1"/>
          </p:cNvSpPr>
          <p:nvPr>
            <p:ph type="body" sz="half" idx="2"/>
          </p:nvPr>
        </p:nvSpPr>
        <p:spPr/>
        <p:txBody>
          <a:bodyPr/>
          <a:lstStyle/>
          <a:p>
            <a:endParaRPr lang="en-PS" dirty="0"/>
          </a:p>
        </p:txBody>
      </p:sp>
      <p:sp>
        <p:nvSpPr>
          <p:cNvPr id="4" name="Footer Placeholder 3">
            <a:extLst>
              <a:ext uri="{FF2B5EF4-FFF2-40B4-BE49-F238E27FC236}">
                <a16:creationId xmlns:a16="http://schemas.microsoft.com/office/drawing/2014/main" id="{12724D81-D5F1-2D86-D3B3-7E58F0F3B927}"/>
              </a:ext>
            </a:extLst>
          </p:cNvPr>
          <p:cNvSpPr>
            <a:spLocks noGrp="1"/>
          </p:cNvSpPr>
          <p:nvPr>
            <p:ph type="ftr" sz="quarter" idx="11"/>
          </p:nvPr>
        </p:nvSpPr>
        <p:spPr/>
        <p:txBody>
          <a:bodyPr/>
          <a:lstStyle/>
          <a:p>
            <a:r>
              <a:rPr lang="en-US"/>
              <a:t>Slides Title - Date</a:t>
            </a:r>
            <a:endParaRPr lang="en-US" dirty="0"/>
          </a:p>
        </p:txBody>
      </p:sp>
      <p:sp>
        <p:nvSpPr>
          <p:cNvPr id="5" name="Slide Number Placeholder 4">
            <a:extLst>
              <a:ext uri="{FF2B5EF4-FFF2-40B4-BE49-F238E27FC236}">
                <a16:creationId xmlns:a16="http://schemas.microsoft.com/office/drawing/2014/main" id="{A566BE58-9355-495C-41EC-E36F4995936F}"/>
              </a:ext>
            </a:extLst>
          </p:cNvPr>
          <p:cNvSpPr>
            <a:spLocks noGrp="1"/>
          </p:cNvSpPr>
          <p:nvPr>
            <p:ph type="sldNum" sz="quarter" idx="12"/>
          </p:nvPr>
        </p:nvSpPr>
        <p:spPr/>
        <p:txBody>
          <a:bodyPr/>
          <a:lstStyle/>
          <a:p>
            <a:fld id="{43D3D97B-AFF1-4763-A1B6-DE29AFA4284A}" type="slidenum">
              <a:rPr lang="en-US" smtClean="0"/>
              <a:t>46</a:t>
            </a:fld>
            <a:endParaRPr lang="en-US"/>
          </a:p>
        </p:txBody>
      </p:sp>
    </p:spTree>
    <p:extLst>
      <p:ext uri="{BB962C8B-B14F-4D97-AF65-F5344CB8AC3E}">
        <p14:creationId xmlns:p14="http://schemas.microsoft.com/office/powerpoint/2010/main" val="31670578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AF17-9EAF-BC78-682F-031CF51D18AD}"/>
              </a:ext>
            </a:extLst>
          </p:cNvPr>
          <p:cNvSpPr>
            <a:spLocks noGrp="1"/>
          </p:cNvSpPr>
          <p:nvPr>
            <p:ph type="title"/>
          </p:nvPr>
        </p:nvSpPr>
        <p:spPr/>
        <p:txBody>
          <a:bodyPr anchor="ctr">
            <a:normAutofit/>
          </a:bodyPr>
          <a:lstStyle/>
          <a:p>
            <a:r>
              <a:rPr lang="en-PS" dirty="0"/>
              <a:t>Case Studies</a:t>
            </a:r>
          </a:p>
        </p:txBody>
      </p:sp>
      <p:sp>
        <p:nvSpPr>
          <p:cNvPr id="6" name="Slide Number Placeholder 5">
            <a:extLst>
              <a:ext uri="{FF2B5EF4-FFF2-40B4-BE49-F238E27FC236}">
                <a16:creationId xmlns:a16="http://schemas.microsoft.com/office/drawing/2014/main" id="{8B76EB47-E51C-424B-8CF8-BC56CA02EEAD}"/>
              </a:ext>
            </a:extLst>
          </p:cNvPr>
          <p:cNvSpPr>
            <a:spLocks noGrp="1"/>
          </p:cNvSpPr>
          <p:nvPr>
            <p:ph type="sldNum" sz="quarter" idx="12"/>
          </p:nvPr>
        </p:nvSpPr>
        <p:spPr/>
        <p:txBody>
          <a:bodyPr anchor="ctr">
            <a:normAutofit/>
          </a:bodyPr>
          <a:lstStyle/>
          <a:p>
            <a:pPr>
              <a:spcAft>
                <a:spcPts val="600"/>
              </a:spcAft>
            </a:pPr>
            <a:fld id="{43D3D97B-AFF1-4763-A1B6-DE29AFA4284A}" type="slidenum">
              <a:rPr lang="en-US" smtClean="0"/>
              <a:pPr>
                <a:spcAft>
                  <a:spcPts val="600"/>
                </a:spcAft>
              </a:pPr>
              <a:t>47</a:t>
            </a:fld>
            <a:endParaRPr lang="en-US"/>
          </a:p>
        </p:txBody>
      </p:sp>
      <p:sp>
        <p:nvSpPr>
          <p:cNvPr id="8" name="Text Placeholder 7">
            <a:extLst>
              <a:ext uri="{FF2B5EF4-FFF2-40B4-BE49-F238E27FC236}">
                <a16:creationId xmlns:a16="http://schemas.microsoft.com/office/drawing/2014/main" id="{0B86357C-BAD5-3528-E3C7-B93E0A0FDBC3}"/>
              </a:ext>
            </a:extLst>
          </p:cNvPr>
          <p:cNvSpPr>
            <a:spLocks noGrp="1"/>
          </p:cNvSpPr>
          <p:nvPr>
            <p:ph type="body" idx="1"/>
          </p:nvPr>
        </p:nvSpPr>
        <p:spPr/>
        <p:txBody>
          <a:bodyPr/>
          <a:lstStyle/>
          <a:p>
            <a:r>
              <a:rPr lang="en-PS" dirty="0"/>
              <a:t>Palestine, Malaysia, Brazil, Malta, Quebec, Australia</a:t>
            </a:r>
          </a:p>
        </p:txBody>
      </p:sp>
    </p:spTree>
    <p:extLst>
      <p:ext uri="{BB962C8B-B14F-4D97-AF65-F5344CB8AC3E}">
        <p14:creationId xmlns:p14="http://schemas.microsoft.com/office/powerpoint/2010/main" val="337482357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6DEEDE-B76F-2050-ED7E-74DA90616065}"/>
              </a:ext>
            </a:extLst>
          </p:cNvPr>
          <p:cNvSpPr>
            <a:spLocks noGrp="1"/>
          </p:cNvSpPr>
          <p:nvPr>
            <p:ph type="title"/>
          </p:nvPr>
        </p:nvSpPr>
        <p:spPr>
          <a:xfrm>
            <a:off x="-1" y="2046754"/>
            <a:ext cx="4155541" cy="1046500"/>
          </a:xfrm>
          <a:solidFill>
            <a:srgbClr val="001D32"/>
          </a:solidFill>
        </p:spPr>
        <p:txBody>
          <a:bodyPr>
            <a:normAutofit fontScale="90000"/>
          </a:bodyPr>
          <a:lstStyle/>
          <a:p>
            <a:pPr>
              <a:lnSpc>
                <a:spcPct val="150000"/>
              </a:lnSpc>
            </a:pPr>
            <a:r>
              <a:rPr lang="en-PS" sz="2200" dirty="0"/>
              <a:t>Case Study:</a:t>
            </a:r>
            <a:br>
              <a:rPr lang="en-PS" dirty="0"/>
            </a:br>
            <a:r>
              <a:rPr lang="en-PS" sz="2700" dirty="0"/>
              <a:t>Saving 10,000 m3/month</a:t>
            </a:r>
            <a:endParaRPr lang="en-PS" dirty="0"/>
          </a:p>
        </p:txBody>
      </p:sp>
      <p:sp>
        <p:nvSpPr>
          <p:cNvPr id="4" name="Text Placeholder 3">
            <a:extLst>
              <a:ext uri="{FF2B5EF4-FFF2-40B4-BE49-F238E27FC236}">
                <a16:creationId xmlns:a16="http://schemas.microsoft.com/office/drawing/2014/main" id="{F0D2FC5A-8D7A-807C-4FF7-A51B68D4B14C}"/>
              </a:ext>
            </a:extLst>
          </p:cNvPr>
          <p:cNvSpPr>
            <a:spLocks noGrp="1"/>
          </p:cNvSpPr>
          <p:nvPr>
            <p:ph type="body" sz="half" idx="2"/>
          </p:nvPr>
        </p:nvSpPr>
        <p:spPr>
          <a:xfrm>
            <a:off x="0" y="3093255"/>
            <a:ext cx="4155540" cy="503385"/>
          </a:xfrm>
          <a:solidFill>
            <a:srgbClr val="001D32"/>
          </a:solidFill>
        </p:spPr>
        <p:txBody>
          <a:bodyPr/>
          <a:lstStyle/>
          <a:p>
            <a:r>
              <a:rPr lang="en-PS" dirty="0"/>
              <a:t>Salfeet Municipality, Palestine</a:t>
            </a:r>
          </a:p>
        </p:txBody>
      </p:sp>
    </p:spTree>
    <p:extLst>
      <p:ext uri="{BB962C8B-B14F-4D97-AF65-F5344CB8AC3E}">
        <p14:creationId xmlns:p14="http://schemas.microsoft.com/office/powerpoint/2010/main" val="271951997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8120-CF3B-429F-BFD0-A8EE52A8F8E3}"/>
              </a:ext>
            </a:extLst>
          </p:cNvPr>
          <p:cNvSpPr>
            <a:spLocks noGrp="1"/>
          </p:cNvSpPr>
          <p:nvPr>
            <p:ph type="title"/>
          </p:nvPr>
        </p:nvSpPr>
        <p:spPr>
          <a:xfrm>
            <a:off x="70680" y="48556"/>
            <a:ext cx="8996400" cy="554276"/>
          </a:xfrm>
          <a:ln>
            <a:solidFill>
              <a:schemeClr val="tx1"/>
            </a:solid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chemeClr val="tx2"/>
                </a:solidFill>
                <a:latin typeface="Poppins"/>
                <a:cs typeface="Arial"/>
              </a:rPr>
              <a:t>Case Study 1 - Water Services Corporation (Malta, Europe)</a:t>
            </a:r>
            <a:endParaRPr lang="en-GB" sz="3300" dirty="0">
              <a:solidFill>
                <a:schemeClr val="tx2"/>
              </a:solidFill>
              <a:latin typeface="Poppins"/>
              <a:cs typeface="Arial"/>
            </a:endParaRPr>
          </a:p>
        </p:txBody>
      </p:sp>
      <p:sp>
        <p:nvSpPr>
          <p:cNvPr id="3" name="Content Placeholder 2">
            <a:extLst>
              <a:ext uri="{FF2B5EF4-FFF2-40B4-BE49-F238E27FC236}">
                <a16:creationId xmlns:a16="http://schemas.microsoft.com/office/drawing/2014/main" id="{4F45DC9E-8CC9-4942-8D65-7FC72F4680EB}"/>
              </a:ext>
            </a:extLst>
          </p:cNvPr>
          <p:cNvSpPr>
            <a:spLocks noGrp="1"/>
          </p:cNvSpPr>
          <p:nvPr>
            <p:ph idx="1"/>
          </p:nvPr>
        </p:nvSpPr>
        <p:spPr>
          <a:xfrm>
            <a:off x="71398" y="705336"/>
            <a:ext cx="5244743" cy="4371190"/>
          </a:xfrm>
          <a:ln>
            <a:solidFill>
              <a:schemeClr val="tx1"/>
            </a:solidFill>
          </a:ln>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213995">
              <a:buClr>
                <a:schemeClr val="tx1"/>
              </a:buClr>
            </a:pPr>
            <a:r>
              <a:rPr lang="en-GB" sz="1350" dirty="0">
                <a:latin typeface="Poppins"/>
                <a:cs typeface="Arial"/>
              </a:rPr>
              <a:t>All properties supplied through roof storage tanks</a:t>
            </a:r>
          </a:p>
          <a:p>
            <a:pPr indent="-213995">
              <a:buClr>
                <a:schemeClr val="tx1"/>
              </a:buClr>
            </a:pPr>
            <a:r>
              <a:rPr lang="en-GB" sz="1350" i="0" dirty="0">
                <a:effectLst/>
                <a:latin typeface="Poppins"/>
                <a:cs typeface="Arial"/>
              </a:rPr>
              <a:t>57% of Malta’s potable water produced by 3 reverse </a:t>
            </a:r>
            <a:r>
              <a:rPr lang="en-GB" dirty="0">
                <a:latin typeface="Poppins"/>
                <a:cs typeface="Arial"/>
              </a:rPr>
              <a:t>      </a:t>
            </a:r>
            <a:r>
              <a:rPr lang="en-GB" sz="1350" i="0" dirty="0">
                <a:effectLst/>
                <a:latin typeface="Poppins"/>
                <a:cs typeface="Arial"/>
              </a:rPr>
              <a:t>osmosis plants; the remainder is pumped from </a:t>
            </a:r>
            <a:r>
              <a:rPr lang="en-GB" dirty="0">
                <a:latin typeface="Poppins"/>
                <a:cs typeface="Arial"/>
              </a:rPr>
              <a:t>       </a:t>
            </a:r>
            <a:r>
              <a:rPr lang="en-GB" sz="1350" i="0" dirty="0">
                <a:effectLst/>
                <a:latin typeface="Poppins"/>
                <a:cs typeface="Arial"/>
              </a:rPr>
              <a:t>underground aquifers.</a:t>
            </a:r>
          </a:p>
          <a:p>
            <a:pPr indent="-213995">
              <a:buClr>
                <a:schemeClr val="tx1"/>
              </a:buClr>
            </a:pPr>
            <a:r>
              <a:rPr lang="en-GB" sz="1350" dirty="0">
                <a:solidFill>
                  <a:schemeClr val="tx2"/>
                </a:solidFill>
                <a:latin typeface="Poppins"/>
                <a:cs typeface="Arial"/>
              </a:rPr>
              <a:t>130,000 </a:t>
            </a:r>
            <a:r>
              <a:rPr lang="en-GB" sz="1350" dirty="0">
                <a:latin typeface="Poppins"/>
                <a:cs typeface="Arial"/>
              </a:rPr>
              <a:t>service connections </a:t>
            </a:r>
          </a:p>
          <a:p>
            <a:pPr indent="-213995"/>
            <a:r>
              <a:rPr lang="en-GB" sz="1350" dirty="0">
                <a:solidFill>
                  <a:schemeClr val="tx2"/>
                </a:solidFill>
                <a:latin typeface="Poppins"/>
                <a:cs typeface="Arial"/>
              </a:rPr>
              <a:t>1330 miles </a:t>
            </a:r>
            <a:r>
              <a:rPr lang="en-GB" sz="1350" dirty="0">
                <a:latin typeface="Poppins"/>
                <a:cs typeface="Arial"/>
              </a:rPr>
              <a:t>(2,141 km) mains</a:t>
            </a:r>
          </a:p>
          <a:p>
            <a:pPr indent="-213995"/>
            <a:r>
              <a:rPr lang="en-GB" sz="1350" dirty="0">
                <a:latin typeface="Poppins"/>
                <a:cs typeface="Arial"/>
              </a:rPr>
              <a:t>Average Pressure </a:t>
            </a:r>
            <a:r>
              <a:rPr lang="en-GB" sz="1350" dirty="0">
                <a:solidFill>
                  <a:schemeClr val="tx2"/>
                </a:solidFill>
                <a:latin typeface="Poppins"/>
                <a:cs typeface="Arial"/>
              </a:rPr>
              <a:t>45.5 psi </a:t>
            </a:r>
            <a:r>
              <a:rPr lang="en-GB" sz="1350" dirty="0">
                <a:latin typeface="Poppins"/>
                <a:cs typeface="Arial"/>
              </a:rPr>
              <a:t>(32m ,3.2 bar)</a:t>
            </a:r>
          </a:p>
          <a:p>
            <a:pPr indent="-213995"/>
            <a:r>
              <a:rPr lang="en-GB" sz="1350" dirty="0">
                <a:latin typeface="Poppins"/>
                <a:cs typeface="Arial"/>
              </a:rPr>
              <a:t>Customer meters are located at the curb stop</a:t>
            </a:r>
          </a:p>
          <a:p>
            <a:pPr indent="-213995">
              <a:buClr>
                <a:schemeClr val="tx1"/>
              </a:buClr>
            </a:pPr>
            <a:r>
              <a:rPr lang="en-GB" sz="1350" dirty="0">
                <a:solidFill>
                  <a:schemeClr val="tx2"/>
                </a:solidFill>
                <a:latin typeface="Poppins"/>
                <a:cs typeface="Arial"/>
              </a:rPr>
              <a:t>93% </a:t>
            </a:r>
            <a:r>
              <a:rPr lang="en-GB" sz="1350" dirty="0">
                <a:latin typeface="Poppins"/>
                <a:cs typeface="Arial"/>
              </a:rPr>
              <a:t>rigid mains, </a:t>
            </a:r>
            <a:r>
              <a:rPr lang="en-GB" sz="1350" dirty="0">
                <a:solidFill>
                  <a:schemeClr val="tx2"/>
                </a:solidFill>
                <a:latin typeface="Poppins"/>
                <a:cs typeface="Arial"/>
              </a:rPr>
              <a:t>5% </a:t>
            </a:r>
            <a:r>
              <a:rPr lang="en-GB" sz="1350" dirty="0">
                <a:latin typeface="Poppins"/>
                <a:cs typeface="Arial"/>
              </a:rPr>
              <a:t>rigid services (mains to curb stop)</a:t>
            </a:r>
          </a:p>
          <a:p>
            <a:pPr indent="-213995"/>
            <a:endParaRPr lang="en-GB" sz="1350" dirty="0">
              <a:latin typeface="Poppins"/>
              <a:cs typeface="Arial" panose="020B0604020202020204" pitchFamily="34" charset="0"/>
            </a:endParaRPr>
          </a:p>
          <a:p>
            <a:pPr indent="-213995">
              <a:buClr>
                <a:schemeClr val="tx1"/>
              </a:buClr>
            </a:pPr>
            <a:r>
              <a:rPr lang="en-GB" sz="1350" dirty="0">
                <a:solidFill>
                  <a:schemeClr val="tx2"/>
                </a:solidFill>
                <a:latin typeface="Poppins"/>
                <a:cs typeface="Arial"/>
              </a:rPr>
              <a:t>320</a:t>
            </a:r>
            <a:r>
              <a:rPr lang="en-GB" sz="1350" dirty="0">
                <a:latin typeface="Poppins"/>
                <a:cs typeface="Arial"/>
              </a:rPr>
              <a:t> UARL with SCF calculations to map all  zones and DMAs across 4 regions</a:t>
            </a:r>
          </a:p>
          <a:p>
            <a:pPr indent="-213995"/>
            <a:r>
              <a:rPr lang="en-GB" sz="1350" dirty="0">
                <a:latin typeface="Poppins"/>
                <a:cs typeface="Arial"/>
              </a:rPr>
              <a:t>Latest ILI </a:t>
            </a:r>
            <a:r>
              <a:rPr lang="en-GB" sz="1350" dirty="0">
                <a:solidFill>
                  <a:schemeClr val="tx2"/>
                </a:solidFill>
                <a:latin typeface="Poppins"/>
                <a:cs typeface="Arial"/>
              </a:rPr>
              <a:t>1.8</a:t>
            </a:r>
            <a:r>
              <a:rPr lang="en-GB" sz="1350" dirty="0">
                <a:latin typeface="Poppins"/>
                <a:cs typeface="Arial"/>
              </a:rPr>
              <a:t>, reduced from ILI of approx. 20 in 2000</a:t>
            </a:r>
            <a:endParaRPr lang="en-GB" sz="1350">
              <a:latin typeface="Poppins"/>
              <a:cs typeface="Arial"/>
            </a:endParaRPr>
          </a:p>
        </p:txBody>
      </p:sp>
      <p:pic>
        <p:nvPicPr>
          <p:cNvPr id="5" name="Picture 4">
            <a:extLst>
              <a:ext uri="{FF2B5EF4-FFF2-40B4-BE49-F238E27FC236}">
                <a16:creationId xmlns:a16="http://schemas.microsoft.com/office/drawing/2014/main" id="{C7343FEB-AE09-45B2-A3BA-7E3B8AD314FE}"/>
              </a:ext>
            </a:extLst>
          </p:cNvPr>
          <p:cNvPicPr>
            <a:picLocks noChangeAspect="1"/>
          </p:cNvPicPr>
          <p:nvPr/>
        </p:nvPicPr>
        <p:blipFill>
          <a:blip r:embed="rId3"/>
          <a:stretch>
            <a:fillRect/>
          </a:stretch>
        </p:blipFill>
        <p:spPr>
          <a:xfrm>
            <a:off x="5391097" y="705336"/>
            <a:ext cx="3676449" cy="3290949"/>
          </a:xfrm>
          <a:prstGeom prst="rect">
            <a:avLst/>
          </a:prstGeom>
          <a:ln w="28575">
            <a:solidFill>
              <a:srgbClr val="002060"/>
            </a:solidFill>
          </a:ln>
        </p:spPr>
      </p:pic>
      <p:sp>
        <p:nvSpPr>
          <p:cNvPr id="6" name="Rectangle 5">
            <a:extLst>
              <a:ext uri="{FF2B5EF4-FFF2-40B4-BE49-F238E27FC236}">
                <a16:creationId xmlns:a16="http://schemas.microsoft.com/office/drawing/2014/main" id="{1F50BA32-97F8-41E6-85A0-4C381B18CEDC}"/>
              </a:ext>
            </a:extLst>
          </p:cNvPr>
          <p:cNvSpPr/>
          <p:nvPr/>
        </p:nvSpPr>
        <p:spPr>
          <a:xfrm>
            <a:off x="7158817" y="3371305"/>
            <a:ext cx="187037" cy="1781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pic>
        <p:nvPicPr>
          <p:cNvPr id="8" name="Picture 7">
            <a:extLst>
              <a:ext uri="{FF2B5EF4-FFF2-40B4-BE49-F238E27FC236}">
                <a16:creationId xmlns:a16="http://schemas.microsoft.com/office/drawing/2014/main" id="{2494B238-54D0-47F5-BCF1-EAC341BF22C4}"/>
              </a:ext>
            </a:extLst>
          </p:cNvPr>
          <p:cNvPicPr>
            <a:picLocks noChangeAspect="1"/>
          </p:cNvPicPr>
          <p:nvPr/>
        </p:nvPicPr>
        <p:blipFill>
          <a:blip r:embed="rId4"/>
          <a:stretch>
            <a:fillRect/>
          </a:stretch>
        </p:blipFill>
        <p:spPr>
          <a:xfrm>
            <a:off x="5444535" y="4185360"/>
            <a:ext cx="1893358" cy="678751"/>
          </a:xfrm>
          <a:prstGeom prst="rect">
            <a:avLst/>
          </a:prstGeom>
          <a:ln w="28575">
            <a:solidFill>
              <a:srgbClr val="002060"/>
            </a:solidFill>
          </a:ln>
        </p:spPr>
      </p:pic>
      <p:sp>
        <p:nvSpPr>
          <p:cNvPr id="9" name="TextBox 8">
            <a:extLst>
              <a:ext uri="{FF2B5EF4-FFF2-40B4-BE49-F238E27FC236}">
                <a16:creationId xmlns:a16="http://schemas.microsoft.com/office/drawing/2014/main" id="{05971C9E-26C0-4E02-AE7A-04B472185B00}"/>
              </a:ext>
            </a:extLst>
          </p:cNvPr>
          <p:cNvSpPr txBox="1"/>
          <p:nvPr/>
        </p:nvSpPr>
        <p:spPr>
          <a:xfrm>
            <a:off x="7345854" y="4166945"/>
            <a:ext cx="1721227" cy="738664"/>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50" dirty="0">
                <a:latin typeface="Poppins"/>
                <a:cs typeface="Arial"/>
              </a:rPr>
              <a:t>All data reproduced with kind permission of </a:t>
            </a:r>
          </a:p>
          <a:p>
            <a:pPr algn="ctr"/>
            <a:r>
              <a:rPr lang="en-GB" sz="1050" dirty="0">
                <a:latin typeface="Poppins"/>
                <a:cs typeface="Arial"/>
              </a:rPr>
              <a:t>Water Services Corporation, Malta</a:t>
            </a:r>
          </a:p>
        </p:txBody>
      </p:sp>
    </p:spTree>
    <p:custDataLst>
      <p:tags r:id="rId1"/>
    </p:custDataLst>
    <p:extLst>
      <p:ext uri="{BB962C8B-B14F-4D97-AF65-F5344CB8AC3E}">
        <p14:creationId xmlns:p14="http://schemas.microsoft.com/office/powerpoint/2010/main" val="79872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978FC22-6C93-14C8-E428-C321496CEC58}"/>
              </a:ext>
            </a:extLst>
          </p:cNvPr>
          <p:cNvSpPr/>
          <p:nvPr/>
        </p:nvSpPr>
        <p:spPr>
          <a:xfrm>
            <a:off x="4967477" y="742867"/>
            <a:ext cx="3598198" cy="3511316"/>
          </a:xfrm>
          <a:prstGeom prst="ellipse">
            <a:avLst/>
          </a:prstGeom>
          <a:solidFill>
            <a:srgbClr val="001D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S" sz="1350" dirty="0">
              <a:solidFill>
                <a:srgbClr val="001D32"/>
              </a:solidFill>
              <a:highlight>
                <a:srgbClr val="001D32"/>
              </a:highlight>
            </a:endParaRPr>
          </a:p>
        </p:txBody>
      </p:sp>
      <p:sp>
        <p:nvSpPr>
          <p:cNvPr id="20" name="TextBox 19">
            <a:extLst>
              <a:ext uri="{FF2B5EF4-FFF2-40B4-BE49-F238E27FC236}">
                <a16:creationId xmlns:a16="http://schemas.microsoft.com/office/drawing/2014/main" id="{D85CFFB1-6F79-00A6-A4FD-F79F6735E39B}"/>
              </a:ext>
            </a:extLst>
          </p:cNvPr>
          <p:cNvSpPr txBox="1"/>
          <p:nvPr/>
        </p:nvSpPr>
        <p:spPr>
          <a:xfrm>
            <a:off x="731348" y="1897077"/>
            <a:ext cx="3045427" cy="536685"/>
          </a:xfrm>
          <a:prstGeom prst="rect">
            <a:avLst/>
          </a:prstGeom>
          <a:noFill/>
        </p:spPr>
        <p:txBody>
          <a:bodyPr wrap="square" rtlCol="0" anchor="ctr">
            <a:spAutoFit/>
          </a:bodyPr>
          <a:lstStyle/>
          <a:p>
            <a:pPr>
              <a:lnSpc>
                <a:spcPct val="150000"/>
              </a:lnSpc>
            </a:pPr>
            <a:r>
              <a:rPr lang="en-PS" sz="2100" dirty="0">
                <a:solidFill>
                  <a:srgbClr val="0075C9"/>
                </a:solidFill>
                <a:latin typeface="Poppins Medium" pitchFamily="2" charset="77"/>
                <a:cs typeface="Poppins Medium" pitchFamily="2" charset="77"/>
              </a:rPr>
              <a:t>Baker Bozeyeh</a:t>
            </a:r>
          </a:p>
        </p:txBody>
      </p:sp>
      <p:sp>
        <p:nvSpPr>
          <p:cNvPr id="21" name="TextBox 20">
            <a:extLst>
              <a:ext uri="{FF2B5EF4-FFF2-40B4-BE49-F238E27FC236}">
                <a16:creationId xmlns:a16="http://schemas.microsoft.com/office/drawing/2014/main" id="{5C59C763-EB8F-4A1D-5693-C64A75389033}"/>
              </a:ext>
            </a:extLst>
          </p:cNvPr>
          <p:cNvSpPr txBox="1"/>
          <p:nvPr/>
        </p:nvSpPr>
        <p:spPr>
          <a:xfrm>
            <a:off x="716763" y="2465210"/>
            <a:ext cx="3719505" cy="377989"/>
          </a:xfrm>
          <a:prstGeom prst="rect">
            <a:avLst/>
          </a:prstGeom>
          <a:noFill/>
        </p:spPr>
        <p:txBody>
          <a:bodyPr wrap="square" rtlCol="0" anchor="ctr">
            <a:spAutoFit/>
          </a:bodyPr>
          <a:lstStyle/>
          <a:p>
            <a:pPr>
              <a:lnSpc>
                <a:spcPct val="150000"/>
              </a:lnSpc>
            </a:pPr>
            <a:r>
              <a:rPr lang="en-US" sz="1350" dirty="0">
                <a:solidFill>
                  <a:srgbClr val="0075C9"/>
                </a:solidFill>
                <a:latin typeface="Poppins Light" pitchFamily="2" charset="77"/>
                <a:cs typeface="Poppins Light" pitchFamily="2" charset="77"/>
              </a:rPr>
              <a:t>Co-founder and CEO of Flowless</a:t>
            </a:r>
            <a:endParaRPr lang="en-PS" sz="1350" dirty="0">
              <a:solidFill>
                <a:srgbClr val="0075C9"/>
              </a:solidFill>
              <a:latin typeface="Poppins Light" pitchFamily="2" charset="77"/>
              <a:cs typeface="Poppins Light" pitchFamily="2" charset="77"/>
            </a:endParaRPr>
          </a:p>
        </p:txBody>
      </p:sp>
      <p:sp>
        <p:nvSpPr>
          <p:cNvPr id="22" name="TextBox 21">
            <a:extLst>
              <a:ext uri="{FF2B5EF4-FFF2-40B4-BE49-F238E27FC236}">
                <a16:creationId xmlns:a16="http://schemas.microsoft.com/office/drawing/2014/main" id="{7A7E877D-3492-7BBD-1D3E-730DA943B2B0}"/>
              </a:ext>
            </a:extLst>
          </p:cNvPr>
          <p:cNvSpPr txBox="1"/>
          <p:nvPr/>
        </p:nvSpPr>
        <p:spPr>
          <a:xfrm>
            <a:off x="5895481" y="4815703"/>
            <a:ext cx="2576324" cy="276999"/>
          </a:xfrm>
          <a:prstGeom prst="rect">
            <a:avLst/>
          </a:prstGeom>
          <a:noFill/>
        </p:spPr>
        <p:txBody>
          <a:bodyPr wrap="square" rtlCol="0">
            <a:spAutoFit/>
          </a:bodyPr>
          <a:lstStyle/>
          <a:p>
            <a:pPr algn="r"/>
            <a:r>
              <a:rPr lang="en-US" sz="1200" dirty="0" err="1">
                <a:solidFill>
                  <a:srgbClr val="0075C9"/>
                </a:solidFill>
                <a:latin typeface="Poppins Light" pitchFamily="2" charset="77"/>
                <a:cs typeface="Poppins Light" pitchFamily="2" charset="77"/>
              </a:rPr>
              <a:t>www.flowless.co</a:t>
            </a:r>
            <a:endParaRPr lang="en-PS" sz="1200" dirty="0">
              <a:solidFill>
                <a:srgbClr val="0075C9"/>
              </a:solidFill>
              <a:latin typeface="Poppins Light" pitchFamily="2" charset="77"/>
              <a:cs typeface="Poppins Light" pitchFamily="2" charset="77"/>
            </a:endParaRPr>
          </a:p>
        </p:txBody>
      </p:sp>
      <p:sp>
        <p:nvSpPr>
          <p:cNvPr id="6" name="Oval 5">
            <a:extLst>
              <a:ext uri="{FF2B5EF4-FFF2-40B4-BE49-F238E27FC236}">
                <a16:creationId xmlns:a16="http://schemas.microsoft.com/office/drawing/2014/main" id="{9CD2C83C-259E-A47F-D78C-0AD4F65C7489}"/>
              </a:ext>
            </a:extLst>
          </p:cNvPr>
          <p:cNvSpPr/>
          <p:nvPr/>
        </p:nvSpPr>
        <p:spPr>
          <a:xfrm>
            <a:off x="5167616" y="862042"/>
            <a:ext cx="3167646" cy="316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S" sz="1350"/>
          </a:p>
        </p:txBody>
      </p:sp>
      <p:pic>
        <p:nvPicPr>
          <p:cNvPr id="5" name="Picture 4">
            <a:extLst>
              <a:ext uri="{FF2B5EF4-FFF2-40B4-BE49-F238E27FC236}">
                <a16:creationId xmlns:a16="http://schemas.microsoft.com/office/drawing/2014/main" id="{59DA94C1-E899-34DC-748E-819C12B64944}"/>
              </a:ext>
            </a:extLst>
          </p:cNvPr>
          <p:cNvPicPr>
            <a:picLocks/>
          </p:cNvPicPr>
          <p:nvPr/>
        </p:nvPicPr>
        <p:blipFill>
          <a:blip r:embed="rId2"/>
          <a:stretch>
            <a:fillRect/>
          </a:stretch>
        </p:blipFill>
        <p:spPr>
          <a:xfrm>
            <a:off x="4896928" y="777100"/>
            <a:ext cx="4292124" cy="3295225"/>
          </a:xfrm>
          <a:prstGeom prst="ellipse">
            <a:avLst/>
          </a:prstGeom>
        </p:spPr>
      </p:pic>
      <p:sp>
        <p:nvSpPr>
          <p:cNvPr id="9" name="TextBox 8">
            <a:extLst>
              <a:ext uri="{FF2B5EF4-FFF2-40B4-BE49-F238E27FC236}">
                <a16:creationId xmlns:a16="http://schemas.microsoft.com/office/drawing/2014/main" id="{DD5A9EAD-EF61-7236-00B7-C657D3CE3271}"/>
              </a:ext>
            </a:extLst>
          </p:cNvPr>
          <p:cNvSpPr txBox="1"/>
          <p:nvPr/>
        </p:nvSpPr>
        <p:spPr>
          <a:xfrm>
            <a:off x="710866" y="3138805"/>
            <a:ext cx="3984585" cy="1154162"/>
          </a:xfrm>
          <a:prstGeom prst="rect">
            <a:avLst/>
          </a:prstGeom>
          <a:noFill/>
        </p:spPr>
        <p:txBody>
          <a:bodyPr wrap="square" rtlCol="0">
            <a:spAutoFit/>
          </a:bodyPr>
          <a:lstStyle/>
          <a:p>
            <a:pPr>
              <a:lnSpc>
                <a:spcPct val="150000"/>
              </a:lnSpc>
            </a:pPr>
            <a:r>
              <a:rPr lang="en-US" sz="2400" dirty="0">
                <a:solidFill>
                  <a:srgbClr val="0075C9"/>
                </a:solidFill>
                <a:latin typeface="Poppins Medium" pitchFamily="2" charset="77"/>
                <a:cs typeface="Poppins Medium" pitchFamily="2" charset="77"/>
              </a:rPr>
              <a:t>Business development &amp; expansion leader</a:t>
            </a:r>
            <a:endParaRPr lang="en-PS" sz="2400" dirty="0">
              <a:solidFill>
                <a:srgbClr val="0075C9"/>
              </a:solidFill>
              <a:latin typeface="Poppins Medium" pitchFamily="2" charset="77"/>
              <a:cs typeface="Poppins Medium" pitchFamily="2" charset="77"/>
            </a:endParaRPr>
          </a:p>
        </p:txBody>
      </p:sp>
      <p:pic>
        <p:nvPicPr>
          <p:cNvPr id="12" name="Picture 11">
            <a:extLst>
              <a:ext uri="{FF2B5EF4-FFF2-40B4-BE49-F238E27FC236}">
                <a16:creationId xmlns:a16="http://schemas.microsoft.com/office/drawing/2014/main" id="{4EB846DF-7A39-FD28-61B3-987306F34248}"/>
              </a:ext>
            </a:extLst>
          </p:cNvPr>
          <p:cNvPicPr>
            <a:picLocks noChangeAspect="1"/>
          </p:cNvPicPr>
          <p:nvPr/>
        </p:nvPicPr>
        <p:blipFill>
          <a:blip r:embed="rId3"/>
          <a:stretch>
            <a:fillRect/>
          </a:stretch>
        </p:blipFill>
        <p:spPr>
          <a:xfrm>
            <a:off x="657286" y="807753"/>
            <a:ext cx="879572" cy="879572"/>
          </a:xfrm>
          <a:prstGeom prst="rect">
            <a:avLst/>
          </a:prstGeom>
        </p:spPr>
      </p:pic>
    </p:spTree>
    <p:extLst>
      <p:ext uri="{BB962C8B-B14F-4D97-AF65-F5344CB8AC3E}">
        <p14:creationId xmlns:p14="http://schemas.microsoft.com/office/powerpoint/2010/main" val="348325330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7CFCF1A-6B56-46D9-8D93-A90D3D48535B}"/>
              </a:ext>
            </a:extLst>
          </p:cNvPr>
          <p:cNvSpPr txBox="1"/>
          <p:nvPr/>
        </p:nvSpPr>
        <p:spPr>
          <a:xfrm>
            <a:off x="55081" y="4918078"/>
            <a:ext cx="9088919" cy="21929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800" dirty="0">
                <a:latin typeface="Poppins"/>
                <a:cs typeface="Arial"/>
              </a:rPr>
              <a:t>All data reproduced with kind permission of Water Services Corporation, Malta</a:t>
            </a:r>
          </a:p>
        </p:txBody>
      </p:sp>
      <p:pic>
        <p:nvPicPr>
          <p:cNvPr id="8" name="Picture 7">
            <a:extLst>
              <a:ext uri="{FF2B5EF4-FFF2-40B4-BE49-F238E27FC236}">
                <a16:creationId xmlns:a16="http://schemas.microsoft.com/office/drawing/2014/main" id="{E9F8588B-A115-493B-B1B2-6208CDD816F9}"/>
              </a:ext>
            </a:extLst>
          </p:cNvPr>
          <p:cNvPicPr>
            <a:picLocks noChangeAspect="1"/>
          </p:cNvPicPr>
          <p:nvPr/>
        </p:nvPicPr>
        <p:blipFill>
          <a:blip r:embed="rId3"/>
          <a:stretch>
            <a:fillRect/>
          </a:stretch>
        </p:blipFill>
        <p:spPr>
          <a:xfrm>
            <a:off x="4627081" y="1844293"/>
            <a:ext cx="4428000" cy="3028748"/>
          </a:xfrm>
          <a:prstGeom prst="rect">
            <a:avLst/>
          </a:prstGeom>
          <a:ln w="38100">
            <a:solidFill>
              <a:srgbClr val="002060"/>
            </a:solidFill>
          </a:ln>
        </p:spPr>
      </p:pic>
      <p:sp>
        <p:nvSpPr>
          <p:cNvPr id="3" name="Rectangle 2">
            <a:extLst>
              <a:ext uri="{FF2B5EF4-FFF2-40B4-BE49-F238E27FC236}">
                <a16:creationId xmlns:a16="http://schemas.microsoft.com/office/drawing/2014/main" id="{49B6D8AF-9ADA-4C05-AC37-05B08E6F457D}"/>
              </a:ext>
            </a:extLst>
          </p:cNvPr>
          <p:cNvSpPr/>
          <p:nvPr/>
        </p:nvSpPr>
        <p:spPr>
          <a:xfrm>
            <a:off x="5206292" y="3122763"/>
            <a:ext cx="3645000" cy="1188000"/>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cxnSp>
        <p:nvCxnSpPr>
          <p:cNvPr id="11" name="Straight Connector 10">
            <a:extLst>
              <a:ext uri="{FF2B5EF4-FFF2-40B4-BE49-F238E27FC236}">
                <a16:creationId xmlns:a16="http://schemas.microsoft.com/office/drawing/2014/main" id="{05ED2982-5C02-414F-8112-DB0592A10A78}"/>
              </a:ext>
            </a:extLst>
          </p:cNvPr>
          <p:cNvCxnSpPr>
            <a:cxnSpLocks/>
          </p:cNvCxnSpPr>
          <p:nvPr/>
        </p:nvCxnSpPr>
        <p:spPr>
          <a:xfrm>
            <a:off x="5188479" y="2984878"/>
            <a:ext cx="3672000" cy="0"/>
          </a:xfrm>
          <a:prstGeom prst="line">
            <a:avLst/>
          </a:prstGeom>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00F3CA95-12FE-4D36-B396-F66F6FE2F3DB}"/>
              </a:ext>
            </a:extLst>
          </p:cNvPr>
          <p:cNvPicPr>
            <a:picLocks noChangeAspect="1"/>
          </p:cNvPicPr>
          <p:nvPr/>
        </p:nvPicPr>
        <p:blipFill>
          <a:blip r:embed="rId4"/>
          <a:stretch>
            <a:fillRect/>
          </a:stretch>
        </p:blipFill>
        <p:spPr>
          <a:xfrm>
            <a:off x="98496" y="1853085"/>
            <a:ext cx="4435225" cy="3028748"/>
          </a:xfrm>
          <a:prstGeom prst="rect">
            <a:avLst/>
          </a:prstGeom>
          <a:ln w="38100">
            <a:solidFill>
              <a:srgbClr val="002060"/>
            </a:solidFill>
          </a:ln>
        </p:spPr>
      </p:pic>
      <p:cxnSp>
        <p:nvCxnSpPr>
          <p:cNvPr id="18" name="Straight Connector 17">
            <a:extLst>
              <a:ext uri="{FF2B5EF4-FFF2-40B4-BE49-F238E27FC236}">
                <a16:creationId xmlns:a16="http://schemas.microsoft.com/office/drawing/2014/main" id="{C99A745E-3231-4E32-A1A8-01BC1B01D415}"/>
              </a:ext>
            </a:extLst>
          </p:cNvPr>
          <p:cNvCxnSpPr>
            <a:cxnSpLocks/>
          </p:cNvCxnSpPr>
          <p:nvPr/>
        </p:nvCxnSpPr>
        <p:spPr>
          <a:xfrm>
            <a:off x="600266" y="2968627"/>
            <a:ext cx="3672000" cy="0"/>
          </a:xfrm>
          <a:prstGeom prst="line">
            <a:avLst/>
          </a:prstGeom>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32AB8FCC-8C00-44C0-87DA-B413B2E0E2E0}"/>
              </a:ext>
            </a:extLst>
          </p:cNvPr>
          <p:cNvSpPr/>
          <p:nvPr/>
        </p:nvSpPr>
        <p:spPr>
          <a:xfrm>
            <a:off x="624142" y="3121175"/>
            <a:ext cx="3618000" cy="1188000"/>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2" name="Rectangle 1">
            <a:extLst>
              <a:ext uri="{FF2B5EF4-FFF2-40B4-BE49-F238E27FC236}">
                <a16:creationId xmlns:a16="http://schemas.microsoft.com/office/drawing/2014/main" id="{B5A10876-851E-41F0-A528-B5838D556DF7}"/>
              </a:ext>
            </a:extLst>
          </p:cNvPr>
          <p:cNvSpPr/>
          <p:nvPr/>
        </p:nvSpPr>
        <p:spPr>
          <a:xfrm>
            <a:off x="610642" y="2846864"/>
            <a:ext cx="3645000" cy="2700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p>
        </p:txBody>
      </p:sp>
      <p:sp>
        <p:nvSpPr>
          <p:cNvPr id="15" name="Title 1">
            <a:extLst>
              <a:ext uri="{FF2B5EF4-FFF2-40B4-BE49-F238E27FC236}">
                <a16:creationId xmlns:a16="http://schemas.microsoft.com/office/drawing/2014/main" id="{EEE5DF18-04BF-4FDB-B595-EBD312CF0410}"/>
              </a:ext>
            </a:extLst>
          </p:cNvPr>
          <p:cNvSpPr txBox="1">
            <a:spLocks/>
          </p:cNvSpPr>
          <p:nvPr/>
        </p:nvSpPr>
        <p:spPr>
          <a:xfrm>
            <a:off x="94163" y="50384"/>
            <a:ext cx="8996400" cy="650013"/>
          </a:xfrm>
          <a:prstGeom prst="rect">
            <a:avLst/>
          </a:prstGeo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chemeClr val="tx2"/>
                </a:solidFill>
                <a:latin typeface="Poppins"/>
                <a:cs typeface="Arial"/>
              </a:rPr>
              <a:t>Case Study 1 - Water Services Corporation (Malta, Europe)</a:t>
            </a:r>
            <a:endParaRPr lang="en-GB" sz="3300" dirty="0">
              <a:solidFill>
                <a:schemeClr val="tx2"/>
              </a:solidFill>
              <a:latin typeface="Poppins"/>
              <a:cs typeface="Arial"/>
            </a:endParaRPr>
          </a:p>
        </p:txBody>
      </p:sp>
      <p:sp>
        <p:nvSpPr>
          <p:cNvPr id="12" name="Rectangle 11">
            <a:extLst>
              <a:ext uri="{FF2B5EF4-FFF2-40B4-BE49-F238E27FC236}">
                <a16:creationId xmlns:a16="http://schemas.microsoft.com/office/drawing/2014/main" id="{7D654DC3-573E-487F-89A2-899F07B4BDB4}"/>
              </a:ext>
            </a:extLst>
          </p:cNvPr>
          <p:cNvSpPr/>
          <p:nvPr/>
        </p:nvSpPr>
        <p:spPr>
          <a:xfrm>
            <a:off x="5194148" y="2838072"/>
            <a:ext cx="3665936" cy="2700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p>
        </p:txBody>
      </p:sp>
      <p:graphicFrame>
        <p:nvGraphicFramePr>
          <p:cNvPr id="14" name="Table 4">
            <a:extLst>
              <a:ext uri="{FF2B5EF4-FFF2-40B4-BE49-F238E27FC236}">
                <a16:creationId xmlns:a16="http://schemas.microsoft.com/office/drawing/2014/main" id="{4B0988AD-C690-4876-945E-9364A511F9C6}"/>
              </a:ext>
            </a:extLst>
          </p:cNvPr>
          <p:cNvGraphicFramePr>
            <a:graphicFrameLocks noGrp="1"/>
          </p:cNvGraphicFramePr>
          <p:nvPr/>
        </p:nvGraphicFramePr>
        <p:xfrm>
          <a:off x="1674039" y="733340"/>
          <a:ext cx="5803172" cy="1055613"/>
        </p:xfrm>
        <a:graphic>
          <a:graphicData uri="http://schemas.openxmlformats.org/drawingml/2006/table">
            <a:tbl>
              <a:tblPr firstRow="1" bandRow="1">
                <a:tableStyleId>{5C22544A-7EE6-4342-B048-85BDC9FD1C3A}</a:tableStyleId>
              </a:tblPr>
              <a:tblGrid>
                <a:gridCol w="1749240">
                  <a:extLst>
                    <a:ext uri="{9D8B030D-6E8A-4147-A177-3AD203B41FA5}">
                      <a16:colId xmlns:a16="http://schemas.microsoft.com/office/drawing/2014/main" val="3415091508"/>
                    </a:ext>
                  </a:extLst>
                </a:gridCol>
                <a:gridCol w="4053932">
                  <a:extLst>
                    <a:ext uri="{9D8B030D-6E8A-4147-A177-3AD203B41FA5}">
                      <a16:colId xmlns:a16="http://schemas.microsoft.com/office/drawing/2014/main" val="1133872658"/>
                    </a:ext>
                  </a:extLst>
                </a:gridCol>
              </a:tblGrid>
              <a:tr h="211090">
                <a:tc gridSpan="2">
                  <a:txBody>
                    <a:bodyPr/>
                    <a:lstStyle/>
                    <a:p>
                      <a:pPr algn="ctr"/>
                      <a:r>
                        <a:rPr lang="en-GB" sz="1200" dirty="0">
                          <a:solidFill>
                            <a:schemeClr val="tx1"/>
                          </a:solidFill>
                          <a:latin typeface="Poppins"/>
                          <a:cs typeface="Arial"/>
                        </a:rPr>
                        <a:t>Case Study characteristics</a:t>
                      </a:r>
                    </a:p>
                  </a:txBody>
                  <a:tcPr marL="68580" marR="68580" marT="34290" marB="34290"/>
                </a:tc>
                <a:tc hMerge="1">
                  <a:txBody>
                    <a:bodyPr/>
                    <a:lstStyle/>
                    <a:p>
                      <a:endParaRPr lang="en-GB" dirty="0"/>
                    </a:p>
                  </a:txBody>
                  <a:tcPr/>
                </a:tc>
                <a:extLst>
                  <a:ext uri="{0D108BD9-81ED-4DB2-BD59-A6C34878D82A}">
                    <a16:rowId xmlns:a16="http://schemas.microsoft.com/office/drawing/2014/main" val="3346406870"/>
                  </a:ext>
                </a:extLst>
              </a:tr>
              <a:tr h="196012">
                <a:tc>
                  <a:txBody>
                    <a:bodyPr/>
                    <a:lstStyle/>
                    <a:p>
                      <a:r>
                        <a:rPr lang="en-GB" sz="1100" b="1" dirty="0">
                          <a:solidFill>
                            <a:schemeClr val="tx1"/>
                          </a:solidFill>
                          <a:latin typeface="Poppins"/>
                          <a:cs typeface="Arial"/>
                        </a:rPr>
                        <a:t>Zone/System size</a:t>
                      </a:r>
                    </a:p>
                  </a:txBody>
                  <a:tcPr marL="68580" marR="68580" marT="34290" marB="34290"/>
                </a:tc>
                <a:tc>
                  <a:txBody>
                    <a:bodyPr/>
                    <a:lstStyle/>
                    <a:p>
                      <a:r>
                        <a:rPr lang="en-GB" sz="1100" b="1" dirty="0">
                          <a:solidFill>
                            <a:schemeClr val="tx1"/>
                          </a:solidFill>
                          <a:latin typeface="Poppins"/>
                          <a:cs typeface="Arial"/>
                        </a:rPr>
                        <a:t>5 – 14,000 service connections</a:t>
                      </a:r>
                    </a:p>
                  </a:txBody>
                  <a:tcPr marL="68580" marR="68580" marT="34290" marB="34290"/>
                </a:tc>
                <a:extLst>
                  <a:ext uri="{0D108BD9-81ED-4DB2-BD59-A6C34878D82A}">
                    <a16:rowId xmlns:a16="http://schemas.microsoft.com/office/drawing/2014/main" val="1902189689"/>
                  </a:ext>
                </a:extLst>
              </a:tr>
              <a:tr h="196012">
                <a:tc>
                  <a:txBody>
                    <a:bodyPr/>
                    <a:lstStyle/>
                    <a:p>
                      <a:r>
                        <a:rPr lang="en-GB" sz="1100" b="1" dirty="0">
                          <a:solidFill>
                            <a:schemeClr val="tx1"/>
                          </a:solidFill>
                          <a:latin typeface="Poppins"/>
                          <a:cs typeface="Arial"/>
                        </a:rPr>
                        <a:t>Small Systems</a:t>
                      </a:r>
                    </a:p>
                  </a:txBody>
                  <a:tcPr marL="68580" marR="68580" marT="34290" marB="34290"/>
                </a:tc>
                <a:tc>
                  <a:txBody>
                    <a:bodyPr/>
                    <a:lstStyle/>
                    <a:p>
                      <a:r>
                        <a:rPr lang="en-GB" sz="1100" b="1" dirty="0">
                          <a:solidFill>
                            <a:schemeClr val="tx1"/>
                          </a:solidFill>
                          <a:latin typeface="Poppins"/>
                          <a:cs typeface="Arial"/>
                        </a:rPr>
                        <a:t>&gt;99% zones have &lt;5,000 service connections</a:t>
                      </a:r>
                    </a:p>
                  </a:txBody>
                  <a:tcPr marL="68580" marR="68580" marT="34290" marB="34290"/>
                </a:tc>
                <a:extLst>
                  <a:ext uri="{0D108BD9-81ED-4DB2-BD59-A6C34878D82A}">
                    <a16:rowId xmlns:a16="http://schemas.microsoft.com/office/drawing/2014/main" val="2290428973"/>
                  </a:ext>
                </a:extLst>
              </a:tr>
              <a:tr h="331713">
                <a:tc>
                  <a:txBody>
                    <a:bodyPr/>
                    <a:lstStyle/>
                    <a:p>
                      <a:r>
                        <a:rPr lang="en-GB" sz="1100" b="1" dirty="0">
                          <a:solidFill>
                            <a:schemeClr val="tx1"/>
                          </a:solidFill>
                          <a:latin typeface="Poppins"/>
                          <a:cs typeface="Arial"/>
                        </a:rPr>
                        <a:t>Managed AZP ranges</a:t>
                      </a:r>
                    </a:p>
                  </a:txBody>
                  <a:tcPr marL="68580" marR="68580" marT="34290" marB="34290"/>
                </a:tc>
                <a:tc>
                  <a:txBody>
                    <a:bodyPr/>
                    <a:lstStyle/>
                    <a:p>
                      <a:r>
                        <a:rPr lang="en-GB" sz="1100" b="1" dirty="0">
                          <a:solidFill>
                            <a:schemeClr val="tx1"/>
                          </a:solidFill>
                          <a:latin typeface="Poppins"/>
                          <a:cs typeface="Arial"/>
                        </a:rPr>
                        <a:t>24-105 psi (17-74 m)</a:t>
                      </a:r>
                    </a:p>
                  </a:txBody>
                  <a:tcPr marL="68580" marR="68580" marT="34290" marB="34290"/>
                </a:tc>
                <a:extLst>
                  <a:ext uri="{0D108BD9-81ED-4DB2-BD59-A6C34878D82A}">
                    <a16:rowId xmlns:a16="http://schemas.microsoft.com/office/drawing/2014/main" val="3981136642"/>
                  </a:ext>
                </a:extLst>
              </a:tr>
            </a:tbl>
          </a:graphicData>
        </a:graphic>
      </p:graphicFrame>
    </p:spTree>
    <p:custDataLst>
      <p:tags r:id="rId1"/>
    </p:custDataLst>
    <p:extLst>
      <p:ext uri="{BB962C8B-B14F-4D97-AF65-F5344CB8AC3E}">
        <p14:creationId xmlns:p14="http://schemas.microsoft.com/office/powerpoint/2010/main" val="2982952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25DCFD-9F77-447B-8E96-F640AB0C3D39}"/>
              </a:ext>
            </a:extLst>
          </p:cNvPr>
          <p:cNvSpPr txBox="1"/>
          <p:nvPr/>
        </p:nvSpPr>
        <p:spPr>
          <a:xfrm>
            <a:off x="3402623" y="1146254"/>
            <a:ext cx="5648426" cy="553998"/>
          </a:xfrm>
          <a:prstGeom prst="rect">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Standard UARL equation </a:t>
            </a:r>
            <a:r>
              <a:rPr lang="en-GB" sz="1500" b="1" u="sng" dirty="0">
                <a:solidFill>
                  <a:srgbClr val="0070C0"/>
                </a:solidFill>
                <a:latin typeface="Poppins"/>
                <a:cs typeface="Poppins"/>
              </a:rPr>
              <a:t>over-predicts</a:t>
            </a:r>
            <a:r>
              <a:rPr lang="en-GB" sz="1500" b="1" dirty="0">
                <a:solidFill>
                  <a:schemeClr val="accent5"/>
                </a:solidFill>
                <a:latin typeface="Poppins"/>
                <a:cs typeface="Poppins"/>
              </a:rPr>
              <a:t> </a:t>
            </a:r>
            <a:r>
              <a:rPr lang="en-GB" sz="1500" dirty="0">
                <a:latin typeface="Poppins"/>
                <a:cs typeface="Poppins"/>
              </a:rPr>
              <a:t>UARL volumes  in some zones  </a:t>
            </a:r>
            <a:r>
              <a:rPr lang="en-GB" sz="1500" b="1" dirty="0">
                <a:solidFill>
                  <a:srgbClr val="0070C0"/>
                </a:solidFill>
                <a:latin typeface="Poppins"/>
                <a:cs typeface="Poppins"/>
              </a:rPr>
              <a:t>by 61%-14%</a:t>
            </a:r>
          </a:p>
        </p:txBody>
      </p:sp>
      <p:sp>
        <p:nvSpPr>
          <p:cNvPr id="9" name="TextBox 8">
            <a:extLst>
              <a:ext uri="{FF2B5EF4-FFF2-40B4-BE49-F238E27FC236}">
                <a16:creationId xmlns:a16="http://schemas.microsoft.com/office/drawing/2014/main" id="{D79A4A90-4C10-48CC-8EB2-B8F767E48CC1}"/>
              </a:ext>
            </a:extLst>
          </p:cNvPr>
          <p:cNvSpPr txBox="1"/>
          <p:nvPr/>
        </p:nvSpPr>
        <p:spPr>
          <a:xfrm>
            <a:off x="1" y="4864111"/>
            <a:ext cx="9143999"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50" dirty="0">
                <a:latin typeface="Poppins"/>
                <a:cs typeface="Poppins"/>
              </a:rPr>
              <a:t>All data reproduced with kind permission of Water Services Corporation, Malta</a:t>
            </a:r>
          </a:p>
        </p:txBody>
      </p:sp>
      <p:sp>
        <p:nvSpPr>
          <p:cNvPr id="10" name="Title 1">
            <a:extLst>
              <a:ext uri="{FF2B5EF4-FFF2-40B4-BE49-F238E27FC236}">
                <a16:creationId xmlns:a16="http://schemas.microsoft.com/office/drawing/2014/main" id="{2F4C7260-F78C-429E-AB4C-30AC31CD751F}"/>
              </a:ext>
            </a:extLst>
          </p:cNvPr>
          <p:cNvSpPr txBox="1">
            <a:spLocks/>
          </p:cNvSpPr>
          <p:nvPr/>
        </p:nvSpPr>
        <p:spPr>
          <a:xfrm>
            <a:off x="61888" y="39837"/>
            <a:ext cx="8996400" cy="484748"/>
          </a:xfrm>
          <a:prstGeom prst="rect">
            <a:avLst/>
          </a:prstGeo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chemeClr val="tx2"/>
                </a:solidFill>
                <a:latin typeface="Poppins"/>
                <a:cs typeface="Poppins"/>
              </a:rPr>
              <a:t>Case Study 1 - Water Services Corporation (Malta, Europe)</a:t>
            </a:r>
            <a:endParaRPr lang="en-GB" sz="3300" dirty="0">
              <a:solidFill>
                <a:schemeClr val="tx2"/>
              </a:solidFill>
              <a:latin typeface="Poppins"/>
              <a:cs typeface="Poppins"/>
            </a:endParaRPr>
          </a:p>
        </p:txBody>
      </p:sp>
      <p:sp>
        <p:nvSpPr>
          <p:cNvPr id="11" name="TextBox 10">
            <a:extLst>
              <a:ext uri="{FF2B5EF4-FFF2-40B4-BE49-F238E27FC236}">
                <a16:creationId xmlns:a16="http://schemas.microsoft.com/office/drawing/2014/main" id="{1AA1881F-F3CC-4578-9B62-37D7659C2410}"/>
              </a:ext>
            </a:extLst>
          </p:cNvPr>
          <p:cNvSpPr txBox="1"/>
          <p:nvPr/>
        </p:nvSpPr>
        <p:spPr>
          <a:xfrm>
            <a:off x="92951" y="1064027"/>
            <a:ext cx="3228987" cy="784830"/>
          </a:xfrm>
          <a:prstGeom prst="homePlate">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SCFs  at current operating pressures range from  </a:t>
            </a:r>
          </a:p>
          <a:p>
            <a:pPr algn="ctr"/>
            <a:r>
              <a:rPr lang="en-GB" sz="1500" b="1" dirty="0">
                <a:solidFill>
                  <a:srgbClr val="0070C0"/>
                </a:solidFill>
                <a:latin typeface="Poppins"/>
                <a:cs typeface="Poppins"/>
              </a:rPr>
              <a:t>0.39 – 0.86 </a:t>
            </a:r>
          </a:p>
        </p:txBody>
      </p:sp>
      <p:sp>
        <p:nvSpPr>
          <p:cNvPr id="13" name="TextBox 12">
            <a:extLst>
              <a:ext uri="{FF2B5EF4-FFF2-40B4-BE49-F238E27FC236}">
                <a16:creationId xmlns:a16="http://schemas.microsoft.com/office/drawing/2014/main" id="{1134971E-2A91-41E3-BE3E-68164B378476}"/>
              </a:ext>
            </a:extLst>
          </p:cNvPr>
          <p:cNvSpPr txBox="1"/>
          <p:nvPr/>
        </p:nvSpPr>
        <p:spPr>
          <a:xfrm>
            <a:off x="3321939" y="3974218"/>
            <a:ext cx="5743588" cy="715837"/>
          </a:xfrm>
          <a:prstGeom prst="rect">
            <a:avLst/>
          </a:prstGeom>
          <a:noFill/>
          <a:ln>
            <a:solidFill>
              <a:schemeClr val="tx2"/>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dirty="0">
                <a:solidFill>
                  <a:schemeClr val="tx2"/>
                </a:solidFill>
                <a:latin typeface="Poppins"/>
                <a:cs typeface="Poppins"/>
              </a:rPr>
              <a:t>SCF calculation results are being used in conjunction with Snapshot ILI </a:t>
            </a:r>
          </a:p>
          <a:p>
            <a:pPr algn="ctr"/>
            <a:r>
              <a:rPr lang="en-GB" sz="1013" dirty="0">
                <a:solidFill>
                  <a:schemeClr val="tx2"/>
                </a:solidFill>
                <a:latin typeface="Poppins"/>
                <a:cs typeface="Poppins"/>
              </a:rPr>
              <a:t>to rapidly identify zones where lower leakage targets could be set , </a:t>
            </a:r>
          </a:p>
          <a:p>
            <a:pPr algn="ctr"/>
            <a:r>
              <a:rPr lang="en-GB" sz="1013" dirty="0">
                <a:solidFill>
                  <a:schemeClr val="tx2"/>
                </a:solidFill>
                <a:latin typeface="Poppins"/>
                <a:cs typeface="Poppins"/>
              </a:rPr>
              <a:t>and to better quantify leakage and burst reductions </a:t>
            </a:r>
          </a:p>
          <a:p>
            <a:pPr algn="ctr"/>
            <a:r>
              <a:rPr lang="en-GB" sz="1013" dirty="0">
                <a:solidFill>
                  <a:schemeClr val="tx2"/>
                </a:solidFill>
                <a:latin typeface="Poppins"/>
                <a:cs typeface="Poppins"/>
              </a:rPr>
              <a:t>from further pressure management</a:t>
            </a:r>
          </a:p>
        </p:txBody>
      </p:sp>
      <p:sp>
        <p:nvSpPr>
          <p:cNvPr id="15" name="TextBox 14">
            <a:extLst>
              <a:ext uri="{FF2B5EF4-FFF2-40B4-BE49-F238E27FC236}">
                <a16:creationId xmlns:a16="http://schemas.microsoft.com/office/drawing/2014/main" id="{DE7E5F7A-E0CE-4FD2-B753-D897F1446720}"/>
              </a:ext>
            </a:extLst>
          </p:cNvPr>
          <p:cNvSpPr txBox="1"/>
          <p:nvPr/>
        </p:nvSpPr>
        <p:spPr>
          <a:xfrm>
            <a:off x="92951" y="2746108"/>
            <a:ext cx="3075110" cy="323165"/>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Why are these SCFs all &lt; 0.9 ?</a:t>
            </a:r>
          </a:p>
        </p:txBody>
      </p:sp>
      <p:sp>
        <p:nvSpPr>
          <p:cNvPr id="16" name="TextBox 15">
            <a:extLst>
              <a:ext uri="{FF2B5EF4-FFF2-40B4-BE49-F238E27FC236}">
                <a16:creationId xmlns:a16="http://schemas.microsoft.com/office/drawing/2014/main" id="{1EF97E69-41DD-4B8E-9B5E-8794BE44F11D}"/>
              </a:ext>
            </a:extLst>
          </p:cNvPr>
          <p:cNvSpPr txBox="1"/>
          <p:nvPr/>
        </p:nvSpPr>
        <p:spPr>
          <a:xfrm>
            <a:off x="3314700" y="2339683"/>
            <a:ext cx="5736349"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continuous program of Pressure Management over &gt; 20 years</a:t>
            </a:r>
          </a:p>
        </p:txBody>
      </p:sp>
      <p:sp>
        <p:nvSpPr>
          <p:cNvPr id="17" name="TextBox 16">
            <a:extLst>
              <a:ext uri="{FF2B5EF4-FFF2-40B4-BE49-F238E27FC236}">
                <a16:creationId xmlns:a16="http://schemas.microsoft.com/office/drawing/2014/main" id="{1141BE40-C871-424C-A46D-01927C0BEAB2}"/>
              </a:ext>
            </a:extLst>
          </p:cNvPr>
          <p:cNvSpPr txBox="1"/>
          <p:nvPr/>
        </p:nvSpPr>
        <p:spPr>
          <a:xfrm>
            <a:off x="3321939" y="2663153"/>
            <a:ext cx="5736349" cy="507831"/>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large percentage (&gt;99%) of small systems with less than 5,000 service connections</a:t>
            </a:r>
          </a:p>
        </p:txBody>
      </p:sp>
      <p:sp>
        <p:nvSpPr>
          <p:cNvPr id="18" name="TextBox 17">
            <a:extLst>
              <a:ext uri="{FF2B5EF4-FFF2-40B4-BE49-F238E27FC236}">
                <a16:creationId xmlns:a16="http://schemas.microsoft.com/office/drawing/2014/main" id="{91545CE3-893C-4331-A78A-D49980235EDC}"/>
              </a:ext>
            </a:extLst>
          </p:cNvPr>
          <p:cNvSpPr txBox="1"/>
          <p:nvPr/>
        </p:nvSpPr>
        <p:spPr>
          <a:xfrm>
            <a:off x="3321939" y="3147901"/>
            <a:ext cx="5736349" cy="300082"/>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Mostly flexible materials on service connections</a:t>
            </a:r>
          </a:p>
        </p:txBody>
      </p:sp>
      <p:sp>
        <p:nvSpPr>
          <p:cNvPr id="20" name="TextBox 19">
            <a:extLst>
              <a:ext uri="{FF2B5EF4-FFF2-40B4-BE49-F238E27FC236}">
                <a16:creationId xmlns:a16="http://schemas.microsoft.com/office/drawing/2014/main" id="{53E76CFE-0037-4FA8-8B89-C7A24C5C63D6}"/>
              </a:ext>
            </a:extLst>
          </p:cNvPr>
          <p:cNvSpPr txBox="1"/>
          <p:nvPr/>
        </p:nvSpPr>
        <p:spPr>
          <a:xfrm>
            <a:off x="92951" y="4041912"/>
            <a:ext cx="3075110" cy="646331"/>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chemeClr val="tx2"/>
                </a:solidFill>
                <a:latin typeface="Poppins"/>
                <a:cs typeface="Poppins"/>
              </a:rPr>
              <a:t>How are WSC using SCF calculation results?</a:t>
            </a:r>
          </a:p>
        </p:txBody>
      </p:sp>
    </p:spTree>
    <p:custDataLst>
      <p:tags r:id="rId1"/>
    </p:custDataLst>
    <p:extLst>
      <p:ext uri="{BB962C8B-B14F-4D97-AF65-F5344CB8AC3E}">
        <p14:creationId xmlns:p14="http://schemas.microsoft.com/office/powerpoint/2010/main" val="2353554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8120-CF3B-429F-BFD0-A8EE52A8F8E3}"/>
              </a:ext>
            </a:extLst>
          </p:cNvPr>
          <p:cNvSpPr>
            <a:spLocks noGrp="1"/>
          </p:cNvSpPr>
          <p:nvPr>
            <p:ph type="title"/>
          </p:nvPr>
        </p:nvSpPr>
        <p:spPr>
          <a:xfrm>
            <a:off x="73800" y="60851"/>
            <a:ext cx="8996400" cy="571967"/>
          </a:xfr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dirty="0">
                <a:solidFill>
                  <a:schemeClr val="tx2"/>
                </a:solidFill>
                <a:latin typeface="Poppins"/>
                <a:cs typeface="Poppins"/>
              </a:rPr>
              <a:t>Case Study 2 - Quebec Province (Canada)</a:t>
            </a:r>
          </a:p>
        </p:txBody>
      </p:sp>
      <p:sp>
        <p:nvSpPr>
          <p:cNvPr id="5" name="TextBox 4">
            <a:extLst>
              <a:ext uri="{FF2B5EF4-FFF2-40B4-BE49-F238E27FC236}">
                <a16:creationId xmlns:a16="http://schemas.microsoft.com/office/drawing/2014/main" id="{91E94752-09F9-4D29-B030-4C7A59B37FB0}"/>
              </a:ext>
            </a:extLst>
          </p:cNvPr>
          <p:cNvSpPr txBox="1"/>
          <p:nvPr/>
        </p:nvSpPr>
        <p:spPr>
          <a:xfrm>
            <a:off x="3304137" y="799465"/>
            <a:ext cx="5766064" cy="4078713"/>
          </a:xfrm>
          <a:prstGeom prst="rect">
            <a:avLst/>
          </a:prstGeom>
          <a:ln>
            <a:solidFill>
              <a:schemeClr val="tx1"/>
            </a:solidFill>
          </a:ln>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defTabSz="204788">
              <a:lnSpc>
                <a:spcPct val="90000"/>
              </a:lnSpc>
              <a:spcAft>
                <a:spcPts val="450"/>
              </a:spcAft>
              <a:buClr>
                <a:schemeClr val="tx1"/>
              </a:buClr>
              <a:buFont typeface="Arial"/>
              <a:buChar char="•"/>
            </a:pPr>
            <a:r>
              <a:rPr lang="en-GB" sz="1400" i="0" u="none" strike="noStrike" dirty="0">
                <a:solidFill>
                  <a:schemeClr val="tx2"/>
                </a:solidFill>
                <a:effectLst/>
                <a:latin typeface="Poppins"/>
                <a:cs typeface="Poppins"/>
              </a:rPr>
              <a:t>626 Individual water utilities</a:t>
            </a:r>
            <a:endParaRPr lang="en-US"/>
          </a:p>
          <a:p>
            <a:pPr marL="285750" indent="-285750" defTabSz="685800">
              <a:lnSpc>
                <a:spcPct val="90000"/>
              </a:lnSpc>
              <a:spcAft>
                <a:spcPts val="450"/>
              </a:spcAft>
              <a:buFont typeface="Arial"/>
              <a:buChar char="•"/>
            </a:pPr>
            <a:endParaRPr lang="en-GB" sz="1400" i="0" u="none" strike="noStrike" dirty="0">
              <a:solidFill>
                <a:schemeClr val="tx2"/>
              </a:solidFill>
              <a:effectLst/>
              <a:latin typeface="Poppins"/>
              <a:cs typeface="Poppins"/>
            </a:endParaRPr>
          </a:p>
          <a:p>
            <a:pPr marL="285750" indent="-285750" defTabSz="685800">
              <a:lnSpc>
                <a:spcPct val="90000"/>
              </a:lnSpc>
              <a:spcAft>
                <a:spcPts val="450"/>
              </a:spcAft>
              <a:buClr>
                <a:schemeClr val="tx1"/>
              </a:buClr>
              <a:buFont typeface="Arial"/>
              <a:buChar char="•"/>
            </a:pPr>
            <a:r>
              <a:rPr lang="en-GB" sz="1400" i="0" u="none" strike="noStrike" dirty="0">
                <a:solidFill>
                  <a:schemeClr val="tx2"/>
                </a:solidFill>
                <a:effectLst/>
                <a:latin typeface="Poppins"/>
                <a:cs typeface="Poppins"/>
              </a:rPr>
              <a:t>2,111,989 </a:t>
            </a:r>
            <a:r>
              <a:rPr lang="en-US" sz="1400" dirty="0">
                <a:latin typeface="Poppins"/>
                <a:cs typeface="Poppins"/>
              </a:rPr>
              <a:t>service connections </a:t>
            </a:r>
          </a:p>
          <a:p>
            <a:pPr marL="285750" indent="-285750" defTabSz="685800">
              <a:lnSpc>
                <a:spcPct val="90000"/>
              </a:lnSpc>
              <a:spcAft>
                <a:spcPts val="450"/>
              </a:spcAft>
              <a:buFont typeface="Arial"/>
              <a:buChar char="•"/>
            </a:pPr>
            <a:r>
              <a:rPr lang="en-US" sz="1400" dirty="0">
                <a:solidFill>
                  <a:schemeClr val="tx2"/>
                </a:solidFill>
                <a:latin typeface="Poppins"/>
                <a:cs typeface="Poppins"/>
              </a:rPr>
              <a:t>26,000 miles </a:t>
            </a:r>
            <a:r>
              <a:rPr lang="en-US" sz="1400" dirty="0">
                <a:latin typeface="Poppins"/>
                <a:cs typeface="Poppins"/>
              </a:rPr>
              <a:t>(41,429 km) mains</a:t>
            </a:r>
          </a:p>
          <a:p>
            <a:pPr marL="285750" indent="-285750" defTabSz="685800">
              <a:lnSpc>
                <a:spcPct val="90000"/>
              </a:lnSpc>
              <a:spcAft>
                <a:spcPts val="450"/>
              </a:spcAft>
              <a:buFont typeface="Arial"/>
              <a:buChar char="•"/>
            </a:pPr>
            <a:r>
              <a:rPr lang="en-US" sz="1400" dirty="0">
                <a:latin typeface="Poppins"/>
                <a:cs typeface="Poppins"/>
              </a:rPr>
              <a:t>Average Pressure </a:t>
            </a:r>
            <a:r>
              <a:rPr lang="en-US" sz="1400" dirty="0">
                <a:solidFill>
                  <a:schemeClr val="tx2"/>
                </a:solidFill>
                <a:latin typeface="Poppins"/>
                <a:cs typeface="Poppins"/>
              </a:rPr>
              <a:t>70.7 psi </a:t>
            </a:r>
            <a:r>
              <a:rPr lang="en-US" sz="1400" dirty="0">
                <a:latin typeface="Poppins"/>
                <a:cs typeface="Poppins"/>
              </a:rPr>
              <a:t>(49.7 m)</a:t>
            </a:r>
          </a:p>
          <a:p>
            <a:pPr marL="285750" indent="-285750" defTabSz="685800">
              <a:lnSpc>
                <a:spcPct val="90000"/>
              </a:lnSpc>
              <a:spcAft>
                <a:spcPts val="450"/>
              </a:spcAft>
              <a:buFont typeface="Arial"/>
              <a:buChar char="•"/>
            </a:pPr>
            <a:endParaRPr lang="en-US" sz="1400" dirty="0">
              <a:latin typeface="Poppins"/>
              <a:cs typeface="Poppins"/>
            </a:endParaRPr>
          </a:p>
          <a:p>
            <a:pPr marL="285750" indent="-285750" defTabSz="676275">
              <a:lnSpc>
                <a:spcPct val="90000"/>
              </a:lnSpc>
              <a:spcAft>
                <a:spcPts val="450"/>
              </a:spcAft>
              <a:buFont typeface="Arial"/>
              <a:buChar char="•"/>
              <a:tabLst>
                <a:tab pos="201216" algn="l"/>
              </a:tabLst>
            </a:pPr>
            <a:r>
              <a:rPr lang="en-US" sz="1400" dirty="0">
                <a:latin typeface="Poppins"/>
                <a:cs typeface="Poppins"/>
              </a:rPr>
              <a:t> Overall, </a:t>
            </a:r>
            <a:r>
              <a:rPr lang="en-US" sz="1400" dirty="0">
                <a:solidFill>
                  <a:schemeClr val="tx2"/>
                </a:solidFill>
                <a:latin typeface="Poppins"/>
                <a:cs typeface="Poppins"/>
              </a:rPr>
              <a:t>67%</a:t>
            </a:r>
            <a:r>
              <a:rPr lang="en-US" sz="1400" b="1" dirty="0">
                <a:solidFill>
                  <a:schemeClr val="tx2"/>
                </a:solidFill>
                <a:latin typeface="Poppins"/>
                <a:cs typeface="Poppins"/>
              </a:rPr>
              <a:t> </a:t>
            </a:r>
            <a:r>
              <a:rPr lang="en-US" sz="1400" dirty="0">
                <a:latin typeface="Poppins"/>
                <a:cs typeface="Poppins"/>
              </a:rPr>
              <a:t>rigid mains, </a:t>
            </a:r>
            <a:r>
              <a:rPr lang="en-US" sz="1400" dirty="0">
                <a:solidFill>
                  <a:schemeClr val="tx2"/>
                </a:solidFill>
                <a:latin typeface="Poppins"/>
                <a:cs typeface="Poppins"/>
              </a:rPr>
              <a:t>95%</a:t>
            </a:r>
            <a:r>
              <a:rPr lang="en-US" sz="1400" b="1" dirty="0">
                <a:solidFill>
                  <a:schemeClr val="tx2"/>
                </a:solidFill>
                <a:latin typeface="Poppins"/>
                <a:cs typeface="Poppins"/>
              </a:rPr>
              <a:t> </a:t>
            </a:r>
            <a:r>
              <a:rPr lang="en-US" sz="1400">
                <a:latin typeface="Poppins"/>
                <a:cs typeface="Poppins"/>
              </a:rPr>
              <a:t>rigid services (mains to curb         </a:t>
            </a:r>
            <a:r>
              <a:rPr lang="en-US" sz="1400" dirty="0">
                <a:latin typeface="Poppins"/>
                <a:cs typeface="Poppins"/>
              </a:rPr>
              <a:t> stop), </a:t>
            </a:r>
            <a:r>
              <a:rPr lang="en-US" sz="1400" dirty="0">
                <a:solidFill>
                  <a:schemeClr val="tx2"/>
                </a:solidFill>
                <a:latin typeface="Poppins"/>
                <a:cs typeface="Poppins"/>
              </a:rPr>
              <a:t>95%</a:t>
            </a:r>
            <a:r>
              <a:rPr lang="en-US" sz="1400" b="1" dirty="0">
                <a:solidFill>
                  <a:schemeClr val="tx2"/>
                </a:solidFill>
                <a:latin typeface="Poppins"/>
                <a:cs typeface="Poppins"/>
              </a:rPr>
              <a:t> </a:t>
            </a:r>
            <a:r>
              <a:rPr lang="en-US" sz="1400" dirty="0">
                <a:latin typeface="Poppins"/>
                <a:cs typeface="Poppins"/>
              </a:rPr>
              <a:t>rigid services (curb stop to meter)</a:t>
            </a:r>
          </a:p>
          <a:p>
            <a:pPr marL="285750" indent="-285750" defTabSz="685800">
              <a:lnSpc>
                <a:spcPct val="90000"/>
              </a:lnSpc>
              <a:spcAft>
                <a:spcPts val="450"/>
              </a:spcAft>
              <a:buFont typeface="Arial"/>
              <a:buChar char="•"/>
            </a:pPr>
            <a:endParaRPr lang="en-US" sz="1400" dirty="0">
              <a:latin typeface="Poppins"/>
              <a:cs typeface="Poppins"/>
            </a:endParaRPr>
          </a:p>
          <a:p>
            <a:pPr marL="285750" indent="-285750" defTabSz="201216">
              <a:lnSpc>
                <a:spcPct val="90000"/>
              </a:lnSpc>
              <a:spcAft>
                <a:spcPts val="450"/>
              </a:spcAft>
              <a:buClr>
                <a:schemeClr val="tx1"/>
              </a:buClr>
              <a:buFont typeface="Arial"/>
              <a:buChar char="•"/>
            </a:pPr>
            <a:r>
              <a:rPr lang="en-US" sz="1400" dirty="0">
                <a:solidFill>
                  <a:schemeClr val="tx2"/>
                </a:solidFill>
                <a:latin typeface="Poppins"/>
                <a:cs typeface="Poppins"/>
              </a:rPr>
              <a:t>855</a:t>
            </a:r>
            <a:r>
              <a:rPr lang="en-US" sz="1400">
                <a:latin typeface="Poppins"/>
                <a:cs typeface="Poppins"/>
              </a:rPr>
              <a:t> UARL with SCF calculations to map DMAs  and zones  </a:t>
            </a:r>
            <a:r>
              <a:rPr lang="en-US" sz="1400" dirty="0">
                <a:latin typeface="Poppins"/>
                <a:cs typeface="Poppins"/>
              </a:rPr>
              <a:t>across </a:t>
            </a:r>
            <a:r>
              <a:rPr lang="en-US" sz="1400" dirty="0">
                <a:solidFill>
                  <a:schemeClr val="tx2"/>
                </a:solidFill>
                <a:latin typeface="Poppins"/>
                <a:cs typeface="Poppins"/>
              </a:rPr>
              <a:t>17</a:t>
            </a:r>
            <a:r>
              <a:rPr lang="en-US" sz="1400" dirty="0">
                <a:latin typeface="Poppins"/>
                <a:cs typeface="Poppins"/>
              </a:rPr>
              <a:t> regions</a:t>
            </a:r>
          </a:p>
          <a:p>
            <a:pPr marL="285750" indent="-285750" defTabSz="685800">
              <a:lnSpc>
                <a:spcPct val="90000"/>
              </a:lnSpc>
              <a:spcAft>
                <a:spcPts val="450"/>
              </a:spcAft>
              <a:buFont typeface="Arial"/>
              <a:buChar char="•"/>
            </a:pPr>
            <a:endParaRPr lang="en-US" sz="1400" dirty="0">
              <a:latin typeface="Poppins"/>
              <a:cs typeface="Poppins"/>
            </a:endParaRPr>
          </a:p>
          <a:p>
            <a:pPr marL="285750" indent="-285750" defTabSz="685800">
              <a:lnSpc>
                <a:spcPct val="90000"/>
              </a:lnSpc>
              <a:spcAft>
                <a:spcPts val="450"/>
              </a:spcAft>
              <a:buFont typeface="Arial"/>
              <a:buChar char="•"/>
            </a:pPr>
            <a:r>
              <a:rPr lang="en-GB" sz="1400" dirty="0">
                <a:latin typeface="Poppins"/>
                <a:cs typeface="Poppins"/>
              </a:rPr>
              <a:t>Latest overall ILI </a:t>
            </a:r>
            <a:r>
              <a:rPr lang="en-GB" sz="1400" dirty="0">
                <a:solidFill>
                  <a:schemeClr val="tx2"/>
                </a:solidFill>
                <a:latin typeface="Poppins"/>
                <a:cs typeface="Poppins"/>
              </a:rPr>
              <a:t>6.6</a:t>
            </a:r>
            <a:r>
              <a:rPr lang="en-GB" sz="1400" dirty="0">
                <a:solidFill>
                  <a:schemeClr val="accent2"/>
                </a:solidFill>
                <a:latin typeface="Poppins"/>
                <a:cs typeface="Poppins"/>
              </a:rPr>
              <a:t> </a:t>
            </a:r>
            <a:r>
              <a:rPr lang="en-GB" sz="1400" dirty="0">
                <a:latin typeface="Poppins"/>
                <a:cs typeface="Poppins"/>
              </a:rPr>
              <a:t>in 2019</a:t>
            </a:r>
          </a:p>
          <a:p>
            <a:pPr marL="285750" indent="-285750" defTabSz="204788">
              <a:lnSpc>
                <a:spcPct val="90000"/>
              </a:lnSpc>
              <a:spcAft>
                <a:spcPts val="450"/>
              </a:spcAft>
              <a:buClr>
                <a:schemeClr val="tx1"/>
              </a:buClr>
              <a:buFont typeface="Arial"/>
              <a:buChar char="•"/>
            </a:pPr>
            <a:r>
              <a:rPr lang="en-CA" sz="1400" dirty="0">
                <a:solidFill>
                  <a:schemeClr val="tx2"/>
                </a:solidFill>
                <a:effectLst/>
                <a:latin typeface="Poppins"/>
                <a:ea typeface="Calibri"/>
                <a:cs typeface="Poppins"/>
              </a:rPr>
              <a:t>65%</a:t>
            </a:r>
            <a:r>
              <a:rPr lang="en-CA" sz="1400" dirty="0">
                <a:effectLst/>
                <a:latin typeface="Poppins"/>
                <a:ea typeface="Calibri"/>
                <a:cs typeface="Poppins"/>
              </a:rPr>
              <a:t> of networks (in number, not length) achieved a low or 	moderate ILI  of </a:t>
            </a:r>
            <a:r>
              <a:rPr lang="en-CA" sz="1400" dirty="0">
                <a:solidFill>
                  <a:schemeClr val="tx2"/>
                </a:solidFill>
                <a:effectLst/>
                <a:latin typeface="Poppins"/>
                <a:ea typeface="Calibri"/>
                <a:cs typeface="Poppins"/>
              </a:rPr>
              <a:t>&lt;4</a:t>
            </a:r>
            <a:r>
              <a:rPr lang="en-CA" sz="1400" dirty="0">
                <a:effectLst/>
                <a:latin typeface="Poppins"/>
                <a:ea typeface="Calibri"/>
                <a:cs typeface="Poppins"/>
              </a:rPr>
              <a:t> in 2019</a:t>
            </a:r>
            <a:endParaRPr lang="en-US" sz="1400">
              <a:latin typeface="Poppins"/>
              <a:ea typeface="Calibri"/>
              <a:cs typeface="Poppins"/>
            </a:endParaRPr>
          </a:p>
        </p:txBody>
      </p:sp>
      <p:pic>
        <p:nvPicPr>
          <p:cNvPr id="4" name="Graphic 3">
            <a:extLst>
              <a:ext uri="{FF2B5EF4-FFF2-40B4-BE49-F238E27FC236}">
                <a16:creationId xmlns:a16="http://schemas.microsoft.com/office/drawing/2014/main" id="{810CD2DC-0048-4BD9-8E18-2898EDED49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026" y="4247664"/>
            <a:ext cx="1340792" cy="262957"/>
          </a:xfrm>
          <a:prstGeom prst="rect">
            <a:avLst/>
          </a:prstGeom>
        </p:spPr>
      </p:pic>
      <p:sp>
        <p:nvSpPr>
          <p:cNvPr id="8" name="TextBox 7">
            <a:extLst>
              <a:ext uri="{FF2B5EF4-FFF2-40B4-BE49-F238E27FC236}">
                <a16:creationId xmlns:a16="http://schemas.microsoft.com/office/drawing/2014/main" id="{D6AA7E0B-A073-481F-9228-7F1D9B3544CB}"/>
              </a:ext>
            </a:extLst>
          </p:cNvPr>
          <p:cNvSpPr txBox="1"/>
          <p:nvPr/>
        </p:nvSpPr>
        <p:spPr>
          <a:xfrm>
            <a:off x="73800" y="4671094"/>
            <a:ext cx="3188677" cy="34624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825" dirty="0">
                <a:latin typeface="Poppins"/>
                <a:cs typeface="Poppins"/>
              </a:rPr>
              <a:t>All data reproduced with  kind permission of  MAMH and </a:t>
            </a:r>
          </a:p>
          <a:p>
            <a:pPr algn="ctr"/>
            <a:r>
              <a:rPr lang="en-GB" sz="825" dirty="0">
                <a:latin typeface="Poppins"/>
                <a:cs typeface="Poppins"/>
              </a:rPr>
              <a:t>Reseau </a:t>
            </a:r>
            <a:r>
              <a:rPr lang="en-GB" sz="825" dirty="0" err="1">
                <a:latin typeface="Poppins"/>
                <a:cs typeface="Poppins"/>
              </a:rPr>
              <a:t>Environnement</a:t>
            </a:r>
            <a:r>
              <a:rPr lang="en-GB" sz="825" dirty="0">
                <a:latin typeface="Poppins"/>
                <a:cs typeface="Poppins"/>
              </a:rPr>
              <a:t>, Quebec</a:t>
            </a:r>
          </a:p>
        </p:txBody>
      </p:sp>
      <p:pic>
        <p:nvPicPr>
          <p:cNvPr id="6" name="Graphic 5">
            <a:extLst>
              <a:ext uri="{FF2B5EF4-FFF2-40B4-BE49-F238E27FC236}">
                <a16:creationId xmlns:a16="http://schemas.microsoft.com/office/drawing/2014/main" id="{DD1A0167-885D-4D6B-B192-A7CBE2391E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3688" y="4175796"/>
            <a:ext cx="1414463" cy="407194"/>
          </a:xfrm>
          <a:prstGeom prst="rect">
            <a:avLst/>
          </a:prstGeom>
        </p:spPr>
      </p:pic>
      <p:pic>
        <p:nvPicPr>
          <p:cNvPr id="3" name="Picture 2">
            <a:extLst>
              <a:ext uri="{FF2B5EF4-FFF2-40B4-BE49-F238E27FC236}">
                <a16:creationId xmlns:a16="http://schemas.microsoft.com/office/drawing/2014/main" id="{FCCE0E96-207F-4F42-B57E-9CB4E6470302}"/>
              </a:ext>
            </a:extLst>
          </p:cNvPr>
          <p:cNvPicPr>
            <a:picLocks noChangeAspect="1"/>
          </p:cNvPicPr>
          <p:nvPr/>
        </p:nvPicPr>
        <p:blipFill>
          <a:blip r:embed="rId7"/>
          <a:stretch>
            <a:fillRect/>
          </a:stretch>
        </p:blipFill>
        <p:spPr>
          <a:xfrm>
            <a:off x="73800" y="1375996"/>
            <a:ext cx="3188677" cy="2391508"/>
          </a:xfrm>
          <a:prstGeom prst="rect">
            <a:avLst/>
          </a:prstGeom>
        </p:spPr>
      </p:pic>
    </p:spTree>
    <p:custDataLst>
      <p:tags r:id="rId1"/>
    </p:custDataLst>
    <p:extLst>
      <p:ext uri="{BB962C8B-B14F-4D97-AF65-F5344CB8AC3E}">
        <p14:creationId xmlns:p14="http://schemas.microsoft.com/office/powerpoint/2010/main" val="456655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7E6DBE5-CDEC-43F2-A7FC-7F51CD549179}"/>
              </a:ext>
            </a:extLst>
          </p:cNvPr>
          <p:cNvSpPr txBox="1"/>
          <p:nvPr/>
        </p:nvSpPr>
        <p:spPr>
          <a:xfrm>
            <a:off x="0" y="4868565"/>
            <a:ext cx="9144000"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50" dirty="0">
                <a:latin typeface="Poppins"/>
                <a:cs typeface="Poppins"/>
              </a:rPr>
              <a:t>All data reproduced with kind permission of  MAMH and Reseau </a:t>
            </a:r>
            <a:r>
              <a:rPr lang="en-GB" sz="1050" dirty="0" err="1">
                <a:latin typeface="Poppins"/>
                <a:cs typeface="Poppins"/>
              </a:rPr>
              <a:t>Environnement</a:t>
            </a:r>
            <a:r>
              <a:rPr lang="en-GB" sz="1050" dirty="0">
                <a:latin typeface="Poppins"/>
                <a:cs typeface="Poppins"/>
              </a:rPr>
              <a:t>, Quebec</a:t>
            </a:r>
          </a:p>
        </p:txBody>
      </p:sp>
      <p:pic>
        <p:nvPicPr>
          <p:cNvPr id="7" name="Picture 6">
            <a:extLst>
              <a:ext uri="{FF2B5EF4-FFF2-40B4-BE49-F238E27FC236}">
                <a16:creationId xmlns:a16="http://schemas.microsoft.com/office/drawing/2014/main" id="{650E681D-D398-4021-922A-7ACF267C6B1C}"/>
              </a:ext>
            </a:extLst>
          </p:cNvPr>
          <p:cNvPicPr>
            <a:picLocks noChangeAspect="1"/>
          </p:cNvPicPr>
          <p:nvPr/>
        </p:nvPicPr>
        <p:blipFill>
          <a:blip r:embed="rId3"/>
          <a:stretch>
            <a:fillRect/>
          </a:stretch>
        </p:blipFill>
        <p:spPr>
          <a:xfrm>
            <a:off x="148442" y="1810021"/>
            <a:ext cx="4417621" cy="3015632"/>
          </a:xfrm>
          <a:prstGeom prst="rect">
            <a:avLst/>
          </a:prstGeom>
        </p:spPr>
      </p:pic>
      <p:cxnSp>
        <p:nvCxnSpPr>
          <p:cNvPr id="28" name="Straight Connector 27">
            <a:extLst>
              <a:ext uri="{FF2B5EF4-FFF2-40B4-BE49-F238E27FC236}">
                <a16:creationId xmlns:a16="http://schemas.microsoft.com/office/drawing/2014/main" id="{857D3414-4FCA-4A5C-8E1F-6FE632D7993C}"/>
              </a:ext>
            </a:extLst>
          </p:cNvPr>
          <p:cNvCxnSpPr>
            <a:cxnSpLocks/>
          </p:cNvCxnSpPr>
          <p:nvPr/>
        </p:nvCxnSpPr>
        <p:spPr>
          <a:xfrm>
            <a:off x="769163" y="3270692"/>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14B704E-A194-4733-A14F-214C58849E17}"/>
              </a:ext>
            </a:extLst>
          </p:cNvPr>
          <p:cNvSpPr/>
          <p:nvPr/>
        </p:nvSpPr>
        <p:spPr>
          <a:xfrm>
            <a:off x="769163" y="2349385"/>
            <a:ext cx="3429000" cy="82812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latin typeface="Poppins"/>
              <a:cs typeface="Poppins"/>
            </a:endParaRPr>
          </a:p>
        </p:txBody>
      </p:sp>
      <p:sp>
        <p:nvSpPr>
          <p:cNvPr id="25" name="Rectangle 24">
            <a:extLst>
              <a:ext uri="{FF2B5EF4-FFF2-40B4-BE49-F238E27FC236}">
                <a16:creationId xmlns:a16="http://schemas.microsoft.com/office/drawing/2014/main" id="{20BBE673-A677-4A95-8946-2164FA86AD49}"/>
              </a:ext>
            </a:extLst>
          </p:cNvPr>
          <p:cNvSpPr/>
          <p:nvPr/>
        </p:nvSpPr>
        <p:spPr>
          <a:xfrm>
            <a:off x="769163" y="3363879"/>
            <a:ext cx="3429000" cy="828122"/>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latin typeface="Poppins"/>
              <a:cs typeface="Poppins"/>
            </a:endParaRPr>
          </a:p>
        </p:txBody>
      </p:sp>
      <p:pic>
        <p:nvPicPr>
          <p:cNvPr id="8" name="Picture 7">
            <a:extLst>
              <a:ext uri="{FF2B5EF4-FFF2-40B4-BE49-F238E27FC236}">
                <a16:creationId xmlns:a16="http://schemas.microsoft.com/office/drawing/2014/main" id="{7D80D2F9-F377-4F07-A4C2-E727303B21FF}"/>
              </a:ext>
            </a:extLst>
          </p:cNvPr>
          <p:cNvPicPr>
            <a:picLocks noChangeAspect="1"/>
          </p:cNvPicPr>
          <p:nvPr/>
        </p:nvPicPr>
        <p:blipFill>
          <a:blip r:embed="rId4"/>
          <a:stretch>
            <a:fillRect/>
          </a:stretch>
        </p:blipFill>
        <p:spPr>
          <a:xfrm>
            <a:off x="4668245" y="1810021"/>
            <a:ext cx="4327314" cy="3015632"/>
          </a:xfrm>
          <a:prstGeom prst="rect">
            <a:avLst/>
          </a:prstGeom>
        </p:spPr>
      </p:pic>
      <p:cxnSp>
        <p:nvCxnSpPr>
          <p:cNvPr id="21" name="Straight Connector 20">
            <a:extLst>
              <a:ext uri="{FF2B5EF4-FFF2-40B4-BE49-F238E27FC236}">
                <a16:creationId xmlns:a16="http://schemas.microsoft.com/office/drawing/2014/main" id="{298DD442-19BE-49F6-8AFF-973C1265F46E}"/>
              </a:ext>
            </a:extLst>
          </p:cNvPr>
          <p:cNvCxnSpPr>
            <a:cxnSpLocks/>
          </p:cNvCxnSpPr>
          <p:nvPr/>
        </p:nvCxnSpPr>
        <p:spPr>
          <a:xfrm>
            <a:off x="5280897" y="3261116"/>
            <a:ext cx="3483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E699E28-7889-4FC4-803C-9248F05E1C7C}"/>
              </a:ext>
            </a:extLst>
          </p:cNvPr>
          <p:cNvSpPr/>
          <p:nvPr/>
        </p:nvSpPr>
        <p:spPr>
          <a:xfrm>
            <a:off x="5281075" y="2336110"/>
            <a:ext cx="3510643" cy="82812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latin typeface="Poppins"/>
              <a:cs typeface="Poppins"/>
            </a:endParaRPr>
          </a:p>
        </p:txBody>
      </p:sp>
      <p:sp>
        <p:nvSpPr>
          <p:cNvPr id="24" name="Rectangle 23">
            <a:extLst>
              <a:ext uri="{FF2B5EF4-FFF2-40B4-BE49-F238E27FC236}">
                <a16:creationId xmlns:a16="http://schemas.microsoft.com/office/drawing/2014/main" id="{AD4061B6-7B14-48F6-8973-9E57E294DD36}"/>
              </a:ext>
            </a:extLst>
          </p:cNvPr>
          <p:cNvSpPr/>
          <p:nvPr/>
        </p:nvSpPr>
        <p:spPr>
          <a:xfrm>
            <a:off x="5281075" y="3387007"/>
            <a:ext cx="3510643" cy="828122"/>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latin typeface="Poppins"/>
              <a:cs typeface="Poppins"/>
            </a:endParaRPr>
          </a:p>
        </p:txBody>
      </p:sp>
      <p:graphicFrame>
        <p:nvGraphicFramePr>
          <p:cNvPr id="14" name="Table 4">
            <a:extLst>
              <a:ext uri="{FF2B5EF4-FFF2-40B4-BE49-F238E27FC236}">
                <a16:creationId xmlns:a16="http://schemas.microsoft.com/office/drawing/2014/main" id="{18F6326B-D351-42CF-AE5F-77E14462A58C}"/>
              </a:ext>
            </a:extLst>
          </p:cNvPr>
          <p:cNvGraphicFramePr>
            <a:graphicFrameLocks noGrp="1"/>
          </p:cNvGraphicFramePr>
          <p:nvPr/>
        </p:nvGraphicFramePr>
        <p:xfrm>
          <a:off x="1830822" y="738398"/>
          <a:ext cx="5549589" cy="960120"/>
        </p:xfrm>
        <a:graphic>
          <a:graphicData uri="http://schemas.openxmlformats.org/drawingml/2006/table">
            <a:tbl>
              <a:tblPr firstRow="1" bandRow="1">
                <a:tableStyleId>{5C22544A-7EE6-4342-B048-85BDC9FD1C3A}</a:tableStyleId>
              </a:tblPr>
              <a:tblGrid>
                <a:gridCol w="2030089">
                  <a:extLst>
                    <a:ext uri="{9D8B030D-6E8A-4147-A177-3AD203B41FA5}">
                      <a16:colId xmlns:a16="http://schemas.microsoft.com/office/drawing/2014/main" val="3415091508"/>
                    </a:ext>
                  </a:extLst>
                </a:gridCol>
                <a:gridCol w="3519500">
                  <a:extLst>
                    <a:ext uri="{9D8B030D-6E8A-4147-A177-3AD203B41FA5}">
                      <a16:colId xmlns:a16="http://schemas.microsoft.com/office/drawing/2014/main" val="1133872658"/>
                    </a:ext>
                  </a:extLst>
                </a:gridCol>
              </a:tblGrid>
              <a:tr h="251460">
                <a:tc gridSpan="2">
                  <a:txBody>
                    <a:bodyPr/>
                    <a:lstStyle/>
                    <a:p>
                      <a:pPr algn="ctr"/>
                      <a:r>
                        <a:rPr lang="en-GB" sz="1200" dirty="0">
                          <a:solidFill>
                            <a:schemeClr val="tx1"/>
                          </a:solidFill>
                          <a:latin typeface="Poppins"/>
                          <a:cs typeface="Arial"/>
                        </a:rPr>
                        <a:t>Case Study characteristics</a:t>
                      </a:r>
                    </a:p>
                  </a:txBody>
                  <a:tcPr marL="68580" marR="68580" marT="34290" marB="34290"/>
                </a:tc>
                <a:tc hMerge="1">
                  <a:txBody>
                    <a:bodyPr/>
                    <a:lstStyle/>
                    <a:p>
                      <a:endParaRPr lang="en-GB" dirty="0"/>
                    </a:p>
                  </a:txBody>
                  <a:tcPr/>
                </a:tc>
                <a:extLst>
                  <a:ext uri="{0D108BD9-81ED-4DB2-BD59-A6C34878D82A}">
                    <a16:rowId xmlns:a16="http://schemas.microsoft.com/office/drawing/2014/main" val="3346406870"/>
                  </a:ext>
                </a:extLst>
              </a:tr>
              <a:tr h="228600">
                <a:tc>
                  <a:txBody>
                    <a:bodyPr/>
                    <a:lstStyle/>
                    <a:p>
                      <a:r>
                        <a:rPr lang="en-GB" sz="1100" b="1" dirty="0">
                          <a:solidFill>
                            <a:schemeClr val="tx1"/>
                          </a:solidFill>
                          <a:latin typeface="Poppins"/>
                          <a:cs typeface="Arial"/>
                        </a:rPr>
                        <a:t>Zone/System size</a:t>
                      </a:r>
                    </a:p>
                  </a:txBody>
                  <a:tcPr marL="68580" marR="68580" marT="34290" marB="34290"/>
                </a:tc>
                <a:tc>
                  <a:txBody>
                    <a:bodyPr/>
                    <a:lstStyle/>
                    <a:p>
                      <a:r>
                        <a:rPr lang="en-GB" sz="1100" b="1" dirty="0">
                          <a:solidFill>
                            <a:schemeClr val="tx1"/>
                          </a:solidFill>
                          <a:latin typeface="Poppins"/>
                          <a:cs typeface="Arial"/>
                        </a:rPr>
                        <a:t>5 – 377,362 service connections</a:t>
                      </a:r>
                    </a:p>
                  </a:txBody>
                  <a:tcPr marL="68580" marR="68580" marT="34290" marB="34290"/>
                </a:tc>
                <a:extLst>
                  <a:ext uri="{0D108BD9-81ED-4DB2-BD59-A6C34878D82A}">
                    <a16:rowId xmlns:a16="http://schemas.microsoft.com/office/drawing/2014/main" val="1902189689"/>
                  </a:ext>
                </a:extLst>
              </a:tr>
              <a:tr h="228600">
                <a:tc>
                  <a:txBody>
                    <a:bodyPr/>
                    <a:lstStyle/>
                    <a:p>
                      <a:r>
                        <a:rPr lang="en-GB" sz="1100" b="1" dirty="0">
                          <a:solidFill>
                            <a:schemeClr val="tx1"/>
                          </a:solidFill>
                          <a:latin typeface="Poppins"/>
                          <a:cs typeface="Arial"/>
                        </a:rPr>
                        <a:t>Small Systems</a:t>
                      </a:r>
                    </a:p>
                  </a:txBody>
                  <a:tcPr marL="68580" marR="68580" marT="34290" marB="34290"/>
                </a:tc>
                <a:tc>
                  <a:txBody>
                    <a:bodyPr/>
                    <a:lstStyle/>
                    <a:p>
                      <a:r>
                        <a:rPr lang="en-GB" sz="1100" b="1" dirty="0">
                          <a:solidFill>
                            <a:schemeClr val="tx1"/>
                          </a:solidFill>
                          <a:latin typeface="Poppins"/>
                          <a:cs typeface="Arial"/>
                        </a:rPr>
                        <a:t>&gt;88% zones have &lt;5,000 service connections</a:t>
                      </a:r>
                    </a:p>
                  </a:txBody>
                  <a:tcPr marL="68580" marR="68580" marT="34290" marB="34290"/>
                </a:tc>
                <a:extLst>
                  <a:ext uri="{0D108BD9-81ED-4DB2-BD59-A6C34878D82A}">
                    <a16:rowId xmlns:a16="http://schemas.microsoft.com/office/drawing/2014/main" val="2290428973"/>
                  </a:ext>
                </a:extLst>
              </a:tr>
              <a:tr h="228600">
                <a:tc>
                  <a:txBody>
                    <a:bodyPr/>
                    <a:lstStyle/>
                    <a:p>
                      <a:r>
                        <a:rPr lang="en-GB" sz="1100" b="1" dirty="0">
                          <a:solidFill>
                            <a:schemeClr val="tx1"/>
                          </a:solidFill>
                          <a:latin typeface="Poppins"/>
                          <a:cs typeface="Arial"/>
                        </a:rPr>
                        <a:t>Managed AZP ranges</a:t>
                      </a:r>
                    </a:p>
                  </a:txBody>
                  <a:tcPr marL="68580" marR="68580" marT="34290" marB="34290"/>
                </a:tc>
                <a:tc>
                  <a:txBody>
                    <a:bodyPr/>
                    <a:lstStyle/>
                    <a:p>
                      <a:r>
                        <a:rPr lang="en-GB" sz="1100" b="1" dirty="0">
                          <a:solidFill>
                            <a:schemeClr val="tx1"/>
                          </a:solidFill>
                          <a:latin typeface="Poppins"/>
                          <a:cs typeface="Arial"/>
                        </a:rPr>
                        <a:t>25-145 psi (18-102 m)</a:t>
                      </a:r>
                    </a:p>
                  </a:txBody>
                  <a:tcPr marL="68580" marR="68580" marT="34290" marB="34290"/>
                </a:tc>
                <a:extLst>
                  <a:ext uri="{0D108BD9-81ED-4DB2-BD59-A6C34878D82A}">
                    <a16:rowId xmlns:a16="http://schemas.microsoft.com/office/drawing/2014/main" val="3981136642"/>
                  </a:ext>
                </a:extLst>
              </a:tr>
            </a:tbl>
          </a:graphicData>
        </a:graphic>
      </p:graphicFrame>
      <p:sp>
        <p:nvSpPr>
          <p:cNvPr id="16" name="Title 1">
            <a:extLst>
              <a:ext uri="{FF2B5EF4-FFF2-40B4-BE49-F238E27FC236}">
                <a16:creationId xmlns:a16="http://schemas.microsoft.com/office/drawing/2014/main" id="{475AD6E9-AE5C-47CC-A727-FF3FFA110C8D}"/>
              </a:ext>
            </a:extLst>
          </p:cNvPr>
          <p:cNvSpPr>
            <a:spLocks noGrp="1"/>
          </p:cNvSpPr>
          <p:nvPr>
            <p:ph type="title"/>
          </p:nvPr>
        </p:nvSpPr>
        <p:spPr>
          <a:xfrm>
            <a:off x="73800" y="60851"/>
            <a:ext cx="8996400" cy="571967"/>
          </a:xfr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dirty="0">
                <a:solidFill>
                  <a:schemeClr val="tx2"/>
                </a:solidFill>
                <a:latin typeface="Poppins"/>
                <a:cs typeface="Poppins"/>
              </a:rPr>
              <a:t>Case Study 2 - Quebec Province (Canada)</a:t>
            </a:r>
          </a:p>
        </p:txBody>
      </p:sp>
    </p:spTree>
    <p:custDataLst>
      <p:tags r:id="rId1"/>
    </p:custDataLst>
    <p:extLst>
      <p:ext uri="{BB962C8B-B14F-4D97-AF65-F5344CB8AC3E}">
        <p14:creationId xmlns:p14="http://schemas.microsoft.com/office/powerpoint/2010/main" val="3819118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25DCFD-9F77-447B-8E96-F640AB0C3D39}"/>
              </a:ext>
            </a:extLst>
          </p:cNvPr>
          <p:cNvSpPr txBox="1"/>
          <p:nvPr/>
        </p:nvSpPr>
        <p:spPr>
          <a:xfrm>
            <a:off x="3402623" y="947223"/>
            <a:ext cx="5648426" cy="404085"/>
          </a:xfrm>
          <a:prstGeom prst="rect">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latin typeface="Poppins"/>
                <a:cs typeface="Poppins"/>
              </a:rPr>
              <a:t>For some zones or regions, standard UARL equation </a:t>
            </a:r>
          </a:p>
          <a:p>
            <a:pPr algn="ctr"/>
            <a:r>
              <a:rPr lang="en-GB" sz="1000" b="1" u="sng" dirty="0">
                <a:solidFill>
                  <a:srgbClr val="0070C0"/>
                </a:solidFill>
                <a:latin typeface="Poppins"/>
                <a:cs typeface="Poppins"/>
              </a:rPr>
              <a:t>over-predicts</a:t>
            </a:r>
            <a:r>
              <a:rPr lang="en-GB" sz="1000" b="1" dirty="0">
                <a:latin typeface="Poppins"/>
                <a:cs typeface="Poppins"/>
              </a:rPr>
              <a:t> UARL volumes by up to </a:t>
            </a:r>
            <a:r>
              <a:rPr lang="en-GB" sz="1000" b="1" dirty="0">
                <a:solidFill>
                  <a:srgbClr val="0070C0"/>
                </a:solidFill>
                <a:latin typeface="Poppins"/>
                <a:cs typeface="Poppins"/>
              </a:rPr>
              <a:t>62%</a:t>
            </a:r>
          </a:p>
        </p:txBody>
      </p:sp>
      <p:sp>
        <p:nvSpPr>
          <p:cNvPr id="11" name="TextBox 10">
            <a:extLst>
              <a:ext uri="{FF2B5EF4-FFF2-40B4-BE49-F238E27FC236}">
                <a16:creationId xmlns:a16="http://schemas.microsoft.com/office/drawing/2014/main" id="{1AA1881F-F3CC-4578-9B62-37D7659C2410}"/>
              </a:ext>
            </a:extLst>
          </p:cNvPr>
          <p:cNvSpPr txBox="1"/>
          <p:nvPr/>
        </p:nvSpPr>
        <p:spPr>
          <a:xfrm>
            <a:off x="92951" y="1064027"/>
            <a:ext cx="3228987" cy="784830"/>
          </a:xfrm>
          <a:prstGeom prst="homePlate">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SCFs  at current operating pressures range from  </a:t>
            </a:r>
          </a:p>
          <a:p>
            <a:pPr algn="ctr"/>
            <a:r>
              <a:rPr lang="en-GB" sz="1500" b="1" dirty="0">
                <a:solidFill>
                  <a:srgbClr val="0070C0"/>
                </a:solidFill>
                <a:latin typeface="Poppins"/>
                <a:cs typeface="Poppins"/>
              </a:rPr>
              <a:t>0.38 – 1.75</a:t>
            </a:r>
          </a:p>
        </p:txBody>
      </p:sp>
      <p:sp>
        <p:nvSpPr>
          <p:cNvPr id="13" name="TextBox 12">
            <a:extLst>
              <a:ext uri="{FF2B5EF4-FFF2-40B4-BE49-F238E27FC236}">
                <a16:creationId xmlns:a16="http://schemas.microsoft.com/office/drawing/2014/main" id="{1134971E-2A91-41E3-BE3E-68164B378476}"/>
              </a:ext>
            </a:extLst>
          </p:cNvPr>
          <p:cNvSpPr txBox="1"/>
          <p:nvPr/>
        </p:nvSpPr>
        <p:spPr>
          <a:xfrm>
            <a:off x="3326613" y="4007286"/>
            <a:ext cx="5743588" cy="559961"/>
          </a:xfrm>
          <a:prstGeom prst="rect">
            <a:avLst/>
          </a:prstGeom>
          <a:noFill/>
          <a:ln>
            <a:solidFill>
              <a:schemeClr val="tx2"/>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dirty="0">
                <a:solidFill>
                  <a:schemeClr val="tx2"/>
                </a:solidFill>
                <a:latin typeface="Poppins"/>
                <a:cs typeface="Poppins"/>
              </a:rPr>
              <a:t>SCF calculation results are being used so that </a:t>
            </a:r>
          </a:p>
          <a:p>
            <a:pPr algn="ctr"/>
            <a:r>
              <a:rPr lang="en-GB" sz="1013" dirty="0">
                <a:solidFill>
                  <a:schemeClr val="tx2"/>
                </a:solidFill>
                <a:latin typeface="Poppins"/>
                <a:cs typeface="Poppins"/>
              </a:rPr>
              <a:t>Quebec Efficiency Strategy has a better understanding of their systems and the way to reach their water loss objectives. </a:t>
            </a:r>
          </a:p>
        </p:txBody>
      </p:sp>
      <p:sp>
        <p:nvSpPr>
          <p:cNvPr id="15" name="TextBox 14">
            <a:extLst>
              <a:ext uri="{FF2B5EF4-FFF2-40B4-BE49-F238E27FC236}">
                <a16:creationId xmlns:a16="http://schemas.microsoft.com/office/drawing/2014/main" id="{DE7E5F7A-E0CE-4FD2-B753-D897F1446720}"/>
              </a:ext>
            </a:extLst>
          </p:cNvPr>
          <p:cNvSpPr txBox="1"/>
          <p:nvPr/>
        </p:nvSpPr>
        <p:spPr>
          <a:xfrm>
            <a:off x="92951" y="2746108"/>
            <a:ext cx="3075110" cy="553998"/>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Why are these SCFs so varied ?</a:t>
            </a:r>
          </a:p>
        </p:txBody>
      </p:sp>
      <p:sp>
        <p:nvSpPr>
          <p:cNvPr id="16" name="TextBox 15">
            <a:extLst>
              <a:ext uri="{FF2B5EF4-FFF2-40B4-BE49-F238E27FC236}">
                <a16:creationId xmlns:a16="http://schemas.microsoft.com/office/drawing/2014/main" id="{1EF97E69-41DD-4B8E-9B5E-8794BE44F11D}"/>
              </a:ext>
            </a:extLst>
          </p:cNvPr>
          <p:cNvSpPr txBox="1"/>
          <p:nvPr/>
        </p:nvSpPr>
        <p:spPr>
          <a:xfrm>
            <a:off x="3314698" y="2899910"/>
            <a:ext cx="5736349"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wide variety of system/zone size</a:t>
            </a:r>
          </a:p>
        </p:txBody>
      </p:sp>
      <p:sp>
        <p:nvSpPr>
          <p:cNvPr id="17" name="TextBox 16">
            <a:extLst>
              <a:ext uri="{FF2B5EF4-FFF2-40B4-BE49-F238E27FC236}">
                <a16:creationId xmlns:a16="http://schemas.microsoft.com/office/drawing/2014/main" id="{1141BE40-C871-424C-A46D-01927C0BEAB2}"/>
              </a:ext>
            </a:extLst>
          </p:cNvPr>
          <p:cNvSpPr txBox="1"/>
          <p:nvPr/>
        </p:nvSpPr>
        <p:spPr>
          <a:xfrm>
            <a:off x="3314697" y="3433691"/>
            <a:ext cx="5736349" cy="300082"/>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Mostly rigid service connections</a:t>
            </a:r>
          </a:p>
        </p:txBody>
      </p:sp>
      <p:sp>
        <p:nvSpPr>
          <p:cNvPr id="18" name="TextBox 17">
            <a:extLst>
              <a:ext uri="{FF2B5EF4-FFF2-40B4-BE49-F238E27FC236}">
                <a16:creationId xmlns:a16="http://schemas.microsoft.com/office/drawing/2014/main" id="{91545CE3-893C-4331-A78A-D49980235EDC}"/>
              </a:ext>
            </a:extLst>
          </p:cNvPr>
          <p:cNvSpPr txBox="1"/>
          <p:nvPr/>
        </p:nvSpPr>
        <p:spPr>
          <a:xfrm>
            <a:off x="3314697" y="3173216"/>
            <a:ext cx="5736349" cy="300082"/>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a:t>
            </a:r>
            <a:r>
              <a:rPr lang="en-GB" sz="1013" dirty="0">
                <a:latin typeface="Poppins"/>
                <a:cs typeface="Poppins"/>
              </a:rPr>
              <a:t>wi</a:t>
            </a:r>
            <a:r>
              <a:rPr lang="en-GB" sz="1350" dirty="0">
                <a:latin typeface="Poppins"/>
                <a:cs typeface="Poppins"/>
              </a:rPr>
              <a:t>de range of operating pressures</a:t>
            </a:r>
          </a:p>
        </p:txBody>
      </p:sp>
      <p:sp>
        <p:nvSpPr>
          <p:cNvPr id="20" name="TextBox 19">
            <a:extLst>
              <a:ext uri="{FF2B5EF4-FFF2-40B4-BE49-F238E27FC236}">
                <a16:creationId xmlns:a16="http://schemas.microsoft.com/office/drawing/2014/main" id="{53E76CFE-0037-4FA8-8B89-C7A24C5C63D6}"/>
              </a:ext>
            </a:extLst>
          </p:cNvPr>
          <p:cNvSpPr txBox="1"/>
          <p:nvPr/>
        </p:nvSpPr>
        <p:spPr>
          <a:xfrm>
            <a:off x="92951" y="4041912"/>
            <a:ext cx="3075110" cy="923330"/>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chemeClr val="tx2"/>
                </a:solidFill>
                <a:latin typeface="Poppins"/>
                <a:cs typeface="Poppins"/>
              </a:rPr>
              <a:t>How are SCF calculation results being used?</a:t>
            </a:r>
          </a:p>
        </p:txBody>
      </p:sp>
      <p:sp>
        <p:nvSpPr>
          <p:cNvPr id="12" name="Title 1">
            <a:extLst>
              <a:ext uri="{FF2B5EF4-FFF2-40B4-BE49-F238E27FC236}">
                <a16:creationId xmlns:a16="http://schemas.microsoft.com/office/drawing/2014/main" id="{84AC72B2-79E2-41D8-869E-67D6F6179D42}"/>
              </a:ext>
            </a:extLst>
          </p:cNvPr>
          <p:cNvSpPr>
            <a:spLocks noGrp="1"/>
          </p:cNvSpPr>
          <p:nvPr>
            <p:ph type="title"/>
          </p:nvPr>
        </p:nvSpPr>
        <p:spPr>
          <a:xfrm>
            <a:off x="73800" y="60851"/>
            <a:ext cx="8996400" cy="571967"/>
          </a:xfr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dirty="0">
                <a:solidFill>
                  <a:schemeClr val="tx2"/>
                </a:solidFill>
                <a:latin typeface="Poppins"/>
                <a:cs typeface="Poppins"/>
              </a:rPr>
              <a:t>Case Study 2 - Quebec Province (Canada)</a:t>
            </a:r>
          </a:p>
        </p:txBody>
      </p:sp>
      <p:sp>
        <p:nvSpPr>
          <p:cNvPr id="14" name="TextBox 13">
            <a:extLst>
              <a:ext uri="{FF2B5EF4-FFF2-40B4-BE49-F238E27FC236}">
                <a16:creationId xmlns:a16="http://schemas.microsoft.com/office/drawing/2014/main" id="{8790BF30-078B-4B3A-9451-DFBB6E43E9F1}"/>
              </a:ext>
            </a:extLst>
          </p:cNvPr>
          <p:cNvSpPr txBox="1"/>
          <p:nvPr/>
        </p:nvSpPr>
        <p:spPr>
          <a:xfrm>
            <a:off x="3402623" y="1466089"/>
            <a:ext cx="5648426" cy="404085"/>
          </a:xfrm>
          <a:prstGeom prst="rect">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latin typeface="Poppins"/>
                <a:cs typeface="Poppins"/>
              </a:rPr>
              <a:t>For some zones or regions, standard UARL equation </a:t>
            </a:r>
          </a:p>
          <a:p>
            <a:pPr algn="ctr"/>
            <a:r>
              <a:rPr lang="en-GB" sz="1000" b="1" u="sng" dirty="0">
                <a:solidFill>
                  <a:srgbClr val="0070C0"/>
                </a:solidFill>
                <a:latin typeface="Poppins"/>
                <a:cs typeface="Poppins"/>
              </a:rPr>
              <a:t>under-predicts</a:t>
            </a:r>
            <a:r>
              <a:rPr lang="en-GB" sz="1000" b="1" dirty="0">
                <a:latin typeface="Poppins"/>
                <a:cs typeface="Poppins"/>
              </a:rPr>
              <a:t> UARL volumes by up to </a:t>
            </a:r>
            <a:r>
              <a:rPr lang="en-GB" sz="1000" b="1" dirty="0">
                <a:solidFill>
                  <a:srgbClr val="0070C0"/>
                </a:solidFill>
                <a:latin typeface="Poppins"/>
                <a:cs typeface="Poppins"/>
              </a:rPr>
              <a:t>75%</a:t>
            </a:r>
          </a:p>
        </p:txBody>
      </p:sp>
      <p:sp>
        <p:nvSpPr>
          <p:cNvPr id="19" name="TextBox 18">
            <a:extLst>
              <a:ext uri="{FF2B5EF4-FFF2-40B4-BE49-F238E27FC236}">
                <a16:creationId xmlns:a16="http://schemas.microsoft.com/office/drawing/2014/main" id="{348C9CF3-21C8-4946-91BA-95509C40C4F9}"/>
              </a:ext>
            </a:extLst>
          </p:cNvPr>
          <p:cNvSpPr txBox="1"/>
          <p:nvPr/>
        </p:nvSpPr>
        <p:spPr>
          <a:xfrm>
            <a:off x="3314696" y="2415411"/>
            <a:ext cx="5736349" cy="248209"/>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13" dirty="0">
                <a:latin typeface="Poppins"/>
                <a:cs typeface="Poppins"/>
              </a:rPr>
              <a:t>A large percentage (&gt;88%) of small systems with less than 5,000 service connections</a:t>
            </a:r>
          </a:p>
        </p:txBody>
      </p:sp>
      <p:sp>
        <p:nvSpPr>
          <p:cNvPr id="21" name="TextBox 20">
            <a:extLst>
              <a:ext uri="{FF2B5EF4-FFF2-40B4-BE49-F238E27FC236}">
                <a16:creationId xmlns:a16="http://schemas.microsoft.com/office/drawing/2014/main" id="{01F89B54-8D0D-4422-998A-28C11A6A9CD1}"/>
              </a:ext>
            </a:extLst>
          </p:cNvPr>
          <p:cNvSpPr txBox="1"/>
          <p:nvPr/>
        </p:nvSpPr>
        <p:spPr>
          <a:xfrm>
            <a:off x="0" y="4868565"/>
            <a:ext cx="9144000"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50" dirty="0">
                <a:latin typeface="Poppins"/>
                <a:cs typeface="Poppins"/>
              </a:rPr>
              <a:t>All data reproduced with kind permission of  MAMH and Reseau </a:t>
            </a:r>
            <a:r>
              <a:rPr lang="en-GB" sz="1050" dirty="0" err="1">
                <a:latin typeface="Poppins"/>
                <a:cs typeface="Poppins"/>
              </a:rPr>
              <a:t>Environnement</a:t>
            </a:r>
            <a:r>
              <a:rPr lang="en-GB" sz="1050" dirty="0">
                <a:latin typeface="Poppins"/>
                <a:cs typeface="Poppins"/>
              </a:rPr>
              <a:t>, Quebec</a:t>
            </a:r>
          </a:p>
        </p:txBody>
      </p:sp>
    </p:spTree>
    <p:custDataLst>
      <p:tags r:id="rId1"/>
    </p:custDataLst>
    <p:extLst>
      <p:ext uri="{BB962C8B-B14F-4D97-AF65-F5344CB8AC3E}">
        <p14:creationId xmlns:p14="http://schemas.microsoft.com/office/powerpoint/2010/main" val="1007836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8120-CF3B-429F-BFD0-A8EE52A8F8E3}"/>
              </a:ext>
            </a:extLst>
          </p:cNvPr>
          <p:cNvSpPr>
            <a:spLocks noGrp="1"/>
          </p:cNvSpPr>
          <p:nvPr>
            <p:ph type="title"/>
          </p:nvPr>
        </p:nvSpPr>
        <p:spPr>
          <a:xfrm>
            <a:off x="87581" y="42277"/>
            <a:ext cx="8996400" cy="484748"/>
          </a:xfrm>
          <a:ln>
            <a:solidFill>
              <a:schemeClr val="tx1"/>
            </a:solid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chemeClr val="tx2"/>
                </a:solidFill>
                <a:latin typeface="Poppins"/>
                <a:cs typeface="Poppins"/>
              </a:rPr>
              <a:t>Case Study 3 – Sydney Water (Australia)</a:t>
            </a:r>
            <a:endParaRPr lang="en-GB" sz="3300" dirty="0">
              <a:solidFill>
                <a:schemeClr val="tx2"/>
              </a:solidFill>
              <a:latin typeface="Poppins"/>
              <a:cs typeface="Poppins"/>
            </a:endParaRPr>
          </a:p>
        </p:txBody>
      </p:sp>
      <p:sp>
        <p:nvSpPr>
          <p:cNvPr id="9" name="TextBox 8">
            <a:extLst>
              <a:ext uri="{FF2B5EF4-FFF2-40B4-BE49-F238E27FC236}">
                <a16:creationId xmlns:a16="http://schemas.microsoft.com/office/drawing/2014/main" id="{F39FE9CC-7EC3-4B18-955F-7D7153818307}"/>
              </a:ext>
            </a:extLst>
          </p:cNvPr>
          <p:cNvSpPr txBox="1"/>
          <p:nvPr/>
        </p:nvSpPr>
        <p:spPr>
          <a:xfrm>
            <a:off x="3581253" y="772888"/>
            <a:ext cx="5502728" cy="4189609"/>
          </a:xfrm>
          <a:prstGeom prst="rect">
            <a:avLst/>
          </a:prstGeom>
          <a:noFill/>
          <a:ln>
            <a:solidFill>
              <a:schemeClr val="tx1"/>
            </a:solid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dirty="0">
                <a:latin typeface="Poppins"/>
                <a:cs typeface="Poppins"/>
              </a:rPr>
              <a:t>Sydney Water supply over 1.5 billion litres of drinking water to over 5.3 million people every day. Water  is supplied from 11 major dams through 13 water delivery systems with:</a:t>
            </a:r>
          </a:p>
          <a:p>
            <a:endParaRPr lang="en-GB" sz="1500" dirty="0">
              <a:latin typeface="Poppins"/>
              <a:cs typeface="Poppins"/>
            </a:endParaRPr>
          </a:p>
          <a:p>
            <a:pPr marL="257175" indent="-257175">
              <a:buClr>
                <a:schemeClr val="tx1"/>
              </a:buClr>
              <a:buFont typeface="Arial" panose="020B0604020202020204" pitchFamily="34" charset="0"/>
              <a:buChar char="•"/>
            </a:pPr>
            <a:r>
              <a:rPr lang="en-GB" sz="1500" dirty="0">
                <a:solidFill>
                  <a:schemeClr val="tx2"/>
                </a:solidFill>
                <a:latin typeface="Poppins"/>
                <a:cs typeface="Poppins"/>
              </a:rPr>
              <a:t>1.37 Million </a:t>
            </a:r>
            <a:r>
              <a:rPr lang="en-GB" sz="1500" dirty="0">
                <a:latin typeface="Poppins"/>
                <a:cs typeface="Poppins"/>
              </a:rPr>
              <a:t>service connections</a:t>
            </a:r>
          </a:p>
          <a:p>
            <a:pPr marL="257175" indent="-257175">
              <a:buFont typeface="Arial" panose="020B0604020202020204" pitchFamily="34" charset="0"/>
              <a:buChar char="•"/>
            </a:pPr>
            <a:r>
              <a:rPr lang="en-GB" sz="1500" dirty="0">
                <a:solidFill>
                  <a:schemeClr val="tx2"/>
                </a:solidFill>
                <a:latin typeface="Poppins"/>
                <a:cs typeface="Poppins"/>
              </a:rPr>
              <a:t>12900 miles </a:t>
            </a:r>
            <a:r>
              <a:rPr lang="en-GB" sz="1500" dirty="0">
                <a:latin typeface="Poppins"/>
                <a:cs typeface="Poppins"/>
              </a:rPr>
              <a:t>(20,800 km) mains</a:t>
            </a:r>
          </a:p>
          <a:p>
            <a:pPr marL="257175" indent="-257175">
              <a:buFont typeface="Arial" panose="020B0604020202020204" pitchFamily="34" charset="0"/>
              <a:buChar char="•"/>
            </a:pPr>
            <a:r>
              <a:rPr lang="en-US" sz="1500" dirty="0">
                <a:latin typeface="Poppins"/>
                <a:cs typeface="Poppins"/>
              </a:rPr>
              <a:t>Average Pressure </a:t>
            </a:r>
            <a:r>
              <a:rPr lang="en-US" sz="1500" dirty="0">
                <a:solidFill>
                  <a:schemeClr val="tx2"/>
                </a:solidFill>
                <a:latin typeface="Poppins"/>
                <a:cs typeface="Poppins"/>
              </a:rPr>
              <a:t>75 psi </a:t>
            </a:r>
            <a:r>
              <a:rPr lang="en-US" sz="1500" dirty="0">
                <a:latin typeface="Poppins"/>
                <a:cs typeface="Poppins"/>
              </a:rPr>
              <a:t>(52.8m)</a:t>
            </a:r>
          </a:p>
          <a:p>
            <a:pPr marL="257175" indent="-257175">
              <a:buFont typeface="Arial" panose="020B0604020202020204" pitchFamily="34" charset="0"/>
              <a:buChar char="•"/>
            </a:pPr>
            <a:r>
              <a:rPr lang="en-US" sz="1500" dirty="0">
                <a:solidFill>
                  <a:schemeClr val="tx2"/>
                </a:solidFill>
                <a:latin typeface="Poppins"/>
                <a:cs typeface="Poppins"/>
              </a:rPr>
              <a:t>82%</a:t>
            </a:r>
            <a:r>
              <a:rPr lang="en-US" sz="1500" dirty="0">
                <a:latin typeface="Poppins"/>
                <a:cs typeface="Poppins"/>
              </a:rPr>
              <a:t> rigid mains, </a:t>
            </a:r>
            <a:r>
              <a:rPr lang="en-US" sz="1500" dirty="0">
                <a:solidFill>
                  <a:schemeClr val="tx2"/>
                </a:solidFill>
                <a:latin typeface="Poppins"/>
                <a:cs typeface="Poppins"/>
              </a:rPr>
              <a:t>85%</a:t>
            </a:r>
            <a:r>
              <a:rPr lang="en-US" sz="1500" dirty="0">
                <a:latin typeface="Poppins"/>
                <a:cs typeface="Poppins"/>
              </a:rPr>
              <a:t> rigid services  (mains to curb stop)</a:t>
            </a:r>
          </a:p>
          <a:p>
            <a:endParaRPr lang="en-GB" sz="1500" dirty="0">
              <a:latin typeface="Poppins"/>
              <a:cs typeface="Poppins"/>
            </a:endParaRPr>
          </a:p>
          <a:p>
            <a:pPr marL="257175" indent="-257175">
              <a:buFont typeface="Arial" panose="020B0604020202020204" pitchFamily="34" charset="0"/>
              <a:buChar char="•"/>
            </a:pPr>
            <a:r>
              <a:rPr lang="en-GB" sz="1500" dirty="0">
                <a:latin typeface="Poppins"/>
                <a:cs typeface="Poppins"/>
              </a:rPr>
              <a:t>248 reservoirs, 152 pumping stations</a:t>
            </a:r>
          </a:p>
          <a:p>
            <a:pPr marL="257175" indent="-257175">
              <a:buFont typeface="Arial" panose="020B0604020202020204" pitchFamily="34" charset="0"/>
              <a:buChar char="•"/>
            </a:pPr>
            <a:r>
              <a:rPr lang="en-GB" sz="1500" dirty="0">
                <a:latin typeface="Poppins"/>
                <a:cs typeface="Poppins"/>
              </a:rPr>
              <a:t>9 water filtration plants, Sydney Desalination Plant</a:t>
            </a:r>
          </a:p>
          <a:p>
            <a:endParaRPr lang="en-GB" sz="1500" dirty="0">
              <a:solidFill>
                <a:schemeClr val="tx2"/>
              </a:solidFill>
              <a:latin typeface="Poppins"/>
              <a:cs typeface="Poppins"/>
            </a:endParaRPr>
          </a:p>
          <a:p>
            <a:pPr marL="257175" indent="-257175" defTabSz="685800">
              <a:lnSpc>
                <a:spcPct val="90000"/>
              </a:lnSpc>
              <a:spcAft>
                <a:spcPts val="450"/>
              </a:spcAft>
              <a:buClr>
                <a:schemeClr val="tx1"/>
              </a:buClr>
              <a:buFont typeface="Arial" panose="020B0604020202020204" pitchFamily="34" charset="0"/>
              <a:buChar char="•"/>
            </a:pPr>
            <a:r>
              <a:rPr lang="en-US" sz="1500" dirty="0">
                <a:solidFill>
                  <a:schemeClr val="tx2"/>
                </a:solidFill>
                <a:latin typeface="Poppins"/>
                <a:cs typeface="Poppins"/>
              </a:rPr>
              <a:t>655 </a:t>
            </a:r>
            <a:r>
              <a:rPr lang="en-US" sz="1500" dirty="0">
                <a:latin typeface="Poppins"/>
                <a:cs typeface="Poppins"/>
              </a:rPr>
              <a:t>UARL with SCF calculations to map all  pressure        zones, supply zones, and distribution systems  across </a:t>
            </a:r>
            <a:r>
              <a:rPr lang="en-US" sz="1500" dirty="0">
                <a:solidFill>
                  <a:schemeClr val="tx2"/>
                </a:solidFill>
                <a:latin typeface="Poppins"/>
                <a:cs typeface="Poppins"/>
              </a:rPr>
              <a:t>13 </a:t>
            </a:r>
            <a:r>
              <a:rPr lang="en-US" sz="1500" dirty="0">
                <a:latin typeface="Poppins"/>
                <a:cs typeface="Poppins"/>
              </a:rPr>
              <a:t>water delivery systems</a:t>
            </a:r>
          </a:p>
          <a:p>
            <a:pPr indent="-171450" defTabSz="685800">
              <a:lnSpc>
                <a:spcPct val="90000"/>
              </a:lnSpc>
              <a:spcAft>
                <a:spcPts val="450"/>
              </a:spcAft>
              <a:buFont typeface="Arial" panose="020B0604020202020204" pitchFamily="34" charset="0"/>
              <a:buChar char="•"/>
            </a:pPr>
            <a:r>
              <a:rPr lang="en-GB" sz="1500" dirty="0">
                <a:latin typeface="Poppins"/>
                <a:cs typeface="Poppins"/>
              </a:rPr>
              <a:t>  2020 </a:t>
            </a:r>
            <a:r>
              <a:rPr lang="en-GB" sz="1500" dirty="0">
                <a:solidFill>
                  <a:schemeClr val="tx2"/>
                </a:solidFill>
                <a:latin typeface="Poppins"/>
                <a:cs typeface="Poppins"/>
              </a:rPr>
              <a:t>ILI = 1.3</a:t>
            </a:r>
          </a:p>
        </p:txBody>
      </p:sp>
      <p:pic>
        <p:nvPicPr>
          <p:cNvPr id="11" name="Graphic 10">
            <a:extLst>
              <a:ext uri="{FF2B5EF4-FFF2-40B4-BE49-F238E27FC236}">
                <a16:creationId xmlns:a16="http://schemas.microsoft.com/office/drawing/2014/main" id="{54979F16-79F3-4B87-B185-2748E4D1B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0995" y="4068052"/>
            <a:ext cx="1020131" cy="390518"/>
          </a:xfrm>
          <a:prstGeom prst="rect">
            <a:avLst/>
          </a:prstGeom>
        </p:spPr>
      </p:pic>
      <p:pic>
        <p:nvPicPr>
          <p:cNvPr id="15" name="Picture 14" descr="Map&#10;&#10;Description automatically generated">
            <a:extLst>
              <a:ext uri="{FF2B5EF4-FFF2-40B4-BE49-F238E27FC236}">
                <a16:creationId xmlns:a16="http://schemas.microsoft.com/office/drawing/2014/main" id="{3F003E03-4FB9-4DE8-A406-D1BB36B905F7}"/>
              </a:ext>
            </a:extLst>
          </p:cNvPr>
          <p:cNvPicPr>
            <a:picLocks noChangeAspect="1"/>
          </p:cNvPicPr>
          <p:nvPr/>
        </p:nvPicPr>
        <p:blipFill rotWithShape="1">
          <a:blip r:embed="rId5">
            <a:extLst>
              <a:ext uri="{28A0092B-C50C-407E-A947-70E740481C1C}">
                <a14:useLocalDpi xmlns:a14="http://schemas.microsoft.com/office/drawing/2010/main" val="0"/>
              </a:ext>
            </a:extLst>
          </a:blip>
          <a:srcRect l="3992" t="11683" r="3531" b="10899"/>
          <a:stretch/>
        </p:blipFill>
        <p:spPr>
          <a:xfrm>
            <a:off x="315375" y="1233352"/>
            <a:ext cx="3131375" cy="2676797"/>
          </a:xfrm>
          <a:prstGeom prst="rect">
            <a:avLst/>
          </a:prstGeom>
        </p:spPr>
      </p:pic>
      <p:sp>
        <p:nvSpPr>
          <p:cNvPr id="16" name="TextBox 15">
            <a:extLst>
              <a:ext uri="{FF2B5EF4-FFF2-40B4-BE49-F238E27FC236}">
                <a16:creationId xmlns:a16="http://schemas.microsoft.com/office/drawing/2014/main" id="{FB7398A7-F1D7-4820-8382-97A620606410}"/>
              </a:ext>
            </a:extLst>
          </p:cNvPr>
          <p:cNvSpPr txBox="1"/>
          <p:nvPr/>
        </p:nvSpPr>
        <p:spPr>
          <a:xfrm>
            <a:off x="315374" y="4616475"/>
            <a:ext cx="3131375"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900" dirty="0">
                <a:latin typeface="Arial" panose="020B0604020202020204" pitchFamily="34" charset="0"/>
                <a:cs typeface="Arial" panose="020B0604020202020204" pitchFamily="34" charset="0"/>
              </a:rPr>
              <a:t>All data reproduced with kind permission of   </a:t>
            </a:r>
          </a:p>
          <a:p>
            <a:pPr algn="ctr"/>
            <a:r>
              <a:rPr lang="en-GB" sz="900" dirty="0">
                <a:latin typeface="Arial" panose="020B0604020202020204" pitchFamily="34" charset="0"/>
                <a:cs typeface="Arial" panose="020B0604020202020204" pitchFamily="34" charset="0"/>
              </a:rPr>
              <a:t>Sydney Water, Australia</a:t>
            </a:r>
          </a:p>
        </p:txBody>
      </p:sp>
    </p:spTree>
    <p:custDataLst>
      <p:tags r:id="rId1"/>
    </p:custDataLst>
    <p:extLst>
      <p:ext uri="{BB962C8B-B14F-4D97-AF65-F5344CB8AC3E}">
        <p14:creationId xmlns:p14="http://schemas.microsoft.com/office/powerpoint/2010/main" val="92140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8518358-785C-45AC-989C-0A324CE60739}"/>
              </a:ext>
            </a:extLst>
          </p:cNvPr>
          <p:cNvSpPr txBox="1"/>
          <p:nvPr/>
        </p:nvSpPr>
        <p:spPr>
          <a:xfrm>
            <a:off x="91052" y="4903590"/>
            <a:ext cx="8961897"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900" dirty="0">
                <a:latin typeface="Poppins"/>
                <a:cs typeface="Poppins"/>
              </a:rPr>
              <a:t>All data reproduced with kind permission of  Sydney Water, Australia</a:t>
            </a:r>
          </a:p>
        </p:txBody>
      </p:sp>
      <p:sp>
        <p:nvSpPr>
          <p:cNvPr id="15" name="Title 1">
            <a:extLst>
              <a:ext uri="{FF2B5EF4-FFF2-40B4-BE49-F238E27FC236}">
                <a16:creationId xmlns:a16="http://schemas.microsoft.com/office/drawing/2014/main" id="{52015704-BCE8-4DA9-9D0C-614C8A6CB68B}"/>
              </a:ext>
            </a:extLst>
          </p:cNvPr>
          <p:cNvSpPr>
            <a:spLocks noGrp="1"/>
          </p:cNvSpPr>
          <p:nvPr>
            <p:ph type="title"/>
          </p:nvPr>
        </p:nvSpPr>
        <p:spPr>
          <a:xfrm>
            <a:off x="87581" y="52392"/>
            <a:ext cx="8996400" cy="484748"/>
          </a:xfrm>
          <a:ln>
            <a:solidFill>
              <a:schemeClr val="tx1"/>
            </a:solidFill>
          </a:ln>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chemeClr val="tx2"/>
                </a:solidFill>
                <a:latin typeface="Poppins"/>
                <a:cs typeface="Poppins"/>
              </a:rPr>
              <a:t>Case Study 3 – Sydney Water (Australia)</a:t>
            </a:r>
            <a:endParaRPr lang="en-GB" sz="3300" dirty="0">
              <a:solidFill>
                <a:schemeClr val="tx2"/>
              </a:solidFill>
              <a:latin typeface="Poppins"/>
              <a:cs typeface="Poppins"/>
            </a:endParaRPr>
          </a:p>
        </p:txBody>
      </p:sp>
      <p:graphicFrame>
        <p:nvGraphicFramePr>
          <p:cNvPr id="18" name="Table 4">
            <a:extLst>
              <a:ext uri="{FF2B5EF4-FFF2-40B4-BE49-F238E27FC236}">
                <a16:creationId xmlns:a16="http://schemas.microsoft.com/office/drawing/2014/main" id="{3209F703-0ECA-49D8-83CF-CF3844AB86F1}"/>
              </a:ext>
            </a:extLst>
          </p:cNvPr>
          <p:cNvGraphicFramePr>
            <a:graphicFrameLocks noGrp="1"/>
          </p:cNvGraphicFramePr>
          <p:nvPr/>
        </p:nvGraphicFramePr>
        <p:xfrm>
          <a:off x="1739787" y="708053"/>
          <a:ext cx="5438876" cy="960120"/>
        </p:xfrm>
        <a:graphic>
          <a:graphicData uri="http://schemas.openxmlformats.org/drawingml/2006/table">
            <a:tbl>
              <a:tblPr firstRow="1" bandRow="1">
                <a:tableStyleId>{5C22544A-7EE6-4342-B048-85BDC9FD1C3A}</a:tableStyleId>
              </a:tblPr>
              <a:tblGrid>
                <a:gridCol w="1639431">
                  <a:extLst>
                    <a:ext uri="{9D8B030D-6E8A-4147-A177-3AD203B41FA5}">
                      <a16:colId xmlns:a16="http://schemas.microsoft.com/office/drawing/2014/main" val="3415091508"/>
                    </a:ext>
                  </a:extLst>
                </a:gridCol>
                <a:gridCol w="3799445">
                  <a:extLst>
                    <a:ext uri="{9D8B030D-6E8A-4147-A177-3AD203B41FA5}">
                      <a16:colId xmlns:a16="http://schemas.microsoft.com/office/drawing/2014/main" val="1133872658"/>
                    </a:ext>
                  </a:extLst>
                </a:gridCol>
              </a:tblGrid>
              <a:tr h="251460">
                <a:tc gridSpan="2">
                  <a:txBody>
                    <a:bodyPr/>
                    <a:lstStyle/>
                    <a:p>
                      <a:pPr algn="ctr"/>
                      <a:r>
                        <a:rPr lang="en-GB" sz="1200" dirty="0">
                          <a:solidFill>
                            <a:schemeClr val="tx1"/>
                          </a:solidFill>
                          <a:latin typeface="Arial"/>
                          <a:cs typeface="Arial"/>
                        </a:rPr>
                        <a:t>Case Study characteristics</a:t>
                      </a:r>
                    </a:p>
                  </a:txBody>
                  <a:tcPr marL="68580" marR="68580" marT="34290" marB="34290"/>
                </a:tc>
                <a:tc hMerge="1">
                  <a:txBody>
                    <a:bodyPr/>
                    <a:lstStyle/>
                    <a:p>
                      <a:endParaRPr lang="en-GB" dirty="0"/>
                    </a:p>
                  </a:txBody>
                  <a:tcPr/>
                </a:tc>
                <a:extLst>
                  <a:ext uri="{0D108BD9-81ED-4DB2-BD59-A6C34878D82A}">
                    <a16:rowId xmlns:a16="http://schemas.microsoft.com/office/drawing/2014/main" val="3346406870"/>
                  </a:ext>
                </a:extLst>
              </a:tr>
              <a:tr h="228600">
                <a:tc>
                  <a:txBody>
                    <a:bodyPr/>
                    <a:lstStyle/>
                    <a:p>
                      <a:r>
                        <a:rPr lang="en-GB" sz="1100" b="1" dirty="0">
                          <a:solidFill>
                            <a:schemeClr val="tx1"/>
                          </a:solidFill>
                          <a:latin typeface="Arial"/>
                          <a:cs typeface="Arial"/>
                        </a:rPr>
                        <a:t>Zone/System size</a:t>
                      </a:r>
                    </a:p>
                  </a:txBody>
                  <a:tcPr marL="68580" marR="68580" marT="34290" marB="34290"/>
                </a:tc>
                <a:tc>
                  <a:txBody>
                    <a:bodyPr/>
                    <a:lstStyle/>
                    <a:p>
                      <a:r>
                        <a:rPr lang="en-GB" sz="1100" b="1" dirty="0">
                          <a:solidFill>
                            <a:schemeClr val="tx1"/>
                          </a:solidFill>
                          <a:latin typeface="Arial"/>
                          <a:cs typeface="Arial"/>
                        </a:rPr>
                        <a:t>12 – 384,864 service connections</a:t>
                      </a:r>
                    </a:p>
                  </a:txBody>
                  <a:tcPr marL="68580" marR="68580" marT="34290" marB="34290"/>
                </a:tc>
                <a:extLst>
                  <a:ext uri="{0D108BD9-81ED-4DB2-BD59-A6C34878D82A}">
                    <a16:rowId xmlns:a16="http://schemas.microsoft.com/office/drawing/2014/main" val="1902189689"/>
                  </a:ext>
                </a:extLst>
              </a:tr>
              <a:tr h="228600">
                <a:tc>
                  <a:txBody>
                    <a:bodyPr/>
                    <a:lstStyle/>
                    <a:p>
                      <a:r>
                        <a:rPr lang="en-GB" sz="1100" b="1" dirty="0">
                          <a:solidFill>
                            <a:schemeClr val="tx1"/>
                          </a:solidFill>
                          <a:latin typeface="Arial"/>
                          <a:cs typeface="Arial"/>
                        </a:rPr>
                        <a:t>Small Systems</a:t>
                      </a:r>
                    </a:p>
                  </a:txBody>
                  <a:tcPr marL="68580" marR="68580" marT="34290" marB="34290"/>
                </a:tc>
                <a:tc>
                  <a:txBody>
                    <a:bodyPr/>
                    <a:lstStyle/>
                    <a:p>
                      <a:r>
                        <a:rPr lang="en-GB" sz="1100" b="1" dirty="0">
                          <a:solidFill>
                            <a:schemeClr val="tx1"/>
                          </a:solidFill>
                          <a:latin typeface="Arial"/>
                          <a:cs typeface="Arial"/>
                        </a:rPr>
                        <a:t>&gt;68% zones have &lt;5,000 service connections</a:t>
                      </a:r>
                    </a:p>
                  </a:txBody>
                  <a:tcPr marL="68580" marR="68580" marT="34290" marB="34290"/>
                </a:tc>
                <a:extLst>
                  <a:ext uri="{0D108BD9-81ED-4DB2-BD59-A6C34878D82A}">
                    <a16:rowId xmlns:a16="http://schemas.microsoft.com/office/drawing/2014/main" val="2290428973"/>
                  </a:ext>
                </a:extLst>
              </a:tr>
              <a:tr h="228600">
                <a:tc>
                  <a:txBody>
                    <a:bodyPr/>
                    <a:lstStyle/>
                    <a:p>
                      <a:r>
                        <a:rPr lang="en-GB" sz="1100" b="1" dirty="0">
                          <a:solidFill>
                            <a:schemeClr val="tx1"/>
                          </a:solidFill>
                          <a:latin typeface="Arial"/>
                          <a:cs typeface="Arial"/>
                        </a:rPr>
                        <a:t>Managed AZP ranges</a:t>
                      </a:r>
                    </a:p>
                  </a:txBody>
                  <a:tcPr marL="68580" marR="68580" marT="34290" marB="34290"/>
                </a:tc>
                <a:tc>
                  <a:txBody>
                    <a:bodyPr/>
                    <a:lstStyle/>
                    <a:p>
                      <a:r>
                        <a:rPr lang="en-GB" sz="1100" b="1" dirty="0">
                          <a:solidFill>
                            <a:schemeClr val="tx1"/>
                          </a:solidFill>
                          <a:latin typeface="Arial"/>
                          <a:cs typeface="Arial"/>
                        </a:rPr>
                        <a:t>21-195 psi (15-137 m)</a:t>
                      </a:r>
                    </a:p>
                  </a:txBody>
                  <a:tcPr marL="68580" marR="68580" marT="34290" marB="34290"/>
                </a:tc>
                <a:extLst>
                  <a:ext uri="{0D108BD9-81ED-4DB2-BD59-A6C34878D82A}">
                    <a16:rowId xmlns:a16="http://schemas.microsoft.com/office/drawing/2014/main" val="3981136642"/>
                  </a:ext>
                </a:extLst>
              </a:tr>
            </a:tbl>
          </a:graphicData>
        </a:graphic>
      </p:graphicFrame>
      <p:pic>
        <p:nvPicPr>
          <p:cNvPr id="4" name="Picture 3">
            <a:extLst>
              <a:ext uri="{FF2B5EF4-FFF2-40B4-BE49-F238E27FC236}">
                <a16:creationId xmlns:a16="http://schemas.microsoft.com/office/drawing/2014/main" id="{B88BDAB3-3999-4A01-934B-175EBE97DD53}"/>
              </a:ext>
            </a:extLst>
          </p:cNvPr>
          <p:cNvPicPr>
            <a:picLocks noChangeAspect="1"/>
          </p:cNvPicPr>
          <p:nvPr/>
        </p:nvPicPr>
        <p:blipFill>
          <a:blip r:embed="rId3"/>
          <a:stretch>
            <a:fillRect/>
          </a:stretch>
        </p:blipFill>
        <p:spPr>
          <a:xfrm>
            <a:off x="87580" y="1757863"/>
            <a:ext cx="4370120" cy="2954895"/>
          </a:xfrm>
          <a:prstGeom prst="rect">
            <a:avLst/>
          </a:prstGeom>
        </p:spPr>
      </p:pic>
      <p:cxnSp>
        <p:nvCxnSpPr>
          <p:cNvPr id="7" name="Straight Connector 6">
            <a:extLst>
              <a:ext uri="{FF2B5EF4-FFF2-40B4-BE49-F238E27FC236}">
                <a16:creationId xmlns:a16="http://schemas.microsoft.com/office/drawing/2014/main" id="{07031165-7664-4C7E-AB44-AC082DD0C8E6}"/>
              </a:ext>
            </a:extLst>
          </p:cNvPr>
          <p:cNvCxnSpPr>
            <a:cxnSpLocks/>
          </p:cNvCxnSpPr>
          <p:nvPr/>
        </p:nvCxnSpPr>
        <p:spPr>
          <a:xfrm>
            <a:off x="528451" y="3407482"/>
            <a:ext cx="3672000" cy="0"/>
          </a:xfrm>
          <a:prstGeom prst="line">
            <a:avLst/>
          </a:prstGeom>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4601D4C8-846F-47DC-9058-F11515B6617B}"/>
              </a:ext>
            </a:extLst>
          </p:cNvPr>
          <p:cNvSpPr/>
          <p:nvPr/>
        </p:nvSpPr>
        <p:spPr>
          <a:xfrm>
            <a:off x="528451" y="2560750"/>
            <a:ext cx="3672000" cy="75600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dirty="0">
                <a:latin typeface="Poppins"/>
                <a:cs typeface="Poppins"/>
              </a:rPr>
              <a:t>0</a:t>
            </a:r>
          </a:p>
        </p:txBody>
      </p:sp>
      <p:sp>
        <p:nvSpPr>
          <p:cNvPr id="13" name="Rectangle 12">
            <a:extLst>
              <a:ext uri="{FF2B5EF4-FFF2-40B4-BE49-F238E27FC236}">
                <a16:creationId xmlns:a16="http://schemas.microsoft.com/office/drawing/2014/main" id="{B82060D2-68CC-4DB1-800F-74D24031F14E}"/>
              </a:ext>
            </a:extLst>
          </p:cNvPr>
          <p:cNvSpPr/>
          <p:nvPr/>
        </p:nvSpPr>
        <p:spPr>
          <a:xfrm>
            <a:off x="528451" y="3508811"/>
            <a:ext cx="3672000" cy="756000"/>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latin typeface="Poppins"/>
              <a:cs typeface="Poppins"/>
            </a:endParaRPr>
          </a:p>
        </p:txBody>
      </p:sp>
      <p:pic>
        <p:nvPicPr>
          <p:cNvPr id="5" name="Picture 4">
            <a:extLst>
              <a:ext uri="{FF2B5EF4-FFF2-40B4-BE49-F238E27FC236}">
                <a16:creationId xmlns:a16="http://schemas.microsoft.com/office/drawing/2014/main" id="{B9162673-0478-438E-871F-5237980A2686}"/>
              </a:ext>
            </a:extLst>
          </p:cNvPr>
          <p:cNvPicPr>
            <a:picLocks noChangeAspect="1"/>
          </p:cNvPicPr>
          <p:nvPr/>
        </p:nvPicPr>
        <p:blipFill>
          <a:blip r:embed="rId4"/>
          <a:stretch>
            <a:fillRect/>
          </a:stretch>
        </p:blipFill>
        <p:spPr>
          <a:xfrm>
            <a:off x="4558284" y="1762187"/>
            <a:ext cx="4494665" cy="2950571"/>
          </a:xfrm>
          <a:prstGeom prst="rect">
            <a:avLst/>
          </a:prstGeom>
        </p:spPr>
      </p:pic>
      <p:cxnSp>
        <p:nvCxnSpPr>
          <p:cNvPr id="8" name="Straight Connector 7">
            <a:extLst>
              <a:ext uri="{FF2B5EF4-FFF2-40B4-BE49-F238E27FC236}">
                <a16:creationId xmlns:a16="http://schemas.microsoft.com/office/drawing/2014/main" id="{FD9733EA-4D35-4609-86EA-5EB8BFF17446}"/>
              </a:ext>
            </a:extLst>
          </p:cNvPr>
          <p:cNvCxnSpPr>
            <a:cxnSpLocks/>
          </p:cNvCxnSpPr>
          <p:nvPr/>
        </p:nvCxnSpPr>
        <p:spPr>
          <a:xfrm>
            <a:off x="5034223" y="3389442"/>
            <a:ext cx="3807000" cy="0"/>
          </a:xfrm>
          <a:prstGeom prst="line">
            <a:avLst/>
          </a:prstGeom>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3BEA8937-1CAF-45F5-991A-8BD86963CC81}"/>
              </a:ext>
            </a:extLst>
          </p:cNvPr>
          <p:cNvSpPr/>
          <p:nvPr/>
        </p:nvSpPr>
        <p:spPr>
          <a:xfrm>
            <a:off x="5051809" y="2599449"/>
            <a:ext cx="3783776" cy="71874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latin typeface="Poppins"/>
              <a:cs typeface="Poppins"/>
            </a:endParaRPr>
          </a:p>
        </p:txBody>
      </p:sp>
      <p:sp>
        <p:nvSpPr>
          <p:cNvPr id="14" name="Rectangle 13">
            <a:extLst>
              <a:ext uri="{FF2B5EF4-FFF2-40B4-BE49-F238E27FC236}">
                <a16:creationId xmlns:a16="http://schemas.microsoft.com/office/drawing/2014/main" id="{0244DFF0-02D5-4C38-96BB-F08A3481A24D}"/>
              </a:ext>
            </a:extLst>
          </p:cNvPr>
          <p:cNvSpPr/>
          <p:nvPr/>
        </p:nvSpPr>
        <p:spPr>
          <a:xfrm>
            <a:off x="5051809" y="3479695"/>
            <a:ext cx="3783776" cy="675000"/>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dirty="0">
              <a:latin typeface="Poppins"/>
              <a:cs typeface="Poppins"/>
            </a:endParaRPr>
          </a:p>
        </p:txBody>
      </p:sp>
    </p:spTree>
    <p:custDataLst>
      <p:tags r:id="rId1"/>
    </p:custDataLst>
    <p:extLst>
      <p:ext uri="{BB962C8B-B14F-4D97-AF65-F5344CB8AC3E}">
        <p14:creationId xmlns:p14="http://schemas.microsoft.com/office/powerpoint/2010/main" val="71391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25DCFD-9F77-447B-8E96-F640AB0C3D39}"/>
              </a:ext>
            </a:extLst>
          </p:cNvPr>
          <p:cNvSpPr txBox="1"/>
          <p:nvPr/>
        </p:nvSpPr>
        <p:spPr>
          <a:xfrm>
            <a:off x="3402623" y="947223"/>
            <a:ext cx="5648426" cy="404085"/>
          </a:xfrm>
          <a:prstGeom prst="rect">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latin typeface="Poppins"/>
                <a:cs typeface="Poppins"/>
              </a:rPr>
              <a:t>For some zones, standard UARL equation </a:t>
            </a:r>
          </a:p>
          <a:p>
            <a:pPr algn="ctr"/>
            <a:r>
              <a:rPr lang="en-GB" sz="1000" b="1" u="sng" dirty="0">
                <a:solidFill>
                  <a:srgbClr val="0070C0"/>
                </a:solidFill>
                <a:latin typeface="Poppins"/>
                <a:cs typeface="Poppins"/>
              </a:rPr>
              <a:t>over-predicts</a:t>
            </a:r>
            <a:r>
              <a:rPr lang="en-GB" sz="1000" b="1" dirty="0">
                <a:latin typeface="Poppins"/>
                <a:cs typeface="Poppins"/>
              </a:rPr>
              <a:t> UARL volumes by up to</a:t>
            </a:r>
            <a:r>
              <a:rPr lang="en-GB" sz="1000" b="1" dirty="0">
                <a:solidFill>
                  <a:srgbClr val="0070C0"/>
                </a:solidFill>
                <a:latin typeface="Poppins"/>
                <a:cs typeface="Poppins"/>
              </a:rPr>
              <a:t> 63%</a:t>
            </a:r>
          </a:p>
        </p:txBody>
      </p:sp>
      <p:sp>
        <p:nvSpPr>
          <p:cNvPr id="11" name="TextBox 10">
            <a:extLst>
              <a:ext uri="{FF2B5EF4-FFF2-40B4-BE49-F238E27FC236}">
                <a16:creationId xmlns:a16="http://schemas.microsoft.com/office/drawing/2014/main" id="{1AA1881F-F3CC-4578-9B62-37D7659C2410}"/>
              </a:ext>
            </a:extLst>
          </p:cNvPr>
          <p:cNvSpPr txBox="1"/>
          <p:nvPr/>
        </p:nvSpPr>
        <p:spPr>
          <a:xfrm>
            <a:off x="92951" y="1064027"/>
            <a:ext cx="3228987" cy="784830"/>
          </a:xfrm>
          <a:prstGeom prst="homePlate">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SCFs  at current operating pressures range from  </a:t>
            </a:r>
          </a:p>
          <a:p>
            <a:pPr algn="ctr"/>
            <a:r>
              <a:rPr lang="en-GB" sz="1500" b="1" dirty="0">
                <a:solidFill>
                  <a:srgbClr val="0070C0"/>
                </a:solidFill>
                <a:latin typeface="Poppins"/>
                <a:cs typeface="Poppins"/>
              </a:rPr>
              <a:t>0.37 – 1.95</a:t>
            </a:r>
          </a:p>
        </p:txBody>
      </p:sp>
      <p:sp>
        <p:nvSpPr>
          <p:cNvPr id="13" name="TextBox 12">
            <a:extLst>
              <a:ext uri="{FF2B5EF4-FFF2-40B4-BE49-F238E27FC236}">
                <a16:creationId xmlns:a16="http://schemas.microsoft.com/office/drawing/2014/main" id="{1134971E-2A91-41E3-BE3E-68164B378476}"/>
              </a:ext>
            </a:extLst>
          </p:cNvPr>
          <p:cNvSpPr txBox="1"/>
          <p:nvPr/>
        </p:nvSpPr>
        <p:spPr>
          <a:xfrm>
            <a:off x="3321939" y="3880206"/>
            <a:ext cx="5743588" cy="715837"/>
          </a:xfrm>
          <a:prstGeom prst="rect">
            <a:avLst/>
          </a:prstGeom>
          <a:noFill/>
          <a:ln>
            <a:solidFill>
              <a:schemeClr val="tx2"/>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dirty="0">
                <a:solidFill>
                  <a:schemeClr val="tx2"/>
                </a:solidFill>
                <a:latin typeface="Poppins"/>
                <a:cs typeface="Poppins"/>
              </a:rPr>
              <a:t>Contributes to a complete assessment of all their pressure zones, supply zones, distribution zones and delivery systems  - </a:t>
            </a:r>
          </a:p>
          <a:p>
            <a:pPr algn="ctr"/>
            <a:r>
              <a:rPr lang="en-GB" sz="1013" dirty="0">
                <a:solidFill>
                  <a:schemeClr val="tx2"/>
                </a:solidFill>
                <a:latin typeface="Poppins"/>
                <a:cs typeface="Poppins"/>
              </a:rPr>
              <a:t>this will be used for better targeting of further active leakage control </a:t>
            </a:r>
          </a:p>
          <a:p>
            <a:pPr algn="ctr"/>
            <a:r>
              <a:rPr lang="en-GB" sz="1013" dirty="0">
                <a:solidFill>
                  <a:schemeClr val="tx2"/>
                </a:solidFill>
                <a:latin typeface="Poppins"/>
                <a:cs typeface="Poppins"/>
              </a:rPr>
              <a:t>and pressure management activities </a:t>
            </a:r>
          </a:p>
        </p:txBody>
      </p:sp>
      <p:sp>
        <p:nvSpPr>
          <p:cNvPr id="15" name="TextBox 14">
            <a:extLst>
              <a:ext uri="{FF2B5EF4-FFF2-40B4-BE49-F238E27FC236}">
                <a16:creationId xmlns:a16="http://schemas.microsoft.com/office/drawing/2014/main" id="{DE7E5F7A-E0CE-4FD2-B753-D897F1446720}"/>
              </a:ext>
            </a:extLst>
          </p:cNvPr>
          <p:cNvSpPr txBox="1"/>
          <p:nvPr/>
        </p:nvSpPr>
        <p:spPr>
          <a:xfrm>
            <a:off x="92951" y="2746108"/>
            <a:ext cx="3075110" cy="553998"/>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500" dirty="0">
                <a:latin typeface="Poppins"/>
                <a:cs typeface="Poppins"/>
              </a:rPr>
              <a:t>Why are these SCFs so varied ?</a:t>
            </a:r>
          </a:p>
        </p:txBody>
      </p:sp>
      <p:sp>
        <p:nvSpPr>
          <p:cNvPr id="16" name="TextBox 15">
            <a:extLst>
              <a:ext uri="{FF2B5EF4-FFF2-40B4-BE49-F238E27FC236}">
                <a16:creationId xmlns:a16="http://schemas.microsoft.com/office/drawing/2014/main" id="{1EF97E69-41DD-4B8E-9B5E-8794BE44F11D}"/>
              </a:ext>
            </a:extLst>
          </p:cNvPr>
          <p:cNvSpPr txBox="1"/>
          <p:nvPr/>
        </p:nvSpPr>
        <p:spPr>
          <a:xfrm>
            <a:off x="3314697" y="2755859"/>
            <a:ext cx="5736349" cy="30008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wide variety of system/zone size</a:t>
            </a:r>
          </a:p>
        </p:txBody>
      </p:sp>
      <p:sp>
        <p:nvSpPr>
          <p:cNvPr id="17" name="TextBox 16">
            <a:extLst>
              <a:ext uri="{FF2B5EF4-FFF2-40B4-BE49-F238E27FC236}">
                <a16:creationId xmlns:a16="http://schemas.microsoft.com/office/drawing/2014/main" id="{1141BE40-C871-424C-A46D-01927C0BEAB2}"/>
              </a:ext>
            </a:extLst>
          </p:cNvPr>
          <p:cNvSpPr txBox="1"/>
          <p:nvPr/>
        </p:nvSpPr>
        <p:spPr>
          <a:xfrm>
            <a:off x="3314700" y="3049310"/>
            <a:ext cx="5736349" cy="300082"/>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Mostly rigid  mains and service connections</a:t>
            </a:r>
          </a:p>
        </p:txBody>
      </p:sp>
      <p:sp>
        <p:nvSpPr>
          <p:cNvPr id="18" name="TextBox 17">
            <a:extLst>
              <a:ext uri="{FF2B5EF4-FFF2-40B4-BE49-F238E27FC236}">
                <a16:creationId xmlns:a16="http://schemas.microsoft.com/office/drawing/2014/main" id="{91545CE3-893C-4331-A78A-D49980235EDC}"/>
              </a:ext>
            </a:extLst>
          </p:cNvPr>
          <p:cNvSpPr txBox="1"/>
          <p:nvPr/>
        </p:nvSpPr>
        <p:spPr>
          <a:xfrm>
            <a:off x="3325557" y="2497158"/>
            <a:ext cx="5736349" cy="300082"/>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dirty="0">
                <a:latin typeface="Poppins"/>
                <a:cs typeface="Poppins"/>
              </a:rPr>
              <a:t>A </a:t>
            </a:r>
            <a:r>
              <a:rPr lang="en-GB" sz="1013" dirty="0">
                <a:latin typeface="Poppins"/>
                <a:cs typeface="Poppins"/>
              </a:rPr>
              <a:t>wi</a:t>
            </a:r>
            <a:r>
              <a:rPr lang="en-GB" sz="1350" dirty="0">
                <a:latin typeface="Poppins"/>
                <a:cs typeface="Poppins"/>
              </a:rPr>
              <a:t>de range of operating pressures</a:t>
            </a:r>
          </a:p>
        </p:txBody>
      </p:sp>
      <p:sp>
        <p:nvSpPr>
          <p:cNvPr id="20" name="TextBox 19">
            <a:extLst>
              <a:ext uri="{FF2B5EF4-FFF2-40B4-BE49-F238E27FC236}">
                <a16:creationId xmlns:a16="http://schemas.microsoft.com/office/drawing/2014/main" id="{53E76CFE-0037-4FA8-8B89-C7A24C5C63D6}"/>
              </a:ext>
            </a:extLst>
          </p:cNvPr>
          <p:cNvSpPr txBox="1"/>
          <p:nvPr/>
        </p:nvSpPr>
        <p:spPr>
          <a:xfrm>
            <a:off x="92951" y="3895122"/>
            <a:ext cx="3075110" cy="923330"/>
          </a:xfrm>
          <a:prstGeom prst="homePlate">
            <a:avLst/>
          </a:prstGeom>
          <a:noFill/>
          <a:ln>
            <a:solidFill>
              <a:schemeClr val="tx1"/>
            </a:solid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chemeClr val="tx2"/>
                </a:solidFill>
                <a:latin typeface="Poppins"/>
                <a:cs typeface="Poppins"/>
              </a:rPr>
              <a:t>How are Sydney Water using SCF calculation results?</a:t>
            </a:r>
          </a:p>
        </p:txBody>
      </p:sp>
      <p:sp>
        <p:nvSpPr>
          <p:cNvPr id="14" name="TextBox 13">
            <a:extLst>
              <a:ext uri="{FF2B5EF4-FFF2-40B4-BE49-F238E27FC236}">
                <a16:creationId xmlns:a16="http://schemas.microsoft.com/office/drawing/2014/main" id="{8790BF30-078B-4B3A-9451-DFBB6E43E9F1}"/>
              </a:ext>
            </a:extLst>
          </p:cNvPr>
          <p:cNvSpPr txBox="1"/>
          <p:nvPr/>
        </p:nvSpPr>
        <p:spPr>
          <a:xfrm>
            <a:off x="3402623" y="1466089"/>
            <a:ext cx="5648426" cy="404085"/>
          </a:xfrm>
          <a:prstGeom prst="rect">
            <a:avLst/>
          </a:prstGeom>
          <a:noFill/>
          <a:ln w="6350">
            <a:solidFill>
              <a:schemeClr val="tx1"/>
            </a:solidFill>
          </a:ln>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latin typeface="Poppins"/>
                <a:cs typeface="Poppins"/>
              </a:rPr>
              <a:t>For some zones, standard UARL equation </a:t>
            </a:r>
          </a:p>
          <a:p>
            <a:pPr algn="ctr"/>
            <a:r>
              <a:rPr lang="en-GB" sz="1000" b="1" u="sng" dirty="0">
                <a:solidFill>
                  <a:srgbClr val="0070C0"/>
                </a:solidFill>
                <a:latin typeface="Poppins"/>
                <a:cs typeface="Poppins"/>
              </a:rPr>
              <a:t>under-predicts</a:t>
            </a:r>
            <a:r>
              <a:rPr lang="en-GB" sz="1000" b="1" dirty="0">
                <a:latin typeface="Poppins"/>
                <a:cs typeface="Poppins"/>
              </a:rPr>
              <a:t> UARL volumes by up to</a:t>
            </a:r>
            <a:r>
              <a:rPr lang="en-GB" sz="1000" b="1" dirty="0">
                <a:solidFill>
                  <a:srgbClr val="0070C0"/>
                </a:solidFill>
                <a:latin typeface="Poppins"/>
                <a:cs typeface="Poppins"/>
              </a:rPr>
              <a:t> 95%</a:t>
            </a:r>
          </a:p>
        </p:txBody>
      </p:sp>
      <p:sp>
        <p:nvSpPr>
          <p:cNvPr id="21" name="Title 1">
            <a:extLst>
              <a:ext uri="{FF2B5EF4-FFF2-40B4-BE49-F238E27FC236}">
                <a16:creationId xmlns:a16="http://schemas.microsoft.com/office/drawing/2014/main" id="{39D2F74B-5F79-430B-A78E-0D1C814FA643}"/>
              </a:ext>
            </a:extLst>
          </p:cNvPr>
          <p:cNvSpPr txBox="1">
            <a:spLocks/>
          </p:cNvSpPr>
          <p:nvPr/>
        </p:nvSpPr>
        <p:spPr>
          <a:xfrm>
            <a:off x="87581" y="42277"/>
            <a:ext cx="8996400" cy="484748"/>
          </a:xfrm>
          <a:prstGeom prst="rect">
            <a:avLst/>
          </a:prstGeom>
          <a:ln>
            <a:solidFill>
              <a:schemeClr val="tx1"/>
            </a:solidFill>
          </a:ln>
        </p:spPr>
        <p:txBody>
          <a:bodyPr vert="horz" lIns="68580" tIns="34290" rIns="68580" bIns="3429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a:solidFill>
                  <a:schemeClr val="tx2"/>
                </a:solidFill>
                <a:latin typeface="Poppins"/>
                <a:cs typeface="Poppins"/>
              </a:rPr>
              <a:t>Case Study 3 – Sydney Water (Australia)</a:t>
            </a:r>
            <a:endParaRPr lang="en-GB" sz="3300" dirty="0">
              <a:solidFill>
                <a:schemeClr val="tx2"/>
              </a:solidFill>
              <a:latin typeface="Poppins"/>
              <a:cs typeface="Poppins"/>
            </a:endParaRPr>
          </a:p>
        </p:txBody>
      </p:sp>
      <p:sp>
        <p:nvSpPr>
          <p:cNvPr id="23" name="TextBox 22">
            <a:extLst>
              <a:ext uri="{FF2B5EF4-FFF2-40B4-BE49-F238E27FC236}">
                <a16:creationId xmlns:a16="http://schemas.microsoft.com/office/drawing/2014/main" id="{8249BCDE-2FAD-4F46-9B72-3AA7FE01B1B1}"/>
              </a:ext>
            </a:extLst>
          </p:cNvPr>
          <p:cNvSpPr txBox="1"/>
          <p:nvPr/>
        </p:nvSpPr>
        <p:spPr>
          <a:xfrm>
            <a:off x="91052" y="4893475"/>
            <a:ext cx="8961897"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900" dirty="0">
                <a:latin typeface="Poppins"/>
                <a:cs typeface="Poppins"/>
              </a:rPr>
              <a:t>All data reproduced with kind permission of  Sydney Water, Australia</a:t>
            </a:r>
          </a:p>
        </p:txBody>
      </p:sp>
    </p:spTree>
    <p:custDataLst>
      <p:tags r:id="rId1"/>
    </p:custDataLst>
    <p:extLst>
      <p:ext uri="{BB962C8B-B14F-4D97-AF65-F5344CB8AC3E}">
        <p14:creationId xmlns:p14="http://schemas.microsoft.com/office/powerpoint/2010/main" val="914326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D22F-EB60-F9E8-D5A1-A07CA7B00858}"/>
              </a:ext>
            </a:extLst>
          </p:cNvPr>
          <p:cNvSpPr>
            <a:spLocks noGrp="1"/>
          </p:cNvSpPr>
          <p:nvPr>
            <p:ph type="title"/>
          </p:nvPr>
        </p:nvSpPr>
        <p:spPr>
          <a:xfrm>
            <a:off x="0" y="2046754"/>
            <a:ext cx="4665518" cy="1046500"/>
          </a:xfrm>
        </p:spPr>
        <p:txBody>
          <a:bodyPr>
            <a:normAutofit fontScale="90000"/>
          </a:bodyPr>
          <a:lstStyle/>
          <a:p>
            <a:r>
              <a:rPr lang="en-PS" dirty="0"/>
              <a:t>Want to achieve similar impact in your water network?</a:t>
            </a:r>
          </a:p>
        </p:txBody>
      </p:sp>
      <p:sp>
        <p:nvSpPr>
          <p:cNvPr id="3" name="Text Placeholder 2">
            <a:extLst>
              <a:ext uri="{FF2B5EF4-FFF2-40B4-BE49-F238E27FC236}">
                <a16:creationId xmlns:a16="http://schemas.microsoft.com/office/drawing/2014/main" id="{C79329F7-284B-E0AE-2E38-1C03152F4720}"/>
              </a:ext>
            </a:extLst>
          </p:cNvPr>
          <p:cNvSpPr>
            <a:spLocks noGrp="1"/>
          </p:cNvSpPr>
          <p:nvPr>
            <p:ph type="body" sz="half" idx="2"/>
          </p:nvPr>
        </p:nvSpPr>
        <p:spPr>
          <a:xfrm>
            <a:off x="0" y="3093255"/>
            <a:ext cx="4665518" cy="832306"/>
          </a:xfrm>
        </p:spPr>
        <p:txBody>
          <a:bodyPr/>
          <a:lstStyle/>
          <a:p>
            <a:r>
              <a:rPr lang="en-PS" dirty="0"/>
              <a:t>Here are the steps to get you started:</a:t>
            </a:r>
          </a:p>
        </p:txBody>
      </p:sp>
    </p:spTree>
    <p:extLst>
      <p:ext uri="{BB962C8B-B14F-4D97-AF65-F5344CB8AC3E}">
        <p14:creationId xmlns:p14="http://schemas.microsoft.com/office/powerpoint/2010/main" val="156103563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C6EEAF0-7544-4A0A-9CFF-8295CC430AC6}"/>
              </a:ext>
            </a:extLst>
          </p:cNvPr>
          <p:cNvSpPr txBox="1">
            <a:spLocks/>
          </p:cNvSpPr>
          <p:nvPr/>
        </p:nvSpPr>
        <p:spPr>
          <a:xfrm>
            <a:off x="4301741" y="3950441"/>
            <a:ext cx="4784325" cy="111001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7AAD"/>
              </a:solidFill>
              <a:effectLst/>
              <a:uLnTx/>
              <a:uFillTx/>
              <a:latin typeface="Corbel" panose="020B0503020204020204"/>
              <a:ea typeface="+mn-ea"/>
              <a:cs typeface="Cairo SemiBold" panose="00000700000000000000"/>
            </a:endParaRPr>
          </a:p>
        </p:txBody>
      </p:sp>
      <p:sp>
        <p:nvSpPr>
          <p:cNvPr id="2" name="Title 1">
            <a:extLst>
              <a:ext uri="{FF2B5EF4-FFF2-40B4-BE49-F238E27FC236}">
                <a16:creationId xmlns:a16="http://schemas.microsoft.com/office/drawing/2014/main" id="{6356406A-AC7E-995F-6D79-CABD6D8523BD}"/>
              </a:ext>
            </a:extLst>
          </p:cNvPr>
          <p:cNvSpPr>
            <a:spLocks noGrp="1"/>
          </p:cNvSpPr>
          <p:nvPr>
            <p:ph type="title"/>
          </p:nvPr>
        </p:nvSpPr>
        <p:spPr/>
        <p:txBody>
          <a:bodyPr anchor="t"/>
          <a:lstStyle/>
          <a:p>
            <a:r>
              <a:rPr lang="en-PS" dirty="0"/>
              <a:t>Leverage smart tech in your network</a:t>
            </a:r>
          </a:p>
        </p:txBody>
      </p:sp>
      <p:sp>
        <p:nvSpPr>
          <p:cNvPr id="3" name="Content Placeholder 2">
            <a:extLst>
              <a:ext uri="{FF2B5EF4-FFF2-40B4-BE49-F238E27FC236}">
                <a16:creationId xmlns:a16="http://schemas.microsoft.com/office/drawing/2014/main" id="{33327D30-FC86-FD9D-BD8A-FB725EA2264E}"/>
              </a:ext>
            </a:extLst>
          </p:cNvPr>
          <p:cNvSpPr>
            <a:spLocks noGrp="1"/>
          </p:cNvSpPr>
          <p:nvPr>
            <p:ph idx="1"/>
          </p:nvPr>
        </p:nvSpPr>
        <p:spPr/>
        <p:txBody>
          <a:bodyPr/>
          <a:lstStyle/>
          <a:p>
            <a:r>
              <a:rPr lang="en-PS" dirty="0"/>
              <a:t>Understand the context</a:t>
            </a:r>
          </a:p>
          <a:p>
            <a:r>
              <a:rPr lang="en-PS" dirty="0"/>
              <a:t>Define your targets</a:t>
            </a:r>
          </a:p>
          <a:p>
            <a:r>
              <a:rPr lang="en-US" dirty="0"/>
              <a:t>Deploy the technology</a:t>
            </a:r>
          </a:p>
          <a:p>
            <a:r>
              <a:rPr lang="en-US" dirty="0"/>
              <a:t>Utilize the insights, implement the interventions</a:t>
            </a:r>
          </a:p>
          <a:p>
            <a:r>
              <a:rPr lang="en-US" dirty="0"/>
              <a:t>Improve and iterate!</a:t>
            </a:r>
            <a:endParaRPr lang="en-PS" dirty="0"/>
          </a:p>
        </p:txBody>
      </p:sp>
      <p:pic>
        <p:nvPicPr>
          <p:cNvPr id="4" name="Picture 3">
            <a:extLst>
              <a:ext uri="{FF2B5EF4-FFF2-40B4-BE49-F238E27FC236}">
                <a16:creationId xmlns:a16="http://schemas.microsoft.com/office/drawing/2014/main" id="{AFC12E1A-0CAD-257A-D63B-0F17D9E31A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6" name="Picture 5">
            <a:extLst>
              <a:ext uri="{FF2B5EF4-FFF2-40B4-BE49-F238E27FC236}">
                <a16:creationId xmlns:a16="http://schemas.microsoft.com/office/drawing/2014/main" id="{4FA35B59-2416-9B50-BC6E-2D4A62ED5231}"/>
              </a:ext>
            </a:extLst>
          </p:cNvPr>
          <p:cNvPicPr>
            <a:picLocks noChangeAspect="1"/>
          </p:cNvPicPr>
          <p:nvPr/>
        </p:nvPicPr>
        <p:blipFill rotWithShape="1">
          <a:blip r:embed="rId4"/>
          <a:srcRect l="11362" t="25916" r="14903" b="25348"/>
          <a:stretch/>
        </p:blipFill>
        <p:spPr>
          <a:xfrm>
            <a:off x="8353168" y="4558111"/>
            <a:ext cx="639690" cy="422813"/>
          </a:xfrm>
          <a:prstGeom prst="rect">
            <a:avLst/>
          </a:prstGeom>
        </p:spPr>
      </p:pic>
    </p:spTree>
    <p:extLst>
      <p:ext uri="{BB962C8B-B14F-4D97-AF65-F5344CB8AC3E}">
        <p14:creationId xmlns:p14="http://schemas.microsoft.com/office/powerpoint/2010/main" val="918701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33A5-D1C7-5A70-D323-C3F4213A3313}"/>
              </a:ext>
            </a:extLst>
          </p:cNvPr>
          <p:cNvSpPr>
            <a:spLocks noGrp="1"/>
          </p:cNvSpPr>
          <p:nvPr>
            <p:ph type="title"/>
          </p:nvPr>
        </p:nvSpPr>
        <p:spPr>
          <a:xfrm>
            <a:off x="669304" y="514351"/>
            <a:ext cx="7957966" cy="833682"/>
          </a:xfrm>
        </p:spPr>
        <p:txBody>
          <a:bodyPr anchor="ctr">
            <a:normAutofit/>
          </a:bodyPr>
          <a:lstStyle/>
          <a:p>
            <a:r>
              <a:rPr lang="en-PS"/>
              <a:t>Agenda</a:t>
            </a:r>
          </a:p>
        </p:txBody>
      </p:sp>
      <p:sp>
        <p:nvSpPr>
          <p:cNvPr id="3" name="Content Placeholder 2">
            <a:extLst>
              <a:ext uri="{FF2B5EF4-FFF2-40B4-BE49-F238E27FC236}">
                <a16:creationId xmlns:a16="http://schemas.microsoft.com/office/drawing/2014/main" id="{BFF96F4C-0145-DABB-F700-5F7B1FED1270}"/>
              </a:ext>
            </a:extLst>
          </p:cNvPr>
          <p:cNvSpPr>
            <a:spLocks noGrp="1"/>
          </p:cNvSpPr>
          <p:nvPr>
            <p:ph idx="1"/>
          </p:nvPr>
        </p:nvSpPr>
        <p:spPr>
          <a:xfrm>
            <a:off x="669303" y="1348033"/>
            <a:ext cx="7957966" cy="2995368"/>
          </a:xfrm>
        </p:spPr>
        <p:txBody>
          <a:bodyPr anchor="t">
            <a:normAutofit/>
          </a:bodyPr>
          <a:lstStyle/>
          <a:p>
            <a:r>
              <a:rPr lang="en-US" dirty="0"/>
              <a:t>Introduction</a:t>
            </a:r>
          </a:p>
          <a:p>
            <a:r>
              <a:rPr lang="en-US" dirty="0"/>
              <a:t>Understanding NRW Fundamentals</a:t>
            </a:r>
          </a:p>
          <a:p>
            <a:r>
              <a:rPr lang="en-US" dirty="0"/>
              <a:t>Building an NRW Strategy for 2025</a:t>
            </a:r>
          </a:p>
          <a:p>
            <a:r>
              <a:rPr lang="en-US" dirty="0"/>
              <a:t>Leveraging Technology for NRW Reduction</a:t>
            </a:r>
          </a:p>
          <a:p>
            <a:r>
              <a:rPr lang="en-US" dirty="0"/>
              <a:t>Case Studies</a:t>
            </a:r>
          </a:p>
          <a:p>
            <a:r>
              <a:rPr lang="en-US" dirty="0"/>
              <a:t>Q&amp;A Session</a:t>
            </a:r>
          </a:p>
          <a:p>
            <a:r>
              <a:rPr lang="en-US" dirty="0"/>
              <a:t>Closing &amp; Call-to-Action</a:t>
            </a:r>
            <a:endParaRPr lang="en-PS" dirty="0"/>
          </a:p>
        </p:txBody>
      </p:sp>
      <p:sp>
        <p:nvSpPr>
          <p:cNvPr id="5" name="Slide Number Placeholder 4">
            <a:extLst>
              <a:ext uri="{FF2B5EF4-FFF2-40B4-BE49-F238E27FC236}">
                <a16:creationId xmlns:a16="http://schemas.microsoft.com/office/drawing/2014/main" id="{65B56DA2-DF4F-7204-619F-A740E68950B4}"/>
              </a:ext>
            </a:extLst>
          </p:cNvPr>
          <p:cNvSpPr>
            <a:spLocks noGrp="1"/>
          </p:cNvSpPr>
          <p:nvPr>
            <p:ph type="sldNum" sz="quarter" idx="12"/>
          </p:nvPr>
        </p:nvSpPr>
        <p:spPr>
          <a:xfrm>
            <a:off x="8213893" y="4400349"/>
            <a:ext cx="413375" cy="273844"/>
          </a:xfrm>
        </p:spPr>
        <p:txBody>
          <a:bodyPr anchor="ctr">
            <a:normAutofit/>
          </a:bodyPr>
          <a:lstStyle/>
          <a:p>
            <a:pPr>
              <a:spcAft>
                <a:spcPts val="600"/>
              </a:spcAft>
            </a:pPr>
            <a:fld id="{43D3D97B-AFF1-4763-A1B6-DE29AFA4284A}" type="slidenum">
              <a:rPr lang="en-US" smtClean="0"/>
              <a:pPr>
                <a:spcAft>
                  <a:spcPts val="600"/>
                </a:spcAft>
              </a:pPr>
              <a:t>6</a:t>
            </a:fld>
            <a:endParaRPr lang="en-US"/>
          </a:p>
        </p:txBody>
      </p:sp>
      <p:pic>
        <p:nvPicPr>
          <p:cNvPr id="8" name="Picture 7">
            <a:extLst>
              <a:ext uri="{FF2B5EF4-FFF2-40B4-BE49-F238E27FC236}">
                <a16:creationId xmlns:a16="http://schemas.microsoft.com/office/drawing/2014/main" id="{42399717-3A6D-20C4-C92D-2394B0C3C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9" name="Picture 8">
            <a:extLst>
              <a:ext uri="{FF2B5EF4-FFF2-40B4-BE49-F238E27FC236}">
                <a16:creationId xmlns:a16="http://schemas.microsoft.com/office/drawing/2014/main" id="{E02FEE5A-F65C-A64E-28A2-58B85C893EB7}"/>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169646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A3CA-ACC5-2571-2A4B-BB64B8E83695}"/>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859A625A-A521-384E-BF47-0EB8DB734A7B}"/>
              </a:ext>
            </a:extLst>
          </p:cNvPr>
          <p:cNvSpPr>
            <a:spLocks noGrp="1"/>
          </p:cNvSpPr>
          <p:nvPr>
            <p:ph idx="1"/>
          </p:nvPr>
        </p:nvSpPr>
        <p:spPr/>
        <p:txBody>
          <a:bodyPr>
            <a:normAutofit lnSpcReduction="10000"/>
          </a:bodyPr>
          <a:lstStyle/>
          <a:p>
            <a:r>
              <a:rPr lang="en-GB" sz="1200" dirty="0"/>
              <a:t>The carbon footprint of desalination: An input-output analysis of seawater reverse osmosis desalination in Australia for 2005–2015, </a:t>
            </a:r>
            <a:r>
              <a:rPr lang="en-GB" sz="1200" dirty="0">
                <a:hlinkClick r:id="rId3"/>
              </a:rPr>
              <a:t>https://doi.org/10.1016/j.desal.2018.12.008</a:t>
            </a:r>
            <a:endParaRPr lang="en-GB" sz="1200" dirty="0"/>
          </a:p>
          <a:p>
            <a:r>
              <a:rPr lang="en-GB" sz="1200" dirty="0"/>
              <a:t>Delaware River Basin Commission Water Audit report - </a:t>
            </a:r>
            <a:r>
              <a:rPr lang="en-GB" sz="1200" dirty="0">
                <a:hlinkClick r:id="rId4"/>
              </a:rPr>
              <a:t>https://www.nj.gov/drbc/library/documents/wateraudits/Assessment_WaterAuditProgram2012-2021_dec2023.pdf</a:t>
            </a:r>
            <a:endParaRPr lang="en-GB" sz="1200" dirty="0"/>
          </a:p>
          <a:p>
            <a:r>
              <a:rPr lang="en-GB" sz="1200" dirty="0"/>
              <a:t>IWA Leakage Emissions Initiative - </a:t>
            </a:r>
            <a:r>
              <a:rPr lang="en-GB" sz="1200" dirty="0">
                <a:hlinkClick r:id="rId5"/>
              </a:rPr>
              <a:t>https://www.leigroup.org/</a:t>
            </a:r>
            <a:endParaRPr lang="en-GB" sz="1200" dirty="0"/>
          </a:p>
          <a:p>
            <a:r>
              <a:rPr lang="en-GB" sz="1200" dirty="0"/>
              <a:t>IWA Water Balance - </a:t>
            </a:r>
            <a:r>
              <a:rPr lang="en-GB" sz="1200" dirty="0">
                <a:hlinkClick r:id="rId6"/>
              </a:rPr>
              <a:t>IWA Water Balance | </a:t>
            </a:r>
            <a:r>
              <a:rPr lang="en-GB" sz="1200" dirty="0" err="1">
                <a:hlinkClick r:id="rId6"/>
              </a:rPr>
              <a:t>LEAKSSuite</a:t>
            </a:r>
            <a:r>
              <a:rPr lang="en-GB" sz="1200" dirty="0">
                <a:hlinkClick r:id="rId6"/>
              </a:rPr>
              <a:t> Library</a:t>
            </a:r>
            <a:endParaRPr lang="en-GB" sz="1200" dirty="0"/>
          </a:p>
          <a:p>
            <a:r>
              <a:rPr lang="en-GB" sz="1200" dirty="0"/>
              <a:t>Uncertainty in Water Balances - </a:t>
            </a:r>
            <a:r>
              <a:rPr lang="en-GB" sz="1200" dirty="0">
                <a:hlinkClick r:id="rId7"/>
              </a:rPr>
              <a:t>Random Uncertainty in Water Balance | </a:t>
            </a:r>
            <a:r>
              <a:rPr lang="en-GB" sz="1200" dirty="0" err="1">
                <a:hlinkClick r:id="rId7"/>
              </a:rPr>
              <a:t>LEAKSSuite</a:t>
            </a:r>
            <a:r>
              <a:rPr lang="en-GB" sz="1200" dirty="0">
                <a:hlinkClick r:id="rId7"/>
              </a:rPr>
              <a:t> Library</a:t>
            </a:r>
            <a:endParaRPr lang="en-GB" sz="1200" dirty="0"/>
          </a:p>
          <a:p>
            <a:r>
              <a:rPr lang="en-GB" sz="1200" dirty="0"/>
              <a:t>Apparent Losses Guidelines - </a:t>
            </a:r>
            <a:r>
              <a:rPr lang="en-GB" sz="1200" dirty="0">
                <a:hlinkClick r:id="rId8"/>
              </a:rPr>
              <a:t>AL-Guidance-Note-Final-15th-Sep-2016-00000002.pdf</a:t>
            </a:r>
            <a:endParaRPr lang="en-GB" sz="1200" dirty="0"/>
          </a:p>
          <a:p>
            <a:r>
              <a:rPr lang="en-GB" sz="1200" dirty="0"/>
              <a:t>UARL and ILI - </a:t>
            </a:r>
            <a:r>
              <a:rPr lang="en-GB" sz="1200" dirty="0">
                <a:hlinkClick r:id="rId9"/>
              </a:rPr>
              <a:t>UARL and ILI | </a:t>
            </a:r>
            <a:r>
              <a:rPr lang="en-GB" sz="1200" dirty="0" err="1">
                <a:hlinkClick r:id="rId9"/>
              </a:rPr>
              <a:t>LEAKSSuite</a:t>
            </a:r>
            <a:r>
              <a:rPr lang="en-GB" sz="1200" dirty="0">
                <a:hlinkClick r:id="rId9"/>
              </a:rPr>
              <a:t> Library</a:t>
            </a:r>
            <a:endParaRPr lang="en-GB" sz="1200" dirty="0"/>
          </a:p>
          <a:p>
            <a:pPr marL="213995" indent="-213995"/>
            <a:r>
              <a:rPr lang="en-GB" sz="1200" dirty="0"/>
              <a:t>System Correction Factor software – </a:t>
            </a:r>
            <a:r>
              <a:rPr lang="en-GB" sz="1200" dirty="0">
                <a:hlinkClick r:id="rId10"/>
              </a:rPr>
              <a:t>https://www.wlranda.com/software</a:t>
            </a:r>
            <a:endParaRPr lang="en-GB" sz="1200" dirty="0"/>
          </a:p>
          <a:p>
            <a:pPr marL="213995" indent="-213995">
              <a:buClr>
                <a:srgbClr val="1287C3"/>
              </a:buClr>
            </a:pPr>
            <a:r>
              <a:rPr lang="en-GB" sz="1200">
                <a:latin typeface="Poppins"/>
                <a:cs typeface="Poppins"/>
              </a:rPr>
              <a:t>NRW Reduction training – </a:t>
            </a:r>
            <a:r>
              <a:rPr lang="en-GB" sz="1200" dirty="0">
                <a:latin typeface="Poppins"/>
                <a:cs typeface="Poppins"/>
                <a:hlinkClick r:id="rId11"/>
              </a:rPr>
              <a:t>https://www.wlranda.com/training</a:t>
            </a:r>
            <a:endParaRPr lang="en-GB" sz="1200" dirty="0"/>
          </a:p>
          <a:p>
            <a:pPr marL="213995" indent="-213995">
              <a:buClr>
                <a:srgbClr val="1287C3"/>
              </a:buClr>
            </a:pPr>
            <a:endParaRPr lang="en-GB" sz="1200" dirty="0"/>
          </a:p>
          <a:p>
            <a:endParaRPr lang="en-GB" sz="1200" dirty="0"/>
          </a:p>
          <a:p>
            <a:pPr marL="0" indent="0">
              <a:buNone/>
            </a:pPr>
            <a:endParaRPr lang="en-GB" sz="1200" dirty="0"/>
          </a:p>
        </p:txBody>
      </p:sp>
      <p:sp>
        <p:nvSpPr>
          <p:cNvPr id="5" name="Slide Number Placeholder 4">
            <a:extLst>
              <a:ext uri="{FF2B5EF4-FFF2-40B4-BE49-F238E27FC236}">
                <a16:creationId xmlns:a16="http://schemas.microsoft.com/office/drawing/2014/main" id="{FB1AF13B-6094-1415-C64A-22CC300B93C0}"/>
              </a:ext>
            </a:extLst>
          </p:cNvPr>
          <p:cNvSpPr>
            <a:spLocks noGrp="1"/>
          </p:cNvSpPr>
          <p:nvPr>
            <p:ph type="sldNum" sz="quarter" idx="12"/>
          </p:nvPr>
        </p:nvSpPr>
        <p:spPr/>
        <p:txBody>
          <a:bodyPr/>
          <a:lstStyle/>
          <a:p>
            <a:fld id="{43D3D97B-AFF1-4763-A1B6-DE29AFA4284A}" type="slidenum">
              <a:rPr lang="en-US" smtClean="0"/>
              <a:t>60</a:t>
            </a:fld>
            <a:endParaRPr lang="en-US"/>
          </a:p>
        </p:txBody>
      </p:sp>
      <p:pic>
        <p:nvPicPr>
          <p:cNvPr id="6" name="Picture 5">
            <a:extLst>
              <a:ext uri="{FF2B5EF4-FFF2-40B4-BE49-F238E27FC236}">
                <a16:creationId xmlns:a16="http://schemas.microsoft.com/office/drawing/2014/main" id="{0048C48A-430C-25F5-9F93-F8A4914F7EE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798BA754-6189-0F8A-65B3-8352E8A1AA17}"/>
              </a:ext>
            </a:extLst>
          </p:cNvPr>
          <p:cNvPicPr>
            <a:picLocks noChangeAspect="1"/>
          </p:cNvPicPr>
          <p:nvPr/>
        </p:nvPicPr>
        <p:blipFill rotWithShape="1">
          <a:blip r:embed="rId13"/>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13450703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6466-0A0F-DDA4-C0A6-831D61864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FE370-990B-2153-A7B7-3FEF60185154}"/>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E4FAF64D-F4AB-E61C-9685-366913918FD9}"/>
              </a:ext>
            </a:extLst>
          </p:cNvPr>
          <p:cNvSpPr>
            <a:spLocks noGrp="1"/>
          </p:cNvSpPr>
          <p:nvPr>
            <p:ph idx="1"/>
          </p:nvPr>
        </p:nvSpPr>
        <p:spPr/>
        <p:txBody>
          <a:bodyPr>
            <a:normAutofit/>
          </a:bodyPr>
          <a:lstStyle/>
          <a:p>
            <a:pPr marL="213995" indent="-213995"/>
            <a:r>
              <a:rPr lang="en-GB" sz="1400" dirty="0">
                <a:latin typeface="Poppins"/>
                <a:cs typeface="Poppins"/>
              </a:rPr>
              <a:t>A practical approach to increase efficiency &amp; improve feasibility: </a:t>
            </a:r>
            <a:r>
              <a:rPr lang="en-GB" sz="1400" dirty="0">
                <a:latin typeface="Poppins"/>
                <a:cs typeface="Poppins"/>
                <a:hlinkClick r:id="rId3"/>
              </a:rPr>
              <a:t>https://www.flowless.co/knowledge-base/white-paper-reducing-water-losses-a-practical-approach</a:t>
            </a:r>
            <a:endParaRPr lang="en-US"/>
          </a:p>
          <a:p>
            <a:pPr marL="213995" indent="-213995">
              <a:buClr>
                <a:srgbClr val="1287C3"/>
              </a:buClr>
            </a:pPr>
            <a:endParaRPr lang="en-GB" sz="1400" dirty="0"/>
          </a:p>
          <a:p>
            <a:pPr marL="213995" indent="-213995">
              <a:buClr>
                <a:srgbClr val="1287C3"/>
              </a:buClr>
            </a:pPr>
            <a:r>
              <a:rPr lang="en-GB" sz="1400" dirty="0">
                <a:latin typeface="Poppins"/>
                <a:cs typeface="Poppins"/>
              </a:rPr>
              <a:t>More than 10 million </a:t>
            </a:r>
            <a:r>
              <a:rPr lang="en-GB" sz="1400" dirty="0" err="1">
                <a:latin typeface="Poppins"/>
                <a:cs typeface="Poppins"/>
              </a:rPr>
              <a:t>liters</a:t>
            </a:r>
            <a:r>
              <a:rPr lang="en-GB" sz="1400" dirty="0">
                <a:latin typeface="Poppins"/>
                <a:cs typeface="Poppins"/>
              </a:rPr>
              <a:t> of monthly water savings: </a:t>
            </a:r>
            <a:r>
              <a:rPr lang="en-GB" sz="1400" dirty="0">
                <a:latin typeface="Poppins"/>
                <a:cs typeface="Poppins"/>
                <a:hlinkClick r:id="rId4"/>
              </a:rPr>
              <a:t>https://www.flowless.co/case-studies/water-losses-reduction-in-salfeet</a:t>
            </a:r>
            <a:endParaRPr lang="en-GB" sz="1400" dirty="0"/>
          </a:p>
          <a:p>
            <a:pPr marL="213995" indent="-213995">
              <a:buClr>
                <a:srgbClr val="1287C3"/>
              </a:buClr>
            </a:pPr>
            <a:endParaRPr lang="en-GB" sz="1400" dirty="0">
              <a:latin typeface="Poppins"/>
              <a:cs typeface="Poppins"/>
            </a:endParaRPr>
          </a:p>
          <a:p>
            <a:pPr marL="213995" indent="-213995">
              <a:buClr>
                <a:srgbClr val="1287C3"/>
              </a:buClr>
            </a:pPr>
            <a:r>
              <a:rPr lang="en-GB" sz="1400" dirty="0">
                <a:latin typeface="Poppins"/>
                <a:cs typeface="Poppins"/>
              </a:rPr>
              <a:t>Flowless </a:t>
            </a:r>
            <a:r>
              <a:rPr lang="en-GB" sz="1400" dirty="0" err="1">
                <a:latin typeface="Poppins"/>
                <a:cs typeface="Poppins"/>
              </a:rPr>
              <a:t>Octopo</a:t>
            </a:r>
            <a:r>
              <a:rPr lang="en-GB" sz="1400" dirty="0">
                <a:latin typeface="Poppins"/>
                <a:cs typeface="Poppins"/>
              </a:rPr>
              <a:t>: </a:t>
            </a:r>
            <a:r>
              <a:rPr lang="en-GB" sz="1400" dirty="0">
                <a:latin typeface="Poppins"/>
                <a:cs typeface="Poppins"/>
                <a:hlinkClick r:id="rId5"/>
              </a:rPr>
              <a:t>https://www.flowless.co/technology/octopo</a:t>
            </a:r>
            <a:endParaRPr lang="en-GB" sz="1400"/>
          </a:p>
          <a:p>
            <a:pPr marL="213995" indent="-213995">
              <a:buClr>
                <a:srgbClr val="1287C3"/>
              </a:buClr>
            </a:pPr>
            <a:endParaRPr lang="en-GB" sz="1400" dirty="0"/>
          </a:p>
          <a:p>
            <a:pPr marL="213995" indent="-213995">
              <a:buClr>
                <a:srgbClr val="1287C3"/>
              </a:buClr>
            </a:pPr>
            <a:r>
              <a:rPr lang="en-GB" sz="1400" dirty="0">
                <a:latin typeface="Poppins"/>
                <a:cs typeface="Poppins"/>
              </a:rPr>
              <a:t>Flowless </a:t>
            </a:r>
            <a:r>
              <a:rPr lang="en-GB" sz="1400" dirty="0" err="1">
                <a:latin typeface="Poppins"/>
                <a:cs typeface="Poppins"/>
              </a:rPr>
              <a:t>WaterCloud</a:t>
            </a:r>
            <a:r>
              <a:rPr lang="en-GB" sz="1400" dirty="0">
                <a:latin typeface="Poppins"/>
                <a:cs typeface="Poppins"/>
              </a:rPr>
              <a:t>: </a:t>
            </a:r>
            <a:r>
              <a:rPr lang="en-GB" sz="1400" dirty="0">
                <a:latin typeface="Poppins"/>
                <a:cs typeface="Poppins"/>
                <a:hlinkClick r:id="rId6"/>
              </a:rPr>
              <a:t>https://www.flowless.co/technology/watercloud-technology</a:t>
            </a:r>
            <a:endParaRPr lang="en-GB" sz="1400" dirty="0"/>
          </a:p>
          <a:p>
            <a:pPr marL="213995" indent="-213995">
              <a:buClr>
                <a:srgbClr val="1287C3"/>
              </a:buClr>
            </a:pPr>
            <a:endParaRPr lang="en-GB" sz="1400" dirty="0"/>
          </a:p>
          <a:p>
            <a:pPr marL="0" indent="0">
              <a:buClr>
                <a:srgbClr val="30ACEC">
                  <a:lumMod val="75000"/>
                </a:srgbClr>
              </a:buClr>
              <a:buNone/>
            </a:pPr>
            <a:endParaRPr lang="en-GB" sz="1200" dirty="0"/>
          </a:p>
        </p:txBody>
      </p:sp>
      <p:sp>
        <p:nvSpPr>
          <p:cNvPr id="5" name="Slide Number Placeholder 4">
            <a:extLst>
              <a:ext uri="{FF2B5EF4-FFF2-40B4-BE49-F238E27FC236}">
                <a16:creationId xmlns:a16="http://schemas.microsoft.com/office/drawing/2014/main" id="{19DC074C-7F85-19C9-D1A4-0FA813EE9B16}"/>
              </a:ext>
            </a:extLst>
          </p:cNvPr>
          <p:cNvSpPr>
            <a:spLocks noGrp="1"/>
          </p:cNvSpPr>
          <p:nvPr>
            <p:ph type="sldNum" sz="quarter" idx="12"/>
          </p:nvPr>
        </p:nvSpPr>
        <p:spPr/>
        <p:txBody>
          <a:bodyPr/>
          <a:lstStyle/>
          <a:p>
            <a:fld id="{43D3D97B-AFF1-4763-A1B6-DE29AFA4284A}" type="slidenum">
              <a:rPr lang="en-US" smtClean="0"/>
              <a:t>61</a:t>
            </a:fld>
            <a:endParaRPr lang="en-US"/>
          </a:p>
        </p:txBody>
      </p:sp>
      <p:pic>
        <p:nvPicPr>
          <p:cNvPr id="6" name="Picture 5">
            <a:extLst>
              <a:ext uri="{FF2B5EF4-FFF2-40B4-BE49-F238E27FC236}">
                <a16:creationId xmlns:a16="http://schemas.microsoft.com/office/drawing/2014/main" id="{8B43401F-4073-048E-FAB9-FF3933E51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97E54271-2244-8EA3-DDA0-AD22C0E3A9C6}"/>
              </a:ext>
            </a:extLst>
          </p:cNvPr>
          <p:cNvPicPr>
            <a:picLocks noChangeAspect="1"/>
          </p:cNvPicPr>
          <p:nvPr/>
        </p:nvPicPr>
        <p:blipFill rotWithShape="1">
          <a:blip r:embed="rId8"/>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71770787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4812-2311-4172-17FB-9854CDDD857D}"/>
              </a:ext>
            </a:extLst>
          </p:cNvPr>
          <p:cNvSpPr>
            <a:spLocks noGrp="1"/>
          </p:cNvSpPr>
          <p:nvPr>
            <p:ph type="title"/>
          </p:nvPr>
        </p:nvSpPr>
        <p:spPr/>
        <p:txBody>
          <a:bodyPr anchor="ctr">
            <a:normAutofit/>
          </a:bodyPr>
          <a:lstStyle/>
          <a:p>
            <a:r>
              <a:rPr lang="en-PS" dirty="0"/>
              <a:t>Q&amp;A Session</a:t>
            </a:r>
          </a:p>
        </p:txBody>
      </p:sp>
      <p:sp>
        <p:nvSpPr>
          <p:cNvPr id="6" name="Slide Number Placeholder 5">
            <a:extLst>
              <a:ext uri="{FF2B5EF4-FFF2-40B4-BE49-F238E27FC236}">
                <a16:creationId xmlns:a16="http://schemas.microsoft.com/office/drawing/2014/main" id="{B82F4EA6-CDE0-E589-D936-4B7B6A1E4822}"/>
              </a:ext>
            </a:extLst>
          </p:cNvPr>
          <p:cNvSpPr>
            <a:spLocks noGrp="1"/>
          </p:cNvSpPr>
          <p:nvPr>
            <p:ph type="sldNum" sz="quarter" idx="12"/>
          </p:nvPr>
        </p:nvSpPr>
        <p:spPr/>
        <p:txBody>
          <a:bodyPr anchor="ctr">
            <a:normAutofit/>
          </a:bodyPr>
          <a:lstStyle/>
          <a:p>
            <a:pPr>
              <a:spcAft>
                <a:spcPts val="600"/>
              </a:spcAft>
            </a:pPr>
            <a:fld id="{43D3D97B-AFF1-4763-A1B6-DE29AFA4284A}" type="slidenum">
              <a:rPr lang="en-US" smtClean="0"/>
              <a:pPr>
                <a:spcAft>
                  <a:spcPts val="600"/>
                </a:spcAft>
              </a:pPr>
              <a:t>62</a:t>
            </a:fld>
            <a:endParaRPr lang="en-US"/>
          </a:p>
        </p:txBody>
      </p:sp>
      <p:sp>
        <p:nvSpPr>
          <p:cNvPr id="8" name="Text Placeholder 7">
            <a:extLst>
              <a:ext uri="{FF2B5EF4-FFF2-40B4-BE49-F238E27FC236}">
                <a16:creationId xmlns:a16="http://schemas.microsoft.com/office/drawing/2014/main" id="{8BAA7823-BBA8-393A-B8EA-205178C2522C}"/>
              </a:ext>
            </a:extLst>
          </p:cNvPr>
          <p:cNvSpPr>
            <a:spLocks noGrp="1"/>
          </p:cNvSpPr>
          <p:nvPr>
            <p:ph type="body" idx="1"/>
          </p:nvPr>
        </p:nvSpPr>
        <p:spPr/>
        <p:txBody>
          <a:bodyPr/>
          <a:lstStyle/>
          <a:p>
            <a:r>
              <a:rPr lang="en-PS">
                <a:latin typeface="Poppins"/>
                <a:cs typeface="Poppins"/>
              </a:rPr>
              <a:t>Any questions for Allan, Baker and Kate?</a:t>
            </a:r>
            <a:endParaRPr lang="en-PS"/>
          </a:p>
        </p:txBody>
      </p:sp>
    </p:spTree>
    <p:extLst>
      <p:ext uri="{BB962C8B-B14F-4D97-AF65-F5344CB8AC3E}">
        <p14:creationId xmlns:p14="http://schemas.microsoft.com/office/powerpoint/2010/main" val="81952638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CCAA-DFF0-1EDE-64A0-55C70460469C}"/>
              </a:ext>
            </a:extLst>
          </p:cNvPr>
          <p:cNvSpPr>
            <a:spLocks noGrp="1"/>
          </p:cNvSpPr>
          <p:nvPr>
            <p:ph type="title"/>
          </p:nvPr>
        </p:nvSpPr>
        <p:spPr/>
        <p:txBody>
          <a:bodyPr/>
          <a:lstStyle/>
          <a:p>
            <a:r>
              <a:rPr lang="en-GB" dirty="0">
                <a:latin typeface="Poppins"/>
                <a:cs typeface="Poppins"/>
              </a:rPr>
              <a:t>Thank You!</a:t>
            </a:r>
            <a:endParaRPr lang="en-GB" dirty="0"/>
          </a:p>
        </p:txBody>
      </p:sp>
      <p:sp>
        <p:nvSpPr>
          <p:cNvPr id="3" name="Text Placeholder 2">
            <a:extLst>
              <a:ext uri="{FF2B5EF4-FFF2-40B4-BE49-F238E27FC236}">
                <a16:creationId xmlns:a16="http://schemas.microsoft.com/office/drawing/2014/main" id="{13B18996-1895-1B12-ECA5-EF1D1D51F63F}"/>
              </a:ext>
            </a:extLst>
          </p:cNvPr>
          <p:cNvSpPr>
            <a:spLocks noGrp="1"/>
          </p:cNvSpPr>
          <p:nvPr>
            <p:ph idx="1"/>
          </p:nvPr>
        </p:nvSpPr>
        <p:spPr/>
        <p:txBody>
          <a:bodyPr>
            <a:normAutofit/>
          </a:bodyPr>
          <a:lstStyle/>
          <a:p>
            <a:pPr marL="213995" indent="-213995"/>
            <a:r>
              <a:rPr lang="en-GB" dirty="0">
                <a:latin typeface="Poppins"/>
                <a:cs typeface="Poppins"/>
              </a:rPr>
              <a:t>Let us know what you would like to see in future webinars</a:t>
            </a:r>
          </a:p>
          <a:p>
            <a:pPr marL="213995" indent="-213995">
              <a:buClr>
                <a:srgbClr val="1287C3"/>
              </a:buClr>
            </a:pPr>
            <a:r>
              <a:rPr lang="en-GB" dirty="0">
                <a:latin typeface="Poppins"/>
                <a:cs typeface="Poppins"/>
              </a:rPr>
              <a:t>Follow the link below, or scan the QR code to complete the short survey </a:t>
            </a:r>
          </a:p>
          <a:p>
            <a:pPr marL="213995" indent="-213995">
              <a:buClr>
                <a:srgbClr val="1287C3"/>
              </a:buClr>
            </a:pPr>
            <a:r>
              <a:rPr lang="en-GB" dirty="0">
                <a:latin typeface="Poppins"/>
                <a:cs typeface="Poppins"/>
                <a:hlinkClick r:id="rId2"/>
              </a:rPr>
              <a:t>https://s.zoom.us/m/bPlTRphyO</a:t>
            </a:r>
          </a:p>
          <a:p>
            <a:pPr marL="213995" indent="-213995">
              <a:buClr>
                <a:srgbClr val="1287C3"/>
              </a:buClr>
            </a:pPr>
            <a:endParaRPr lang="en-GB" dirty="0">
              <a:latin typeface="Poppins"/>
              <a:cs typeface="Poppins"/>
            </a:endParaRPr>
          </a:p>
          <a:p>
            <a:pPr marL="213995" indent="-213995">
              <a:buClr>
                <a:srgbClr val="1287C3"/>
              </a:buClr>
            </a:pPr>
            <a:endParaRPr lang="en-GB" dirty="0">
              <a:latin typeface="Poppins"/>
              <a:cs typeface="Poppins"/>
            </a:endParaRPr>
          </a:p>
          <a:p>
            <a:pPr marL="213995" indent="-213995">
              <a:buClr>
                <a:srgbClr val="1287C3"/>
              </a:buClr>
            </a:pPr>
            <a:r>
              <a:rPr lang="en-GB" dirty="0">
                <a:latin typeface="Poppins"/>
                <a:cs typeface="Poppins"/>
              </a:rPr>
              <a:t>or click on the link in the follow-up email which will also include links to the recording</a:t>
            </a:r>
            <a:endParaRPr lang="en-GB" dirty="0"/>
          </a:p>
          <a:p>
            <a:pPr marL="213995" indent="-213995">
              <a:buClr>
                <a:srgbClr val="1287C3"/>
              </a:buClr>
            </a:pPr>
            <a:endParaRPr lang="en-GB" dirty="0"/>
          </a:p>
        </p:txBody>
      </p:sp>
      <p:sp>
        <p:nvSpPr>
          <p:cNvPr id="5" name="Slide Number Placeholder 4">
            <a:extLst>
              <a:ext uri="{FF2B5EF4-FFF2-40B4-BE49-F238E27FC236}">
                <a16:creationId xmlns:a16="http://schemas.microsoft.com/office/drawing/2014/main" id="{9963BA07-8801-84B5-8D0D-D80DE60003AC}"/>
              </a:ext>
            </a:extLst>
          </p:cNvPr>
          <p:cNvSpPr>
            <a:spLocks noGrp="1"/>
          </p:cNvSpPr>
          <p:nvPr>
            <p:ph type="sldNum" sz="quarter" idx="12"/>
          </p:nvPr>
        </p:nvSpPr>
        <p:spPr/>
        <p:txBody>
          <a:bodyPr/>
          <a:lstStyle/>
          <a:p>
            <a:fld id="{43D3D97B-AFF1-4763-A1B6-DE29AFA4284A}" type="slidenum">
              <a:rPr lang="en-US" smtClean="0"/>
              <a:pPr/>
              <a:t>63</a:t>
            </a:fld>
            <a:endParaRPr lang="en-US"/>
          </a:p>
        </p:txBody>
      </p:sp>
      <p:pic>
        <p:nvPicPr>
          <p:cNvPr id="6" name="Picture 5" descr="A qr code on a white background&#10;&#10;AI-generated content may be incorrect.">
            <a:extLst>
              <a:ext uri="{FF2B5EF4-FFF2-40B4-BE49-F238E27FC236}">
                <a16:creationId xmlns:a16="http://schemas.microsoft.com/office/drawing/2014/main" id="{B641F7F5-EBFB-0FB3-127E-596517B91945}"/>
              </a:ext>
            </a:extLst>
          </p:cNvPr>
          <p:cNvPicPr>
            <a:picLocks noChangeAspect="1"/>
          </p:cNvPicPr>
          <p:nvPr/>
        </p:nvPicPr>
        <p:blipFill>
          <a:blip r:embed="rId3"/>
          <a:stretch>
            <a:fillRect/>
          </a:stretch>
        </p:blipFill>
        <p:spPr>
          <a:xfrm>
            <a:off x="5387946" y="2143547"/>
            <a:ext cx="1048593" cy="1048593"/>
          </a:xfrm>
          <a:prstGeom prst="rect">
            <a:avLst/>
          </a:prstGeom>
        </p:spPr>
      </p:pic>
    </p:spTree>
    <p:extLst>
      <p:ext uri="{BB962C8B-B14F-4D97-AF65-F5344CB8AC3E}">
        <p14:creationId xmlns:p14="http://schemas.microsoft.com/office/powerpoint/2010/main" val="27168079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AD9D-B54C-6D64-046F-F94EE51FD841}"/>
              </a:ext>
            </a:extLst>
          </p:cNvPr>
          <p:cNvSpPr>
            <a:spLocks noGrp="1"/>
          </p:cNvSpPr>
          <p:nvPr>
            <p:ph type="title"/>
          </p:nvPr>
        </p:nvSpPr>
        <p:spPr>
          <a:xfrm>
            <a:off x="669304" y="514351"/>
            <a:ext cx="7957966" cy="833682"/>
          </a:xfrm>
        </p:spPr>
        <p:txBody>
          <a:bodyPr anchor="ctr">
            <a:normAutofit/>
          </a:bodyPr>
          <a:lstStyle/>
          <a:p>
            <a:r>
              <a:rPr lang="en-PS"/>
              <a:t>Introduction</a:t>
            </a:r>
          </a:p>
        </p:txBody>
      </p:sp>
      <p:sp>
        <p:nvSpPr>
          <p:cNvPr id="3" name="Content Placeholder 2">
            <a:extLst>
              <a:ext uri="{FF2B5EF4-FFF2-40B4-BE49-F238E27FC236}">
                <a16:creationId xmlns:a16="http://schemas.microsoft.com/office/drawing/2014/main" id="{444BA9FE-0122-5A85-F602-651D9DC2C28D}"/>
              </a:ext>
            </a:extLst>
          </p:cNvPr>
          <p:cNvSpPr>
            <a:spLocks noGrp="1"/>
          </p:cNvSpPr>
          <p:nvPr>
            <p:ph idx="1"/>
          </p:nvPr>
        </p:nvSpPr>
        <p:spPr>
          <a:xfrm>
            <a:off x="669303" y="1348033"/>
            <a:ext cx="7957966" cy="2995368"/>
          </a:xfrm>
        </p:spPr>
        <p:txBody>
          <a:bodyPr anchor="t">
            <a:normAutofit/>
          </a:bodyPr>
          <a:lstStyle/>
          <a:p>
            <a:pPr marL="213995" indent="-213995">
              <a:lnSpc>
                <a:spcPct val="90000"/>
              </a:lnSpc>
            </a:pPr>
            <a:r>
              <a:rPr lang="en-US" sz="1300" dirty="0"/>
              <a:t>Importance of NRW Reduction</a:t>
            </a:r>
            <a:endParaRPr lang="en-US" dirty="0"/>
          </a:p>
          <a:p>
            <a:pPr marL="556895" lvl="1" indent="-213995">
              <a:lnSpc>
                <a:spcPct val="90000"/>
              </a:lnSpc>
            </a:pPr>
            <a:r>
              <a:rPr lang="en-US" sz="1300" dirty="0"/>
              <a:t>Significant loss for water utilities in operational costs and environmental sustainability</a:t>
            </a:r>
          </a:p>
          <a:p>
            <a:pPr marL="556895" lvl="1" indent="-213995">
              <a:lnSpc>
                <a:spcPct val="90000"/>
              </a:lnSpc>
            </a:pPr>
            <a:r>
              <a:rPr lang="en-US" sz="1300" dirty="0"/>
              <a:t>Critical for meeting community needs and preserving resources</a:t>
            </a:r>
          </a:p>
          <a:p>
            <a:pPr marL="213995" indent="-213995">
              <a:lnSpc>
                <a:spcPct val="90000"/>
              </a:lnSpc>
            </a:pPr>
            <a:r>
              <a:rPr lang="en-US" sz="1300" dirty="0">
                <a:latin typeface="Poppins"/>
                <a:cs typeface="Poppins"/>
              </a:rPr>
              <a:t>Impact of NRW Reduction</a:t>
            </a:r>
            <a:endParaRPr lang="en-US" sz="1300" dirty="0"/>
          </a:p>
          <a:p>
            <a:pPr marL="556895" lvl="1" indent="-213995">
              <a:lnSpc>
                <a:spcPct val="90000"/>
              </a:lnSpc>
            </a:pPr>
            <a:r>
              <a:rPr lang="en-US" sz="1300" dirty="0"/>
              <a:t>Affects utility performance, customer satisfaction, and community trust</a:t>
            </a:r>
          </a:p>
          <a:p>
            <a:pPr marL="556895" lvl="1" indent="-213995">
              <a:lnSpc>
                <a:spcPct val="90000"/>
              </a:lnSpc>
            </a:pPr>
            <a:r>
              <a:rPr lang="en-US" sz="1300" dirty="0"/>
              <a:t>Enhances service delivery and operational efficiency</a:t>
            </a:r>
          </a:p>
          <a:p>
            <a:pPr marL="213995" indent="-213995">
              <a:lnSpc>
                <a:spcPct val="90000"/>
              </a:lnSpc>
            </a:pPr>
            <a:r>
              <a:rPr lang="en-US" sz="1300" dirty="0"/>
              <a:t>Webinar Goals</a:t>
            </a:r>
          </a:p>
          <a:p>
            <a:pPr marL="556895" lvl="1" indent="-213995">
              <a:lnSpc>
                <a:spcPct val="90000"/>
              </a:lnSpc>
            </a:pPr>
            <a:r>
              <a:rPr lang="en-US" sz="1300" dirty="0">
                <a:latin typeface="Poppins"/>
                <a:cs typeface="Poppins"/>
              </a:rPr>
              <a:t>Understand core components of NRW and real losses developments over the last 30 years</a:t>
            </a:r>
            <a:endParaRPr lang="en-US" sz="1300" dirty="0"/>
          </a:p>
          <a:p>
            <a:pPr marL="556895" lvl="1" indent="-213995">
              <a:lnSpc>
                <a:spcPct val="90000"/>
              </a:lnSpc>
            </a:pPr>
            <a:r>
              <a:rPr lang="en-US" sz="1300" dirty="0"/>
              <a:t>Explore strategies to reduce NRW using AI-powered technologies</a:t>
            </a:r>
          </a:p>
          <a:p>
            <a:pPr marL="556895" lvl="1" indent="-213995">
              <a:lnSpc>
                <a:spcPct val="90000"/>
              </a:lnSpc>
            </a:pPr>
            <a:r>
              <a:rPr lang="en-US" sz="1300" dirty="0"/>
              <a:t>Implement sustainable and actionable strategies with Flowless' solutions</a:t>
            </a:r>
            <a:endParaRPr lang="en-PS" sz="1300" dirty="0"/>
          </a:p>
        </p:txBody>
      </p:sp>
      <p:sp>
        <p:nvSpPr>
          <p:cNvPr id="5" name="Slide Number Placeholder 4">
            <a:extLst>
              <a:ext uri="{FF2B5EF4-FFF2-40B4-BE49-F238E27FC236}">
                <a16:creationId xmlns:a16="http://schemas.microsoft.com/office/drawing/2014/main" id="{BB914854-6CB2-37A4-0F73-A40133C21DCB}"/>
              </a:ext>
            </a:extLst>
          </p:cNvPr>
          <p:cNvSpPr>
            <a:spLocks noGrp="1"/>
          </p:cNvSpPr>
          <p:nvPr>
            <p:ph type="sldNum" sz="quarter" idx="12"/>
          </p:nvPr>
        </p:nvSpPr>
        <p:spPr>
          <a:xfrm>
            <a:off x="8213893" y="4400349"/>
            <a:ext cx="413375" cy="273844"/>
          </a:xfrm>
        </p:spPr>
        <p:txBody>
          <a:bodyPr anchor="ctr">
            <a:normAutofit/>
          </a:bodyPr>
          <a:lstStyle/>
          <a:p>
            <a:pPr>
              <a:spcAft>
                <a:spcPts val="600"/>
              </a:spcAft>
            </a:pPr>
            <a:fld id="{43D3D97B-AFF1-4763-A1B6-DE29AFA4284A}" type="slidenum">
              <a:rPr lang="en-US" smtClean="0"/>
              <a:pPr>
                <a:spcAft>
                  <a:spcPts val="600"/>
                </a:spcAft>
              </a:pPr>
              <a:t>7</a:t>
            </a:fld>
            <a:endParaRPr lang="en-US"/>
          </a:p>
        </p:txBody>
      </p:sp>
      <p:pic>
        <p:nvPicPr>
          <p:cNvPr id="8" name="Picture 7">
            <a:extLst>
              <a:ext uri="{FF2B5EF4-FFF2-40B4-BE49-F238E27FC236}">
                <a16:creationId xmlns:a16="http://schemas.microsoft.com/office/drawing/2014/main" id="{C5CEFB63-D937-4CF8-B73E-87CA6ABE2C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9" name="Picture 8">
            <a:extLst>
              <a:ext uri="{FF2B5EF4-FFF2-40B4-BE49-F238E27FC236}">
                <a16:creationId xmlns:a16="http://schemas.microsoft.com/office/drawing/2014/main" id="{ACCA1CB0-9260-3998-CD99-498DCC9A7224}"/>
              </a:ext>
            </a:extLst>
          </p:cNvPr>
          <p:cNvPicPr>
            <a:picLocks noChangeAspect="1"/>
          </p:cNvPicPr>
          <p:nvPr/>
        </p:nvPicPr>
        <p:blipFill rotWithShape="1">
          <a:blip r:embed="rId5"/>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2571798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EDEB-88F7-79A1-64E0-A73C091E47FB}"/>
              </a:ext>
            </a:extLst>
          </p:cNvPr>
          <p:cNvSpPr>
            <a:spLocks noGrp="1"/>
          </p:cNvSpPr>
          <p:nvPr>
            <p:ph type="title"/>
          </p:nvPr>
        </p:nvSpPr>
        <p:spPr>
          <a:xfrm>
            <a:off x="565608" y="514351"/>
            <a:ext cx="8061661" cy="1314449"/>
          </a:xfrm>
        </p:spPr>
        <p:txBody>
          <a:bodyPr anchor="t">
            <a:normAutofit/>
          </a:bodyPr>
          <a:lstStyle/>
          <a:p>
            <a:r>
              <a:rPr lang="en-GB" dirty="0"/>
              <a:t>The challenges of global water stress</a:t>
            </a:r>
          </a:p>
        </p:txBody>
      </p:sp>
      <p:sp>
        <p:nvSpPr>
          <p:cNvPr id="1033" name="Content Placeholder 3">
            <a:extLst>
              <a:ext uri="{FF2B5EF4-FFF2-40B4-BE49-F238E27FC236}">
                <a16:creationId xmlns:a16="http://schemas.microsoft.com/office/drawing/2014/main" id="{48DFFD1A-53E8-E60C-27FE-B09FD4E11B3D}"/>
              </a:ext>
            </a:extLst>
          </p:cNvPr>
          <p:cNvSpPr>
            <a:spLocks noGrp="1"/>
          </p:cNvSpPr>
          <p:nvPr>
            <p:ph sz="half" idx="2"/>
          </p:nvPr>
        </p:nvSpPr>
        <p:spPr>
          <a:xfrm>
            <a:off x="5165442" y="1280161"/>
            <a:ext cx="3625029" cy="3268241"/>
          </a:xfrm>
        </p:spPr>
        <p:txBody>
          <a:bodyPr>
            <a:normAutofit fontScale="85000" lnSpcReduction="10000"/>
          </a:bodyPr>
          <a:lstStyle/>
          <a:p>
            <a:pPr marL="0" indent="0" algn="ctr" rtl="0">
              <a:buNone/>
            </a:pPr>
            <a:endParaRPr lang="en-GB" sz="1700" i="0" u="none" strike="noStrike" dirty="0">
              <a:solidFill>
                <a:schemeClr val="tx1"/>
              </a:solidFill>
              <a:effectLst/>
              <a:latin typeface="Poppins" panose="00000500000000000000" pitchFamily="2" charset="0"/>
              <a:cs typeface="Poppins" panose="00000500000000000000" pitchFamily="2" charset="0"/>
            </a:endParaRPr>
          </a:p>
          <a:p>
            <a:r>
              <a:rPr lang="en-GB" sz="2100" i="0" u="none" strike="noStrike" dirty="0">
                <a:solidFill>
                  <a:schemeClr val="tx1"/>
                </a:solidFill>
                <a:effectLst/>
                <a:latin typeface="Poppins" panose="00000500000000000000" pitchFamily="2" charset="0"/>
                <a:cs typeface="Poppins" panose="00000500000000000000" pitchFamily="2" charset="0"/>
              </a:rPr>
              <a:t>Growing populations</a:t>
            </a:r>
            <a:endParaRPr lang="en-GB" sz="2100" dirty="0">
              <a:solidFill>
                <a:schemeClr val="tx1"/>
              </a:solidFill>
              <a:effectLst/>
              <a:latin typeface="Poppins" panose="00000500000000000000" pitchFamily="2" charset="0"/>
              <a:cs typeface="Poppins" panose="00000500000000000000" pitchFamily="2" charset="0"/>
            </a:endParaRPr>
          </a:p>
          <a:p>
            <a:pPr>
              <a:spcBef>
                <a:spcPts val="600"/>
              </a:spcBef>
            </a:pPr>
            <a:r>
              <a:rPr lang="en-GB" sz="2100" i="0" u="none" strike="noStrike" dirty="0">
                <a:solidFill>
                  <a:schemeClr val="tx1"/>
                </a:solidFill>
                <a:effectLst/>
                <a:latin typeface="Poppins" panose="00000500000000000000" pitchFamily="2" charset="0"/>
                <a:cs typeface="Poppins" panose="00000500000000000000" pitchFamily="2" charset="0"/>
              </a:rPr>
              <a:t>Climate change</a:t>
            </a:r>
            <a:endParaRPr lang="en-GB" sz="2100" i="0" u="none" strike="noStrike" dirty="0">
              <a:solidFill>
                <a:schemeClr val="tx1"/>
              </a:solidFill>
              <a:latin typeface="Poppins" panose="00000500000000000000" pitchFamily="2" charset="0"/>
              <a:cs typeface="Poppins" panose="00000500000000000000" pitchFamily="2" charset="0"/>
            </a:endParaRPr>
          </a:p>
          <a:p>
            <a:pPr>
              <a:spcBef>
                <a:spcPts val="600"/>
              </a:spcBef>
            </a:pPr>
            <a:r>
              <a:rPr lang="en-GB" sz="2100" i="0" u="none" strike="noStrike" dirty="0">
                <a:solidFill>
                  <a:schemeClr val="tx1"/>
                </a:solidFill>
                <a:effectLst/>
                <a:latin typeface="Poppins" panose="00000500000000000000" pitchFamily="2" charset="0"/>
                <a:cs typeface="Poppins" panose="00000500000000000000" pitchFamily="2" charset="0"/>
              </a:rPr>
              <a:t>Increasing demand - agriculture, industry, manufacturing, energy production, </a:t>
            </a:r>
            <a:r>
              <a:rPr lang="en-GB" sz="2100" i="0" u="none" strike="noStrike" dirty="0" err="1">
                <a:solidFill>
                  <a:schemeClr val="tx1"/>
                </a:solidFill>
                <a:effectLst/>
                <a:latin typeface="Poppins" panose="00000500000000000000" pitchFamily="2" charset="0"/>
                <a:cs typeface="Poppins" panose="00000500000000000000" pitchFamily="2" charset="0"/>
              </a:rPr>
              <a:t>datacenters</a:t>
            </a:r>
            <a:r>
              <a:rPr lang="en-GB" sz="2100" i="0" u="none" strike="noStrike" dirty="0">
                <a:solidFill>
                  <a:schemeClr val="tx1"/>
                </a:solidFill>
                <a:effectLst/>
                <a:latin typeface="Poppins" panose="00000500000000000000" pitchFamily="2" charset="0"/>
                <a:cs typeface="Poppins" panose="00000500000000000000" pitchFamily="2" charset="0"/>
              </a:rPr>
              <a:t>, AI</a:t>
            </a:r>
            <a:endParaRPr lang="en-GB" sz="2100" dirty="0">
              <a:solidFill>
                <a:schemeClr val="tx1"/>
              </a:solidFill>
              <a:effectLst/>
              <a:latin typeface="Poppins" panose="00000500000000000000" pitchFamily="2" charset="0"/>
              <a:cs typeface="Poppins" panose="00000500000000000000" pitchFamily="2" charset="0"/>
            </a:endParaRPr>
          </a:p>
          <a:p>
            <a:pPr>
              <a:spcBef>
                <a:spcPts val="600"/>
              </a:spcBef>
            </a:pPr>
            <a:r>
              <a:rPr lang="en-GB" sz="2100" i="0" u="none" strike="noStrike" dirty="0">
                <a:solidFill>
                  <a:schemeClr val="tx1"/>
                </a:solidFill>
                <a:effectLst/>
                <a:latin typeface="Poppins" panose="00000500000000000000" pitchFamily="2" charset="0"/>
                <a:cs typeface="Poppins" panose="00000500000000000000" pitchFamily="2" charset="0"/>
              </a:rPr>
              <a:t>Ageing infrastructure</a:t>
            </a:r>
            <a:endParaRPr lang="en-GB" sz="2100" dirty="0">
              <a:solidFill>
                <a:schemeClr val="tx1"/>
              </a:solidFill>
              <a:effectLst/>
              <a:latin typeface="Poppins" panose="00000500000000000000" pitchFamily="2" charset="0"/>
              <a:cs typeface="Poppins" panose="00000500000000000000" pitchFamily="2" charset="0"/>
            </a:endParaRPr>
          </a:p>
          <a:p>
            <a:pPr>
              <a:spcBef>
                <a:spcPts val="600"/>
              </a:spcBef>
            </a:pPr>
            <a:r>
              <a:rPr lang="en-GB" sz="2100" i="0" u="none" strike="noStrike" dirty="0">
                <a:solidFill>
                  <a:schemeClr val="tx1"/>
                </a:solidFill>
                <a:effectLst/>
                <a:latin typeface="Poppins" panose="00000500000000000000" pitchFamily="2" charset="0"/>
                <a:cs typeface="Poppins" panose="00000500000000000000" pitchFamily="2" charset="0"/>
              </a:rPr>
              <a:t>Lack of capital investment</a:t>
            </a:r>
            <a:endParaRPr lang="en-GB" sz="2100" dirty="0">
              <a:solidFill>
                <a:schemeClr val="tx1"/>
              </a:solidFill>
              <a:effectLst/>
              <a:latin typeface="Poppins" panose="00000500000000000000" pitchFamily="2" charset="0"/>
              <a:cs typeface="Poppins" panose="00000500000000000000" pitchFamily="2" charset="0"/>
            </a:endParaRPr>
          </a:p>
          <a:p>
            <a:pPr marL="0" indent="0">
              <a:buNone/>
            </a:pPr>
            <a:br>
              <a:rPr lang="en-GB" sz="900" b="1" dirty="0">
                <a:solidFill>
                  <a:srgbClr val="0070C0"/>
                </a:solidFill>
              </a:rPr>
            </a:br>
            <a:endParaRPr lang="en-US" sz="900" b="1" dirty="0">
              <a:solidFill>
                <a:srgbClr val="0070C0"/>
              </a:solidFill>
            </a:endParaRPr>
          </a:p>
        </p:txBody>
      </p:sp>
      <p:sp>
        <p:nvSpPr>
          <p:cNvPr id="5" name="Slide Number Placeholder 4">
            <a:extLst>
              <a:ext uri="{FF2B5EF4-FFF2-40B4-BE49-F238E27FC236}">
                <a16:creationId xmlns:a16="http://schemas.microsoft.com/office/drawing/2014/main" id="{E080B110-8750-4AB6-FA10-B98F4A28C870}"/>
              </a:ext>
            </a:extLst>
          </p:cNvPr>
          <p:cNvSpPr>
            <a:spLocks noGrp="1"/>
          </p:cNvSpPr>
          <p:nvPr>
            <p:ph type="sldNum" sz="quarter" idx="12"/>
          </p:nvPr>
        </p:nvSpPr>
        <p:spPr>
          <a:xfrm>
            <a:off x="8213893" y="4412457"/>
            <a:ext cx="413375" cy="273844"/>
          </a:xfrm>
        </p:spPr>
        <p:txBody>
          <a:bodyPr anchor="ctr">
            <a:normAutofit/>
          </a:bodyPr>
          <a:lstStyle/>
          <a:p>
            <a:pPr>
              <a:spcAft>
                <a:spcPts val="600"/>
              </a:spcAft>
            </a:pPr>
            <a:fld id="{43D3D97B-AFF1-4763-A1B6-DE29AFA4284A}" type="slidenum">
              <a:rPr lang="en-US" smtClean="0"/>
              <a:pPr>
                <a:spcAft>
                  <a:spcPts val="600"/>
                </a:spcAft>
              </a:pPr>
              <a:t>8</a:t>
            </a:fld>
            <a:endParaRPr lang="en-US"/>
          </a:p>
        </p:txBody>
      </p:sp>
      <p:pic>
        <p:nvPicPr>
          <p:cNvPr id="1028" name="Picture 4">
            <a:extLst>
              <a:ext uri="{FF2B5EF4-FFF2-40B4-BE49-F238E27FC236}">
                <a16:creationId xmlns:a16="http://schemas.microsoft.com/office/drawing/2014/main" id="{00094B50-E566-6239-F292-526D9B51774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28811" y="1280161"/>
            <a:ext cx="4436632" cy="3268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97EE26-53DD-D2E6-4E74-CB60423901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8" name="Picture 7">
            <a:extLst>
              <a:ext uri="{FF2B5EF4-FFF2-40B4-BE49-F238E27FC236}">
                <a16:creationId xmlns:a16="http://schemas.microsoft.com/office/drawing/2014/main" id="{2E31D0E8-9C88-0176-5E43-3BCF97CEE57A}"/>
              </a:ext>
            </a:extLst>
          </p:cNvPr>
          <p:cNvPicPr>
            <a:picLocks noChangeAspect="1"/>
          </p:cNvPicPr>
          <p:nvPr/>
        </p:nvPicPr>
        <p:blipFill rotWithShape="1">
          <a:blip r:embed="rId6"/>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766735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xEl>
                                              <p:pRg st="1" end="1"/>
                                            </p:txEl>
                                          </p:spTgt>
                                        </p:tgtEl>
                                        <p:attrNameLst>
                                          <p:attrName>style.visibility</p:attrName>
                                        </p:attrNameLst>
                                      </p:cBhvr>
                                      <p:to>
                                        <p:strVal val="visible"/>
                                      </p:to>
                                    </p:set>
                                    <p:animEffect transition="in" filter="fade">
                                      <p:cBhvr>
                                        <p:cTn id="7" dur="500"/>
                                        <p:tgtEl>
                                          <p:spTgt spid="10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xEl>
                                              <p:pRg st="2" end="2"/>
                                            </p:txEl>
                                          </p:spTgt>
                                        </p:tgtEl>
                                        <p:attrNameLst>
                                          <p:attrName>style.visibility</p:attrName>
                                        </p:attrNameLst>
                                      </p:cBhvr>
                                      <p:to>
                                        <p:strVal val="visible"/>
                                      </p:to>
                                    </p:set>
                                    <p:animEffect transition="in" filter="fade">
                                      <p:cBhvr>
                                        <p:cTn id="12" dur="500"/>
                                        <p:tgtEl>
                                          <p:spTgt spid="10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xEl>
                                              <p:pRg st="3" end="3"/>
                                            </p:txEl>
                                          </p:spTgt>
                                        </p:tgtEl>
                                        <p:attrNameLst>
                                          <p:attrName>style.visibility</p:attrName>
                                        </p:attrNameLst>
                                      </p:cBhvr>
                                      <p:to>
                                        <p:strVal val="visible"/>
                                      </p:to>
                                    </p:set>
                                    <p:animEffect transition="in" filter="fade">
                                      <p:cBhvr>
                                        <p:cTn id="17" dur="500"/>
                                        <p:tgtEl>
                                          <p:spTgt spid="10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3">
                                            <p:txEl>
                                              <p:pRg st="4" end="4"/>
                                            </p:txEl>
                                          </p:spTgt>
                                        </p:tgtEl>
                                        <p:attrNameLst>
                                          <p:attrName>style.visibility</p:attrName>
                                        </p:attrNameLst>
                                      </p:cBhvr>
                                      <p:to>
                                        <p:strVal val="visible"/>
                                      </p:to>
                                    </p:set>
                                    <p:animEffect transition="in" filter="fade">
                                      <p:cBhvr>
                                        <p:cTn id="22" dur="500"/>
                                        <p:tgtEl>
                                          <p:spTgt spid="10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xEl>
                                              <p:pRg st="5" end="5"/>
                                            </p:txEl>
                                          </p:spTgt>
                                        </p:tgtEl>
                                        <p:attrNameLst>
                                          <p:attrName>style.visibility</p:attrName>
                                        </p:attrNameLst>
                                      </p:cBhvr>
                                      <p:to>
                                        <p:strVal val="visible"/>
                                      </p:to>
                                    </p:set>
                                    <p:animEffect transition="in" filter="fade">
                                      <p:cBhvr>
                                        <p:cTn id="27" dur="500"/>
                                        <p:tgtEl>
                                          <p:spTgt spid="10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3">
                                            <p:txEl>
                                              <p:pRg st="6" end="6"/>
                                            </p:txEl>
                                          </p:spTgt>
                                        </p:tgtEl>
                                        <p:attrNameLst>
                                          <p:attrName>style.visibility</p:attrName>
                                        </p:attrNameLst>
                                      </p:cBhvr>
                                      <p:to>
                                        <p:strVal val="visible"/>
                                      </p:to>
                                    </p:set>
                                    <p:animEffect transition="in" filter="fade">
                                      <p:cBhvr>
                                        <p:cTn id="32" dur="500"/>
                                        <p:tgtEl>
                                          <p:spTgt spid="10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A889-E820-F1DC-E35B-B7B9DB798608}"/>
              </a:ext>
            </a:extLst>
          </p:cNvPr>
          <p:cNvSpPr>
            <a:spLocks noGrp="1"/>
          </p:cNvSpPr>
          <p:nvPr>
            <p:ph type="title"/>
          </p:nvPr>
        </p:nvSpPr>
        <p:spPr/>
        <p:txBody>
          <a:bodyPr anchor="t"/>
          <a:lstStyle/>
          <a:p>
            <a:r>
              <a:rPr lang="en-GB" dirty="0"/>
              <a:t>Linking NRW reduction to lower carbon emissions</a:t>
            </a:r>
          </a:p>
        </p:txBody>
      </p:sp>
      <p:pic>
        <p:nvPicPr>
          <p:cNvPr id="8" name="Content Placeholder 7" descr="A person holding a glass globe&#10;&#10;AI-generated content may be incorrect.">
            <a:extLst>
              <a:ext uri="{FF2B5EF4-FFF2-40B4-BE49-F238E27FC236}">
                <a16:creationId xmlns:a16="http://schemas.microsoft.com/office/drawing/2014/main" id="{A32D722C-C307-D876-5C5F-0C40BE458E94}"/>
              </a:ext>
            </a:extLst>
          </p:cNvPr>
          <p:cNvPicPr>
            <a:picLocks noGrp="1" noChangeAspect="1"/>
          </p:cNvPicPr>
          <p:nvPr>
            <p:ph sz="half" idx="1"/>
          </p:nvPr>
        </p:nvPicPr>
        <p:blipFill>
          <a:blip r:embed="rId4"/>
          <a:stretch>
            <a:fillRect/>
          </a:stretch>
        </p:blipFill>
        <p:spPr>
          <a:xfrm>
            <a:off x="565150" y="1730147"/>
            <a:ext cx="4006850" cy="2245401"/>
          </a:xfrm>
        </p:spPr>
      </p:pic>
      <p:sp>
        <p:nvSpPr>
          <p:cNvPr id="4" name="Content Placeholder 3">
            <a:extLst>
              <a:ext uri="{FF2B5EF4-FFF2-40B4-BE49-F238E27FC236}">
                <a16:creationId xmlns:a16="http://schemas.microsoft.com/office/drawing/2014/main" id="{8AE2392F-7CFB-8B7D-7576-59FA88CCEA5B}"/>
              </a:ext>
            </a:extLst>
          </p:cNvPr>
          <p:cNvSpPr>
            <a:spLocks noGrp="1"/>
          </p:cNvSpPr>
          <p:nvPr>
            <p:ph sz="half" idx="2"/>
          </p:nvPr>
        </p:nvSpPr>
        <p:spPr>
          <a:xfrm>
            <a:off x="4572000" y="1298501"/>
            <a:ext cx="4006391" cy="3199120"/>
          </a:xfrm>
        </p:spPr>
        <p:txBody>
          <a:bodyPr>
            <a:noAutofit/>
          </a:bodyPr>
          <a:lstStyle/>
          <a:p>
            <a:pPr marL="556895" lvl="1" indent="-213995"/>
            <a:r>
              <a:rPr lang="en-GB" sz="1400" b="0" i="0" u="none" strike="noStrike" dirty="0">
                <a:solidFill>
                  <a:srgbClr val="000000"/>
                </a:solidFill>
                <a:effectLst/>
                <a:latin typeface="Poppins" panose="00000500000000000000" pitchFamily="2" charset="0"/>
                <a:cs typeface="Poppins" panose="00000500000000000000" pitchFamily="2" charset="0"/>
              </a:rPr>
              <a:t>Energy </a:t>
            </a:r>
            <a:r>
              <a:rPr lang="en-GB" sz="1400" dirty="0">
                <a:solidFill>
                  <a:srgbClr val="000000"/>
                </a:solidFill>
                <a:latin typeface="Poppins" panose="00000500000000000000" pitchFamily="2" charset="0"/>
                <a:cs typeface="Poppins" panose="00000500000000000000" pitchFamily="2" charset="0"/>
              </a:rPr>
              <a:t>is </a:t>
            </a:r>
            <a:r>
              <a:rPr lang="en-GB" sz="1400" b="0" i="0" u="none" strike="noStrike" dirty="0">
                <a:solidFill>
                  <a:srgbClr val="000000"/>
                </a:solidFill>
                <a:effectLst/>
                <a:latin typeface="Poppins" panose="00000500000000000000" pitchFamily="2" charset="0"/>
                <a:cs typeface="Poppins" panose="00000500000000000000" pitchFamily="2" charset="0"/>
              </a:rPr>
              <a:t>used to extract, treat, pump and distribute each unit of water. </a:t>
            </a:r>
            <a:endParaRPr lang="en-US"/>
          </a:p>
          <a:p>
            <a:pPr marL="556895" lvl="1" indent="-213995"/>
            <a:r>
              <a:rPr lang="en-GB" sz="1400" b="0" i="0" u="none" strike="noStrike" dirty="0">
                <a:solidFill>
                  <a:srgbClr val="000000"/>
                </a:solidFill>
                <a:effectLst/>
                <a:latin typeface="Poppins" panose="00000500000000000000" pitchFamily="2" charset="0"/>
                <a:cs typeface="Poppins" panose="00000500000000000000" pitchFamily="2" charset="0"/>
              </a:rPr>
              <a:t>Every unit of water lost to leakage results in carbon emissions that would otherwise be avoided if such leakage were reduced. </a:t>
            </a:r>
          </a:p>
          <a:p>
            <a:pPr marL="556895" lvl="1" indent="-213995"/>
            <a:r>
              <a:rPr lang="en-GB" sz="1400" dirty="0">
                <a:solidFill>
                  <a:srgbClr val="000000"/>
                </a:solidFill>
                <a:latin typeface="Poppins"/>
                <a:cs typeface="Poppins"/>
              </a:rPr>
              <a:t>Must be balanced against carbon expended in activities to reduce NRW</a:t>
            </a:r>
            <a:endParaRPr lang="en-GB" sz="1400" dirty="0">
              <a:solidFill>
                <a:srgbClr val="000000"/>
              </a:solidFill>
              <a:latin typeface="Poppins" panose="00000500000000000000" pitchFamily="2" charset="0"/>
              <a:cs typeface="Poppins" panose="00000500000000000000" pitchFamily="2" charset="0"/>
            </a:endParaRPr>
          </a:p>
          <a:p>
            <a:pPr marL="556895" lvl="1" indent="-213995"/>
            <a:r>
              <a:rPr lang="en-GB" sz="1400" dirty="0">
                <a:latin typeface="Poppins" panose="00000500000000000000" pitchFamily="2" charset="0"/>
                <a:cs typeface="Poppins" panose="00000500000000000000" pitchFamily="2" charset="0"/>
              </a:rPr>
              <a:t>IWA Leakage Emissions Initiative, including carbon water balances - </a:t>
            </a:r>
            <a:r>
              <a:rPr lang="en-GB" sz="1400" dirty="0">
                <a:latin typeface="Poppins" panose="00000500000000000000" pitchFamily="2" charset="0"/>
                <a:cs typeface="Poppins" panose="00000500000000000000" pitchFamily="2" charset="0"/>
                <a:hlinkClick r:id="rId5"/>
              </a:rPr>
              <a:t>Home | LEI Group</a:t>
            </a:r>
            <a:endParaRPr lang="en-GB" sz="1400" dirty="0">
              <a:latin typeface="Poppins" panose="00000500000000000000" pitchFamily="2" charset="0"/>
              <a:cs typeface="Poppins" panose="00000500000000000000" pitchFamily="2" charset="0"/>
            </a:endParaRPr>
          </a:p>
        </p:txBody>
      </p:sp>
      <p:sp>
        <p:nvSpPr>
          <p:cNvPr id="6" name="Slide Number Placeholder 5">
            <a:extLst>
              <a:ext uri="{FF2B5EF4-FFF2-40B4-BE49-F238E27FC236}">
                <a16:creationId xmlns:a16="http://schemas.microsoft.com/office/drawing/2014/main" id="{DA7C0D30-0F79-6AEC-C6E4-D8F319BA280B}"/>
              </a:ext>
            </a:extLst>
          </p:cNvPr>
          <p:cNvSpPr>
            <a:spLocks noGrp="1"/>
          </p:cNvSpPr>
          <p:nvPr>
            <p:ph type="sldNum" sz="quarter" idx="12"/>
          </p:nvPr>
        </p:nvSpPr>
        <p:spPr/>
        <p:txBody>
          <a:bodyPr/>
          <a:lstStyle/>
          <a:p>
            <a:fld id="{43D3D97B-AFF1-4763-A1B6-DE29AFA4284A}" type="slidenum">
              <a:rPr lang="en-US" smtClean="0"/>
              <a:t>9</a:t>
            </a:fld>
            <a:endParaRPr lang="en-US"/>
          </a:p>
        </p:txBody>
      </p:sp>
      <p:pic>
        <p:nvPicPr>
          <p:cNvPr id="3" name="Picture 2">
            <a:extLst>
              <a:ext uri="{FF2B5EF4-FFF2-40B4-BE49-F238E27FC236}">
                <a16:creationId xmlns:a16="http://schemas.microsoft.com/office/drawing/2014/main" id="{5F91DEB1-9DE7-570D-4BBE-0C8C99D9F22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142" y="4497621"/>
            <a:ext cx="345313" cy="483303"/>
          </a:xfrm>
          <a:prstGeom prst="rect">
            <a:avLst/>
          </a:prstGeom>
        </p:spPr>
      </p:pic>
      <p:pic>
        <p:nvPicPr>
          <p:cNvPr id="7" name="Picture 6">
            <a:extLst>
              <a:ext uri="{FF2B5EF4-FFF2-40B4-BE49-F238E27FC236}">
                <a16:creationId xmlns:a16="http://schemas.microsoft.com/office/drawing/2014/main" id="{32A08CBC-262E-CD4B-6212-36754517FBB8}"/>
              </a:ext>
            </a:extLst>
          </p:cNvPr>
          <p:cNvPicPr>
            <a:picLocks noChangeAspect="1"/>
          </p:cNvPicPr>
          <p:nvPr/>
        </p:nvPicPr>
        <p:blipFill rotWithShape="1">
          <a:blip r:embed="rId7"/>
          <a:srcRect l="11362" t="25916" r="14903" b="25348"/>
          <a:stretch/>
        </p:blipFill>
        <p:spPr>
          <a:xfrm>
            <a:off x="8353168" y="4558111"/>
            <a:ext cx="639690" cy="422813"/>
          </a:xfrm>
          <a:prstGeom prst="rect">
            <a:avLst/>
          </a:prstGeom>
        </p:spPr>
      </p:pic>
    </p:spTree>
    <p:custDataLst>
      <p:tags r:id="rId1"/>
    </p:custDataLst>
    <p:extLst>
      <p:ext uri="{BB962C8B-B14F-4D97-AF65-F5344CB8AC3E}">
        <p14:creationId xmlns:p14="http://schemas.microsoft.com/office/powerpoint/2010/main" val="329856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less Slides Master">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Flowless PPT Template Feb25" id="{D3E7A78D-2802-024C-BE8A-E344D4258824}" vid="{D4358ED7-1429-3D4B-BFA2-12F59FFB260A}"/>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Flowless Slides Master</Template>
  <TotalTime>0</TotalTime>
  <Words>4894</Words>
  <Application>Microsoft Office PowerPoint</Application>
  <PresentationFormat>On-screen Show (16:9)</PresentationFormat>
  <Paragraphs>559</Paragraphs>
  <Slides>63</Slides>
  <Notes>32</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Flowless Slides Master</vt:lpstr>
      <vt:lpstr>1_Parallax</vt:lpstr>
      <vt:lpstr>Reducing NRW with AI-Powered Technologies</vt:lpstr>
      <vt:lpstr>House Keeping Rules</vt:lpstr>
      <vt:lpstr>Enable translated captions</vt:lpstr>
      <vt:lpstr>PowerPoint Presentation</vt:lpstr>
      <vt:lpstr>PowerPoint Presentation</vt:lpstr>
      <vt:lpstr>Agenda</vt:lpstr>
      <vt:lpstr>Introduction</vt:lpstr>
      <vt:lpstr>The challenges of global water stress</vt:lpstr>
      <vt:lpstr>Linking NRW reduction to lower carbon emissions</vt:lpstr>
      <vt:lpstr>Time to get back to the basics</vt:lpstr>
      <vt:lpstr>Poll 1</vt:lpstr>
      <vt:lpstr>Understanding NRW Fundamentals</vt:lpstr>
      <vt:lpstr>NRW Milestones from the last 30 years</vt:lpstr>
      <vt:lpstr>Let's start with a Water Balance</vt:lpstr>
      <vt:lpstr>The 4 Basic Methods of Managing Real Losses </vt:lpstr>
      <vt:lpstr>Benefits of managing excess pressure</vt:lpstr>
      <vt:lpstr>Real Losses KPIs</vt:lpstr>
      <vt:lpstr>What is a System Correction Factor?</vt:lpstr>
      <vt:lpstr>Why an SCF calculation is different</vt:lpstr>
      <vt:lpstr>Scenarios for using SCF – Small DMA, Low Pressure</vt:lpstr>
      <vt:lpstr>Scenarios for using SCF – Small DMA, Low Pressure</vt:lpstr>
      <vt:lpstr>Scenarios for using SCF – Large DMA, High Pressure</vt:lpstr>
      <vt:lpstr>PowerPoint Presentation</vt:lpstr>
      <vt:lpstr>Why should Utilities use SCF?</vt:lpstr>
      <vt:lpstr>PowerPoint Presentation</vt:lpstr>
      <vt:lpstr>Where will the journey take us now?</vt:lpstr>
      <vt:lpstr>Building A Comprehensive NRW Strategy</vt:lpstr>
      <vt:lpstr>Poll 2</vt:lpstr>
      <vt:lpstr>PowerPoint Presentation</vt:lpstr>
      <vt:lpstr>Tackling The Root Causes</vt:lpstr>
      <vt:lpstr>Losses Lifecycle Management</vt:lpstr>
      <vt:lpstr>Leveraging Technology</vt:lpstr>
      <vt:lpstr>Technology is not a magical wand!</vt:lpstr>
      <vt:lpstr>Paradigm Shift</vt:lpstr>
      <vt:lpstr>Poll 3</vt:lpstr>
      <vt:lpstr>It’s NOT Only About Data Collection!</vt:lpstr>
      <vt:lpstr>Smooth Tech Adoption Journey</vt:lpstr>
      <vt:lpstr>Step 1: Understand The Needs</vt:lpstr>
      <vt:lpstr>Intervention Planning</vt:lpstr>
      <vt:lpstr>Collect &amp; Field Data</vt:lpstr>
      <vt:lpstr>Step 2: Set your targets</vt:lpstr>
      <vt:lpstr>Step 3: Watch &amp; Analyze</vt:lpstr>
      <vt:lpstr>Step 4: Tackle The Low-Hanging Fruit</vt:lpstr>
      <vt:lpstr>Step 5: Evaluate &amp; Improve</vt:lpstr>
      <vt:lpstr>WaterCloud &amp; SCF</vt:lpstr>
      <vt:lpstr>Live Demo!</vt:lpstr>
      <vt:lpstr>Case Studies</vt:lpstr>
      <vt:lpstr>Case Study: Saving 10,000 m3/month</vt:lpstr>
      <vt:lpstr>Case Study 1 - Water Services Corporation (Malta, Europe)</vt:lpstr>
      <vt:lpstr>PowerPoint Presentation</vt:lpstr>
      <vt:lpstr>PowerPoint Presentation</vt:lpstr>
      <vt:lpstr>Case Study 2 - Quebec Province (Canada)</vt:lpstr>
      <vt:lpstr>Case Study 2 - Quebec Province (Canada)</vt:lpstr>
      <vt:lpstr>Case Study 2 - Quebec Province (Canada)</vt:lpstr>
      <vt:lpstr>Case Study 3 – Sydney Water (Australia)</vt:lpstr>
      <vt:lpstr>Case Study 3 – Sydney Water (Australia)</vt:lpstr>
      <vt:lpstr>PowerPoint Presentation</vt:lpstr>
      <vt:lpstr>Want to achieve similar impact in your water network?</vt:lpstr>
      <vt:lpstr>Leverage smart tech in your network</vt:lpstr>
      <vt:lpstr>References</vt:lpstr>
      <vt:lpstr>References</vt:lpstr>
      <vt:lpstr>Q&amp;A Session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Baker Bozeyeh</dc:creator>
  <cp:lastModifiedBy>Kate Stanton-Davies</cp:lastModifiedBy>
  <cp:revision>286</cp:revision>
  <cp:lastPrinted>2021-10-11T19:41:45Z</cp:lastPrinted>
  <dcterms:created xsi:type="dcterms:W3CDTF">2025-02-13T10:26:29Z</dcterms:created>
  <dcterms:modified xsi:type="dcterms:W3CDTF">2025-02-27T16:30:51Z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49D25B0D-FAE0-4F5F-B116-B1C93D8B49FC</vt:lpwstr>
  </property>
  <property fmtid="{D5CDD505-2E9C-101B-9397-08002B2CF9AE}" pid="3" name="ArticulatePath">
    <vt:lpwstr>NRW &amp; AI Webinar - 24 Feb25 (2)</vt:lpwstr>
  </property>
</Properties>
</file>