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Lst>
  <p:notesMasterIdLst>
    <p:notesMasterId r:id="rId24"/>
  </p:notesMasterIdLst>
  <p:sldIdLst>
    <p:sldId id="261" r:id="rId6"/>
    <p:sldId id="572" r:id="rId7"/>
    <p:sldId id="592" r:id="rId8"/>
    <p:sldId id="576" r:id="rId9"/>
    <p:sldId id="595" r:id="rId10"/>
    <p:sldId id="589" r:id="rId11"/>
    <p:sldId id="597" r:id="rId12"/>
    <p:sldId id="256" r:id="rId13"/>
    <p:sldId id="598" r:id="rId14"/>
    <p:sldId id="600" r:id="rId15"/>
    <p:sldId id="602" r:id="rId16"/>
    <p:sldId id="587" r:id="rId17"/>
    <p:sldId id="601" r:id="rId18"/>
    <p:sldId id="584" r:id="rId19"/>
    <p:sldId id="354" r:id="rId20"/>
    <p:sldId id="596" r:id="rId21"/>
    <p:sldId id="607" r:id="rId22"/>
    <p:sldId id="394" r:id="rId23"/>
  </p:sldIdLst>
  <p:sldSz cx="12192000" cy="6858000"/>
  <p:notesSz cx="6797675" cy="992663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3D41B9-CDBD-492D-B65F-C2CFA1119C75}">
          <p14:sldIdLst>
            <p14:sldId id="261"/>
            <p14:sldId id="572"/>
            <p14:sldId id="592"/>
            <p14:sldId id="576"/>
            <p14:sldId id="595"/>
            <p14:sldId id="589"/>
            <p14:sldId id="597"/>
            <p14:sldId id="256"/>
            <p14:sldId id="598"/>
            <p14:sldId id="600"/>
            <p14:sldId id="602"/>
            <p14:sldId id="587"/>
            <p14:sldId id="601"/>
            <p14:sldId id="584"/>
            <p14:sldId id="354"/>
            <p14:sldId id="596"/>
            <p14:sldId id="607"/>
            <p14:sldId id="3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0606"/>
    <a:srgbClr val="D6E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61211" autoAdjust="0"/>
  </p:normalViewPr>
  <p:slideViewPr>
    <p:cSldViewPr snapToGrid="0">
      <p:cViewPr varScale="1">
        <p:scale>
          <a:sx n="52" d="100"/>
          <a:sy n="52" d="100"/>
        </p:scale>
        <p:origin x="1258"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38A21F7-1E35-48D5-8936-4AAD2C2940D5}" type="datetimeFigureOut">
              <a:rPr lang="en-GB" smtClean="0"/>
              <a:t>05/03/2024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2AAC7E-3D37-4096-A773-D1A88689B106}" type="slidenum">
              <a:rPr lang="en-GB" smtClean="0"/>
              <a:t>‹#›</a:t>
            </a:fld>
            <a:endParaRPr lang="en-GB"/>
          </a:p>
        </p:txBody>
      </p:sp>
    </p:spTree>
    <p:extLst>
      <p:ext uri="{BB962C8B-B14F-4D97-AF65-F5344CB8AC3E}">
        <p14:creationId xmlns:p14="http://schemas.microsoft.com/office/powerpoint/2010/main" val="76980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Good morning - It’s a pleasure for Kate and I to be with you this morning to outline the concepts we’ve used to extend and customise the 1999 Unavoidable Annual Real Losses equation to any size of system or subsystem, using the System Correction Factor Concept approach. </a:t>
            </a:r>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1</a:t>
            </a:fld>
            <a:endParaRPr lang="en-GB"/>
          </a:p>
        </p:txBody>
      </p:sp>
    </p:spTree>
    <p:extLst>
      <p:ext uri="{BB962C8B-B14F-4D97-AF65-F5344CB8AC3E}">
        <p14:creationId xmlns:p14="http://schemas.microsoft.com/office/powerpoint/2010/main" val="225300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2 scatter graphs show the relationships between the value of the SCF on the Y axis, and Number of service connections on the first graph, and the value of the SCF vs. AZP on the second graph.</a:t>
            </a:r>
          </a:p>
          <a:p>
            <a:endParaRPr lang="en-GB" dirty="0"/>
          </a:p>
          <a:p>
            <a:r>
              <a:rPr lang="en-GB" dirty="0"/>
              <a:t>In both graphs, you can see that the zones operating with &gt;5000 service connections and with mid-range pressures 45-60m tend to have SCF values between 0.9-1.1, meaning that the standard UARL equation can still be used here as a means to set meaningful volume targets. </a:t>
            </a:r>
          </a:p>
          <a:p>
            <a:endParaRPr lang="en-GB" dirty="0"/>
          </a:p>
          <a:p>
            <a:r>
              <a:rPr lang="en-GB" dirty="0"/>
              <a:t>Smaller lower pressure zones have SCFs in the green dash box below 0.9 , meaning that lower UARL volume targets are possible here,  and the larger higher-pressure zones have SCFs above 1.1 in the red dashed box, meaning that volume targets set using the standard UARL equation are unlikely to be achievable at that pressure in these parts of the network.</a:t>
            </a:r>
          </a:p>
          <a:p>
            <a:endParaRPr lang="en-GB" dirty="0"/>
          </a:p>
          <a:p>
            <a:r>
              <a:rPr lang="en-GB" dirty="0"/>
              <a:t>The clear relationship between SCF and Pressure can be seen in the second graph</a:t>
            </a:r>
          </a:p>
        </p:txBody>
      </p:sp>
      <p:sp>
        <p:nvSpPr>
          <p:cNvPr id="4" name="Slide Number Placeholder 3"/>
          <p:cNvSpPr>
            <a:spLocks noGrp="1"/>
          </p:cNvSpPr>
          <p:nvPr>
            <p:ph type="sldNum" sz="quarter" idx="5"/>
          </p:nvPr>
        </p:nvSpPr>
        <p:spPr/>
        <p:txBody>
          <a:bodyPr/>
          <a:lstStyle/>
          <a:p>
            <a:fld id="{CA2AAC7E-3D37-4096-A773-D1A88689B106}" type="slidenum">
              <a:rPr lang="en-GB" smtClean="0"/>
              <a:t>10</a:t>
            </a:fld>
            <a:endParaRPr lang="en-GB"/>
          </a:p>
        </p:txBody>
      </p:sp>
    </p:spTree>
    <p:extLst>
      <p:ext uri="{BB962C8B-B14F-4D97-AF65-F5344CB8AC3E}">
        <p14:creationId xmlns:p14="http://schemas.microsoft.com/office/powerpoint/2010/main" val="1793637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case study is the whole of Quebec province in Canada – data from 626 Utilities was used for 855 calculations – over 2.1 million service connections over 41000km of mains, operating at a range of AZP from 18-102m, with almost all services and mains made of rigid pipe materials. </a:t>
            </a:r>
          </a:p>
          <a:p>
            <a:endParaRPr lang="en-GB" dirty="0"/>
          </a:p>
          <a:p>
            <a:r>
              <a:rPr lang="en-GB" dirty="0"/>
              <a:t>The SCF results are being used in multiple ways by MAMH – to help analysts understand which influences cause some systems to report ILIs of &lt;1, as well as being able to better advise municipalities on how to improve the efficiency of their systems. The SCF calculations were part of an earlier phase of the Quebec Water Efficiency Strategy.</a:t>
            </a:r>
          </a:p>
          <a:p>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11</a:t>
            </a:fld>
            <a:endParaRPr lang="en-GB"/>
          </a:p>
        </p:txBody>
      </p:sp>
    </p:spTree>
    <p:extLst>
      <p:ext uri="{BB962C8B-B14F-4D97-AF65-F5344CB8AC3E}">
        <p14:creationId xmlns:p14="http://schemas.microsoft.com/office/powerpoint/2010/main" val="34910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2 scatter graphs for the Quebec data, which show the relationships between the value of the SCF on the Y axis, and Number of service connections on the first graph, and the value of the SCF vs. AZP on the second graph.</a:t>
            </a:r>
          </a:p>
          <a:p>
            <a:endParaRPr lang="en-GB" dirty="0"/>
          </a:p>
          <a:p>
            <a:r>
              <a:rPr lang="en-GB" dirty="0"/>
              <a:t>Again, the spread of data looks similar to that of Sydney Water, with a proportion of  zones operating with &gt;5000 service connections and with mid-range pressures 45-60m having SCF values between 0.9-1.1, meaning that the standard 1999 UARL equation can still be used to set meaningful volume targets in those systems and zones. </a:t>
            </a:r>
          </a:p>
          <a:p>
            <a:endParaRPr lang="en-GB" dirty="0"/>
          </a:p>
          <a:p>
            <a:r>
              <a:rPr lang="en-GB" dirty="0"/>
              <a:t>Many smaller lower pressure zones have SCFs in the green dash box below 0.9 , so lower UARL volume targets could be set here, and the larger higher-pressure zones have SCFs above 1.1 in the red dashed box, meaning that volume targets set using the standard 1999 UARL equation are unlikely to be achievable at that pressure.</a:t>
            </a:r>
          </a:p>
          <a:p>
            <a:endParaRPr lang="en-GB" dirty="0"/>
          </a:p>
          <a:p>
            <a:r>
              <a:rPr lang="en-GB" dirty="0"/>
              <a:t>And again, the clear relationship between SCF and Pressure can be seen in the second graph</a:t>
            </a:r>
          </a:p>
          <a:p>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12</a:t>
            </a:fld>
            <a:endParaRPr lang="en-GB"/>
          </a:p>
        </p:txBody>
      </p:sp>
    </p:spTree>
    <p:extLst>
      <p:ext uri="{BB962C8B-B14F-4D97-AF65-F5344CB8AC3E}">
        <p14:creationId xmlns:p14="http://schemas.microsoft.com/office/powerpoint/2010/main" val="31842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case study is for the whole of Water Services Corporation in Malta – 130000 service connections over more than 2100km of mains, operating at a range of AZP from 17-74m, with mostly rigid mains and mostly flexible service connection materials. 320 calculations were performed. </a:t>
            </a:r>
          </a:p>
          <a:p>
            <a:endParaRPr lang="en-GB" dirty="0"/>
          </a:p>
          <a:p>
            <a:r>
              <a:rPr lang="en-GB" dirty="0"/>
              <a:t>SCF calculations are being used to fine tune and further reduce leakage targets, identify target zones for Pressure management and quantify leakage and burst reductions from pressure management activities, saving the Utility million of euros in the process. </a:t>
            </a:r>
          </a:p>
          <a:p>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13</a:t>
            </a:fld>
            <a:endParaRPr lang="en-GB"/>
          </a:p>
        </p:txBody>
      </p:sp>
    </p:spTree>
    <p:extLst>
      <p:ext uri="{BB962C8B-B14F-4D97-AF65-F5344CB8AC3E}">
        <p14:creationId xmlns:p14="http://schemas.microsoft.com/office/powerpoint/2010/main" val="3268954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2 graphs, again showing SCF vs number of service connections and SCF vs AZP are a little different from those for Sydney Water and Quebec – note there are no SCFs between 0.9-1.1, nor are there any SCFs above 1.1!</a:t>
            </a:r>
          </a:p>
          <a:p>
            <a:endParaRPr lang="en-GB" dirty="0"/>
          </a:p>
          <a:p>
            <a:r>
              <a:rPr lang="en-GB" dirty="0"/>
              <a:t>These results are due to a number of influences on UARL volume – first of all, nearly all systems are small or very small (less than 3000 service connections), 95% of service connections are made of flexible materials, and there has been sustained pressure management campaign by WSC over the last 20 years.</a:t>
            </a:r>
          </a:p>
          <a:p>
            <a:endParaRPr lang="en-GB" dirty="0"/>
          </a:p>
          <a:p>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14</a:t>
            </a:fld>
            <a:endParaRPr lang="en-GB"/>
          </a:p>
        </p:txBody>
      </p:sp>
    </p:spTree>
    <p:extLst>
      <p:ext uri="{BB962C8B-B14F-4D97-AF65-F5344CB8AC3E}">
        <p14:creationId xmlns:p14="http://schemas.microsoft.com/office/powerpoint/2010/main" val="272840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SCF can and has been used to calculate UARL volume targets for whole systems, Zones and DMAs of any size, operating at wide ranges of pressure.</a:t>
            </a:r>
          </a:p>
          <a:p>
            <a:endParaRPr lang="en-GB" dirty="0"/>
          </a:p>
          <a:p>
            <a:r>
              <a:rPr lang="en-GB" dirty="0"/>
              <a:t>The software can be used to quantify the benefits of reductions in AZP, as shown in this example. The table on the left shows UARL, SCF and UBL volumes at different AZPs for a large system of 6000 service connections operating at 70m AZP. The graph on the right shows these volumes plotted against AZP and clearly show (if you look at the red dotted line) how pressure increases standard UARL, UARL with SCF and UBL.</a:t>
            </a:r>
          </a:p>
          <a:p>
            <a:endParaRPr lang="en-GB" dirty="0"/>
          </a:p>
          <a:p>
            <a:r>
              <a:rPr lang="en-GB" dirty="0"/>
              <a:t>At 70m AZP, the standard UARL equation calculates a UARL volume of 493.5m3/day. However, SCF calculates that the lowest likely UARL volume is 578.2m3/day – in other words, the standard UARL volume is unlikely to be achieved at 70m AZP.</a:t>
            </a:r>
          </a:p>
          <a:p>
            <a:r>
              <a:rPr lang="en-GB" dirty="0"/>
              <a:t>If this system could operate at 65m AZP, then SCF predicts a UARL volume of 503.8m3/day – such a reduction may not be possible, but the benefits from a 1m reduction can be calculated from this table – it would reduce UARL volume by 14.8m3/day or 5402m3/year.</a:t>
            </a:r>
          </a:p>
          <a:p>
            <a:endParaRPr lang="en-GB" dirty="0"/>
          </a:p>
          <a:p>
            <a:r>
              <a:rPr lang="en-GB" dirty="0"/>
              <a:t>So every metre of pressure that can be shaved off will bring benefits to reducing UARL, UARL with SCF and UBL volumes.</a:t>
            </a:r>
          </a:p>
        </p:txBody>
      </p:sp>
      <p:sp>
        <p:nvSpPr>
          <p:cNvPr id="4" name="Slide Number Placeholder 3"/>
          <p:cNvSpPr>
            <a:spLocks noGrp="1"/>
          </p:cNvSpPr>
          <p:nvPr>
            <p:ph type="sldNum" sz="quarter" idx="5"/>
          </p:nvPr>
        </p:nvSpPr>
        <p:spPr/>
        <p:txBody>
          <a:bodyPr/>
          <a:lstStyle/>
          <a:p>
            <a:fld id="{CA2AAC7E-3D37-4096-A773-D1A88689B106}" type="slidenum">
              <a:rPr lang="en-GB" smtClean="0"/>
              <a:t>15</a:t>
            </a:fld>
            <a:endParaRPr lang="en-GB"/>
          </a:p>
        </p:txBody>
      </p:sp>
    </p:spTree>
    <p:extLst>
      <p:ext uri="{BB962C8B-B14F-4D97-AF65-F5344CB8AC3E}">
        <p14:creationId xmlns:p14="http://schemas.microsoft.com/office/powerpoint/2010/main" val="775282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have seen how the UARL equation has evolved over the last 25 years, and the importance of UARL with SCF in calculating UARL volumes for systems, zones and DMAs outside of the original parameters of the 1999 equation.</a:t>
            </a:r>
          </a:p>
          <a:p>
            <a:endParaRPr lang="en-GB" dirty="0"/>
          </a:p>
          <a:p>
            <a:r>
              <a:rPr lang="en-GB" dirty="0"/>
              <a:t>To summarize this presentation, we advise the following guidance on when to use each of these KPIs:-</a:t>
            </a:r>
          </a:p>
          <a:p>
            <a:endParaRPr lang="en-GB" dirty="0"/>
          </a:p>
          <a:p>
            <a:r>
              <a:rPr lang="en-GB" dirty="0"/>
              <a:t>First, to always use the UARL 1999 equation as a first step in calculating UARL annual volume, whatever the size of system or sub-system.</a:t>
            </a:r>
          </a:p>
          <a:p>
            <a:endParaRPr lang="en-GB" dirty="0"/>
          </a:p>
          <a:p>
            <a:r>
              <a:rPr lang="en-GB" dirty="0"/>
              <a:t>When calculating ILI, this should always be for a whole system of more than 5000 service connections, and always using the UARL1999 volume as the denominator. The ILI with average pressure specified is recommended as an international KPI for comparing technical performance of real losses in large systems.</a:t>
            </a:r>
          </a:p>
          <a:p>
            <a:endParaRPr lang="en-GB" dirty="0"/>
          </a:p>
          <a:p>
            <a:r>
              <a:rPr lang="en-GB" dirty="0"/>
              <a:t>This presentation has shown that there are a variety of parameters that affect real losses in small systems of less than 5000 service connections.</a:t>
            </a:r>
          </a:p>
          <a:p>
            <a:endParaRPr lang="en-GB" dirty="0"/>
          </a:p>
          <a:p>
            <a:r>
              <a:rPr lang="en-GB" dirty="0"/>
              <a:t>UARL with SCF should be used as a basis for internal utility calculations to set targets in volume/day, volume/service conn/day or m3/km mains/day and for the prioritisation of systems, zones or DMAs for active leakage control and/or pressure management activities.</a:t>
            </a:r>
          </a:p>
        </p:txBody>
      </p:sp>
      <p:sp>
        <p:nvSpPr>
          <p:cNvPr id="4" name="Slide Number Placeholder 3"/>
          <p:cNvSpPr>
            <a:spLocks noGrp="1"/>
          </p:cNvSpPr>
          <p:nvPr>
            <p:ph type="sldNum" sz="quarter" idx="5"/>
          </p:nvPr>
        </p:nvSpPr>
        <p:spPr/>
        <p:txBody>
          <a:bodyPr/>
          <a:lstStyle/>
          <a:p>
            <a:fld id="{CA2AAC7E-3D37-4096-A773-D1A88689B106}" type="slidenum">
              <a:rPr lang="en-GB" smtClean="0"/>
              <a:t>16</a:t>
            </a:fld>
            <a:endParaRPr lang="en-GB"/>
          </a:p>
        </p:txBody>
      </p:sp>
    </p:spTree>
    <p:extLst>
      <p:ext uri="{BB962C8B-B14F-4D97-AF65-F5344CB8AC3E}">
        <p14:creationId xmlns:p14="http://schemas.microsoft.com/office/powerpoint/2010/main" val="1191358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information on UARL with SCF, we have included some references listed here.</a:t>
            </a:r>
          </a:p>
          <a:p>
            <a:endParaRPr lang="en-GB" dirty="0"/>
          </a:p>
          <a:p>
            <a:r>
              <a:rPr lang="en-GB" dirty="0"/>
              <a:t>The application of UARL with SCF is referenced in the AWWA Free Water Audit software v.6 as well as in ISO standard 24528.</a:t>
            </a:r>
          </a:p>
          <a:p>
            <a:endParaRPr lang="en-GB" dirty="0"/>
          </a:p>
          <a:p>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17</a:t>
            </a:fld>
            <a:endParaRPr lang="en-GB"/>
          </a:p>
        </p:txBody>
      </p:sp>
    </p:spTree>
    <p:extLst>
      <p:ext uri="{BB962C8B-B14F-4D97-AF65-F5344CB8AC3E}">
        <p14:creationId xmlns:p14="http://schemas.microsoft.com/office/powerpoint/2010/main" val="3236948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18</a:t>
            </a:fld>
            <a:endParaRPr lang="en-GB"/>
          </a:p>
        </p:txBody>
      </p:sp>
    </p:spTree>
    <p:extLst>
      <p:ext uri="{BB962C8B-B14F-4D97-AF65-F5344CB8AC3E}">
        <p14:creationId xmlns:p14="http://schemas.microsoft.com/office/powerpoint/2010/main" val="178673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 Here’s the Agenda. I’ll quickly run through several slides up to why UARL with SCF needed to be developed. Kate will then explain what an SCF is, show several Case Study results with user feedback, and summarise our recommended ‘good practice’ use of the UARL</a:t>
            </a:r>
            <a:r>
              <a:rPr lang="en-GB" sz="1800" baseline="-25000" dirty="0">
                <a:effectLst/>
                <a:latin typeface="Calibri" panose="020F0502020204030204" pitchFamily="34" charset="0"/>
                <a:ea typeface="Calibri" panose="020F0502020204030204" pitchFamily="34" charset="0"/>
                <a:cs typeface="Times New Roman" panose="02020603050405020304" pitchFamily="18" charset="0"/>
              </a:rPr>
              <a:t>1999</a:t>
            </a:r>
            <a:r>
              <a:rPr lang="en-GB" sz="1800" dirty="0">
                <a:effectLst/>
                <a:latin typeface="Calibri" panose="020F0502020204030204" pitchFamily="34" charset="0"/>
                <a:ea typeface="Calibri" panose="020F0502020204030204" pitchFamily="34" charset="0"/>
                <a:cs typeface="Times New Roman" panose="02020603050405020304" pitchFamily="18" charset="0"/>
              </a:rPr>
              <a:t> equation, Infrastructure Leakage Index ILI and UARL with SCF.</a:t>
            </a:r>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2</a:t>
            </a:fld>
            <a:endParaRPr lang="en-GB"/>
          </a:p>
        </p:txBody>
      </p:sp>
    </p:spTree>
    <p:extLst>
      <p:ext uri="{BB962C8B-B14F-4D97-AF65-F5344CB8AC3E}">
        <p14:creationId xmlns:p14="http://schemas.microsoft.com/office/powerpoint/2010/main" val="32936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illustration on the left show the UARL1999 equation developed by the first IWA Task Force 1995-99, based on component analysis with auditable assumptions, to assess ‘how low could you go’ with real (physical) losses as part of a review of KPIs for international comparisons of losses in water supply systems. The Current Annual Real Losses volume is then divided by UARL1999 to derive the Infrastructure Leakage Index (ILI) for large systems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UARL1999 equation was subject to assumptions, limitations and simplifications based on accepted good practice at the time. A linear relationship between pressure and average leak flow rates was assumed for large systems with mixed pipe materials; however as pressure:burst frequency relationships were then not widely acknowledged, they could not be included. The equation was designed and tested for 27 large whole systems, 25 of which had more than 5000 service connections  from </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xx</a:t>
            </a:r>
            <a:r>
              <a:rPr lang="en-GB" sz="1800" dirty="0">
                <a:effectLst/>
                <a:latin typeface="Calibri" panose="020F0502020204030204" pitchFamily="34" charset="0"/>
                <a:ea typeface="Calibri" panose="020F0502020204030204" pitchFamily="34" charset="0"/>
                <a:cs typeface="Times New Roman" panose="02020603050405020304" pitchFamily="18" charset="0"/>
              </a:rPr>
              <a:t> countries.</a:t>
            </a:r>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3</a:t>
            </a:fld>
            <a:endParaRPr lang="en-GB"/>
          </a:p>
        </p:txBody>
      </p:sp>
    </p:spTree>
    <p:extLst>
      <p:ext uri="{BB962C8B-B14F-4D97-AF65-F5344CB8AC3E}">
        <p14:creationId xmlns:p14="http://schemas.microsoft.com/office/powerpoint/2010/main" val="423434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This slide, from a recent ISO standard, summarises how the boundary conditions for application of UARL1999 have gradually evolved over the last twenty years. Practitioners began to find ILIs less than 1 in well managed small systems with low pressures but attempts to change boundary conditions did not solve this problem. 17 years research gradually identified three additional interacting influential factors needed to extend UARL calculations to a much wider range of system and sub-system sizes and pressures. These are FAVAD (known and well proven since 1995); pressure:bursts relationships (solved by 2013), and using the Poisson Probability distribution (2017) to consider median annual numbers of bursts as isolated events within a continuum of time</a:t>
            </a:r>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4</a:t>
            </a:fld>
            <a:endParaRPr lang="en-GB"/>
          </a:p>
        </p:txBody>
      </p:sp>
    </p:spTree>
    <p:extLst>
      <p:ext uri="{BB962C8B-B14F-4D97-AF65-F5344CB8AC3E}">
        <p14:creationId xmlns:p14="http://schemas.microsoft.com/office/powerpoint/2010/main" val="411613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FAVAD (Fixed and Variable Area Discharges) recognises that type of leak and pipe materials influence the N1 power law; variable area leaks are three times more sensitive to pressure changes than fixed area leaks. A basic classification of % rigid and % flexible pipe materials is used for this purpose.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For small systems, the Poisson distribution generates lower median values for UARL burst frequencies in small systems, but the median (50% probability) approximates to the average burst frequency as system size exceeds 5000 service connections.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many people now accept that pressure influences burst frequency. Others however remain sceptical or may not have seen the evidence. Here is one of many case studies for them; the authors stand by this prediction method as sufficiently reliable for inclusion in SCF calculations</a:t>
            </a:r>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5</a:t>
            </a:fld>
            <a:endParaRPr lang="en-GB"/>
          </a:p>
        </p:txBody>
      </p:sp>
    </p:spTree>
    <p:extLst>
      <p:ext uri="{BB962C8B-B14F-4D97-AF65-F5344CB8AC3E}">
        <p14:creationId xmlns:p14="http://schemas.microsoft.com/office/powerpoint/2010/main" val="279624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pressure:bursts relationship was identified from ‘before’ and ‘after’ studies on large pressure management zones during a major Australian 3 year Asset Management Project 2008-11 ‘ Framework for Targeting Leakage and Pressure Management’, near the end of the 11-year Millennium Drought.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Since 2013, the prediction of reductions in burst frequency by pressure management continues to be applied successfully in several countries, notably Australia, South Africa and some UK Utilities.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economic benefit of reducing bursts for several years, coupled with deferred replacement of mains and services due to the extension of infrastructure life, is very large compared to the savings in reduced flow rates of existing leaks and bursts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Savings in energy costs can also now be included as a benefit of pressure management. Based on 40 years' experience in leakage management, the senior author of this presentation still cannot understand why so few regulators require Utilities to report and publish their average pressures to assist in interpretation of their Water Loss KPIs. </a:t>
            </a:r>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6</a:t>
            </a:fld>
            <a:endParaRPr lang="en-GB"/>
          </a:p>
        </p:txBody>
      </p:sp>
    </p:spTree>
    <p:extLst>
      <p:ext uri="{BB962C8B-B14F-4D97-AF65-F5344CB8AC3E}">
        <p14:creationId xmlns:p14="http://schemas.microsoft.com/office/powerpoint/2010/main" val="6835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SCFs are calculated using online software – the SCF is a non-dimensional number, which is then multiplied by the standard 1999 UARL volume, resulting in a customised UARL volume for an individual DMA, Zone or whole system.</a:t>
            </a:r>
          </a:p>
          <a:p>
            <a:endParaRPr lang="en-GB" dirty="0"/>
          </a:p>
          <a:p>
            <a:r>
              <a:rPr lang="en-GB" dirty="0"/>
              <a:t>Many Zones, DMAs or whole systems operating at 45m-60m AZP with more than 5000 service connections will have an SCF between 0.9-1.1, that is around +/- 10% of the standard UARL calculation. </a:t>
            </a:r>
          </a:p>
          <a:p>
            <a:endParaRPr lang="en-GB" dirty="0"/>
          </a:p>
          <a:p>
            <a:r>
              <a:rPr lang="en-GB" dirty="0"/>
              <a:t>SCFs &lt;0.9 typically relate to systems, zones or DMAs operating at &lt;45m AZP with &lt; 5000 service connections – in these circumstances, the standard UARL equation tends to over-estimate UARL volume, and lower UARL volume targets could be set here.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SCFs &gt;1.1 typically relate to systems, zones or DMAs operating at higher pressures of &gt;60m AZP with &gt; 5000 service connections – in these circumstances, UARL volume targets set using the 1999 equation are unlikely to be achieved, and higher volume targets may need to be 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80 secs</a:t>
            </a:r>
          </a:p>
          <a:p>
            <a:endParaRPr lang="en-GB" dirty="0"/>
          </a:p>
        </p:txBody>
      </p:sp>
      <p:sp>
        <p:nvSpPr>
          <p:cNvPr id="4" name="Slide Number Placeholder 3"/>
          <p:cNvSpPr>
            <a:spLocks noGrp="1"/>
          </p:cNvSpPr>
          <p:nvPr>
            <p:ph type="sldNum" sz="quarter" idx="5"/>
          </p:nvPr>
        </p:nvSpPr>
        <p:spPr/>
        <p:txBody>
          <a:bodyPr/>
          <a:lstStyle/>
          <a:p>
            <a:fld id="{CA2AAC7E-3D37-4096-A773-D1A88689B106}" type="slidenum">
              <a:rPr lang="en-GB" smtClean="0"/>
              <a:t>7</a:t>
            </a:fld>
            <a:endParaRPr lang="en-GB"/>
          </a:p>
        </p:txBody>
      </p:sp>
    </p:spTree>
    <p:extLst>
      <p:ext uri="{BB962C8B-B14F-4D97-AF65-F5344CB8AC3E}">
        <p14:creationId xmlns:p14="http://schemas.microsoft.com/office/powerpoint/2010/main" val="360141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take a look at 3 case studies for Utilities using SCF – to date more than 2,500 calculations in 12 countries have been completed.</a:t>
            </a:r>
          </a:p>
          <a:p>
            <a:r>
              <a:rPr lang="en-GB" dirty="0"/>
              <a:t>This section looks at data from 3 large scale calculation sets in Australia, Canada and Europe.</a:t>
            </a:r>
          </a:p>
          <a:p>
            <a:endParaRPr lang="en-GB" dirty="0"/>
          </a:p>
          <a:p>
            <a:r>
              <a:rPr lang="en-GB" dirty="0"/>
              <a:t>20 secs</a:t>
            </a:r>
          </a:p>
        </p:txBody>
      </p:sp>
      <p:sp>
        <p:nvSpPr>
          <p:cNvPr id="4" name="Slide Number Placeholder 3"/>
          <p:cNvSpPr>
            <a:spLocks noGrp="1"/>
          </p:cNvSpPr>
          <p:nvPr>
            <p:ph type="sldNum" sz="quarter" idx="5"/>
          </p:nvPr>
        </p:nvSpPr>
        <p:spPr/>
        <p:txBody>
          <a:bodyPr/>
          <a:lstStyle/>
          <a:p>
            <a:fld id="{CA2AAC7E-3D37-4096-A773-D1A88689B106}" type="slidenum">
              <a:rPr lang="en-GB" smtClean="0"/>
              <a:t>8</a:t>
            </a:fld>
            <a:endParaRPr lang="en-GB"/>
          </a:p>
        </p:txBody>
      </p:sp>
    </p:spTree>
    <p:extLst>
      <p:ext uri="{BB962C8B-B14F-4D97-AF65-F5344CB8AC3E}">
        <p14:creationId xmlns:p14="http://schemas.microsoft.com/office/powerpoint/2010/main" val="153054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case study is Sydney Water, with over 1.3million service connections, nearly 24000km of mains, operating at a range of AZP from 15-137m, and with mostly rigid mains and services. 655 calculations were performed across their whole water distribution network.</a:t>
            </a:r>
          </a:p>
          <a:p>
            <a:endParaRPr lang="en-GB" dirty="0"/>
          </a:p>
          <a:p>
            <a:r>
              <a:rPr lang="en-GB" dirty="0"/>
              <a:t>Here are some comments from Sydney Water - The SCF results are being used for two main purposes - To identify suitable candidate Zones for their DMA program. SCF volumes will be adopted as volume targets, rather than the original 1999 UARL volume.</a:t>
            </a:r>
          </a:p>
          <a:p>
            <a:endParaRPr lang="en-GB" dirty="0"/>
          </a:p>
          <a:p>
            <a:r>
              <a:rPr lang="en-GB" dirty="0"/>
              <a:t>40 secs</a:t>
            </a:r>
          </a:p>
        </p:txBody>
      </p:sp>
      <p:sp>
        <p:nvSpPr>
          <p:cNvPr id="4" name="Slide Number Placeholder 3"/>
          <p:cNvSpPr>
            <a:spLocks noGrp="1"/>
          </p:cNvSpPr>
          <p:nvPr>
            <p:ph type="sldNum" sz="quarter" idx="5"/>
          </p:nvPr>
        </p:nvSpPr>
        <p:spPr/>
        <p:txBody>
          <a:bodyPr/>
          <a:lstStyle/>
          <a:p>
            <a:fld id="{CA2AAC7E-3D37-4096-A773-D1A88689B106}" type="slidenum">
              <a:rPr lang="en-GB" smtClean="0"/>
              <a:t>9</a:t>
            </a:fld>
            <a:endParaRPr lang="en-GB"/>
          </a:p>
        </p:txBody>
      </p:sp>
    </p:spTree>
    <p:extLst>
      <p:ext uri="{BB962C8B-B14F-4D97-AF65-F5344CB8AC3E}">
        <p14:creationId xmlns:p14="http://schemas.microsoft.com/office/powerpoint/2010/main" val="406194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A7DC-6A4A-DB07-AF0D-4CA7D8700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FCD4DF-AF92-DE97-0760-78A021686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19EE16-647D-F4A1-8922-99FF35D989AF}"/>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5" name="Footer Placeholder 4">
            <a:extLst>
              <a:ext uri="{FF2B5EF4-FFF2-40B4-BE49-F238E27FC236}">
                <a16:creationId xmlns:a16="http://schemas.microsoft.com/office/drawing/2014/main" id="{083A0EBD-9D12-6EFB-4062-11AB548832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A26843-8737-8A20-3408-8D7F81E4B7E7}"/>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225137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F987-A6C3-1A64-6BA5-BB1A7DAFC8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7FA273-30A3-89FF-4382-8C2E3EB65A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C43B93-0FF5-835B-C1A9-1F542B13CDB5}"/>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5" name="Footer Placeholder 4">
            <a:extLst>
              <a:ext uri="{FF2B5EF4-FFF2-40B4-BE49-F238E27FC236}">
                <a16:creationId xmlns:a16="http://schemas.microsoft.com/office/drawing/2014/main" id="{9B44AE18-1A0E-C1F4-AA1E-2822F3603D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56B064-BBB3-0345-B739-CB433B4BC4D8}"/>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230499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9A924-0C96-FE18-C54A-51B7A2C7C0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C1AE1B-95D8-0901-F073-93ECC5809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EDAE30-EA5A-83A5-2110-B8D4C0CF18D8}"/>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5" name="Footer Placeholder 4">
            <a:extLst>
              <a:ext uri="{FF2B5EF4-FFF2-40B4-BE49-F238E27FC236}">
                <a16:creationId xmlns:a16="http://schemas.microsoft.com/office/drawing/2014/main" id="{BD9FD019-0199-775F-871D-9ADA8F28A7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7A706A-96E9-B53B-A5FD-9513DB72AB79}"/>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1733095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E23C7-78A4-413A-A84B-93D4CC0A9EB1}" type="datetimeFigureOut">
              <a:rPr lang="en-US" smtClean="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a:t>
            </a:fld>
            <a:endParaRPr lang="en-US"/>
          </a:p>
        </p:txBody>
      </p:sp>
    </p:spTree>
    <p:extLst>
      <p:ext uri="{BB962C8B-B14F-4D97-AF65-F5344CB8AC3E}">
        <p14:creationId xmlns:p14="http://schemas.microsoft.com/office/powerpoint/2010/main" val="4222415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E23C7-78A4-413A-A84B-93D4CC0A9EB1}" type="datetimeFigureOut">
              <a:rPr lang="en-US" smtClean="0"/>
              <a:pPr/>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39E08-E0E5-4B1A-8F7D-08FE7678A3B6}" type="slidenum">
              <a:rPr lang="en-US" smtClean="0"/>
              <a:pPr/>
              <a:t>‹#›</a:t>
            </a:fld>
            <a:endParaRPr lang="en-US"/>
          </a:p>
        </p:txBody>
      </p:sp>
    </p:spTree>
    <p:extLst>
      <p:ext uri="{BB962C8B-B14F-4D97-AF65-F5344CB8AC3E}">
        <p14:creationId xmlns:p14="http://schemas.microsoft.com/office/powerpoint/2010/main" val="417395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mp;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4473" y="334801"/>
            <a:ext cx="9093416" cy="820615"/>
          </a:xfrm>
        </p:spPr>
        <p:txBody>
          <a:bodyPr anchor="ctr" anchorCtr="0">
            <a:normAutofit/>
          </a:bodyPr>
          <a:lstStyle>
            <a:lvl1pPr>
              <a:defRPr sz="2500" b="1" i="0" kern="0" cap="all" spc="100">
                <a:solidFill>
                  <a:schemeClr val="accent1"/>
                </a:solidFill>
              </a:defRPr>
            </a:lvl1pPr>
          </a:lstStyle>
          <a:p>
            <a:r>
              <a:rPr lang="en-US" noProof="0" dirty="0"/>
              <a:t>Click to edit title</a:t>
            </a:r>
          </a:p>
        </p:txBody>
      </p:sp>
      <p:sp>
        <p:nvSpPr>
          <p:cNvPr id="3" name="Inhaltsplatzhalter 2"/>
          <p:cNvSpPr>
            <a:spLocks noGrp="1"/>
          </p:cNvSpPr>
          <p:nvPr>
            <p:ph idx="1" hasCustomPrompt="1"/>
          </p:nvPr>
        </p:nvSpPr>
        <p:spPr>
          <a:xfrm>
            <a:off x="544473" y="1423989"/>
            <a:ext cx="10729751" cy="4994397"/>
          </a:xfrm>
        </p:spPr>
        <p:txBody>
          <a:bodyPr/>
          <a:lstStyle>
            <a:lvl1pPr marL="271463" indent="-271463">
              <a:lnSpc>
                <a:spcPct val="110000"/>
              </a:lnSpc>
              <a:spcBef>
                <a:spcPts val="1176"/>
              </a:spcBef>
              <a:buFont typeface="Wingdings" charset="2"/>
              <a:buChar char="§"/>
              <a:defRPr sz="2200">
                <a:solidFill>
                  <a:schemeClr val="tx1"/>
                </a:solidFill>
              </a:defRPr>
            </a:lvl1pPr>
            <a:lvl2pPr marL="536575" indent="-273050">
              <a:lnSpc>
                <a:spcPct val="110000"/>
              </a:lnSpc>
              <a:buFont typeface="Symbol" charset="2"/>
              <a:buChar char="-"/>
              <a:defRPr sz="1800">
                <a:solidFill>
                  <a:schemeClr val="tx1"/>
                </a:solidFill>
              </a:defRPr>
            </a:lvl2pPr>
            <a:lvl3pPr marL="811213" indent="-274638">
              <a:lnSpc>
                <a:spcPct val="110000"/>
              </a:lnSpc>
              <a:buFont typeface="Wingdings" charset="2"/>
              <a:buChar char="§"/>
              <a:defRPr sz="1600">
                <a:solidFill>
                  <a:schemeClr val="tx1"/>
                </a:solidFill>
              </a:defRPr>
            </a:lvl3pPr>
            <a:lvl4pPr marL="1074738" indent="-263525">
              <a:lnSpc>
                <a:spcPct val="110000"/>
              </a:lnSpc>
              <a:buFont typeface="Symbol" charset="2"/>
              <a:buChar char="-"/>
              <a:defRPr>
                <a:solidFill>
                  <a:schemeClr val="tx1"/>
                </a:solidFill>
              </a:defRPr>
            </a:lvl4pPr>
            <a:lvl5pPr marL="1347788" indent="-273050">
              <a:lnSpc>
                <a:spcPct val="110000"/>
              </a:lnSpc>
              <a:buFont typeface="Wingdings" charset="2"/>
              <a:buChar char="§"/>
              <a:defRPr>
                <a:solidFill>
                  <a:schemeClr val="tx1"/>
                </a:solidFill>
              </a:defRPr>
            </a:lvl5pPr>
          </a:lstStyle>
          <a:p>
            <a:pPr lvl="0"/>
            <a:r>
              <a:rPr lang="en-US" noProof="0" dirty="0"/>
              <a:t>Bullet Level 1</a:t>
            </a:r>
          </a:p>
          <a:p>
            <a:pPr lvl="1"/>
            <a:r>
              <a:rPr lang="en-US" noProof="0" dirty="0"/>
              <a:t>Bullet Level 2</a:t>
            </a:r>
          </a:p>
          <a:p>
            <a:pPr lvl="2"/>
            <a:r>
              <a:rPr lang="en-US" noProof="0" dirty="0"/>
              <a:t>Bullet Level 3</a:t>
            </a:r>
          </a:p>
          <a:p>
            <a:pPr lvl="3"/>
            <a:r>
              <a:rPr lang="en-US" noProof="0" dirty="0"/>
              <a:t>Bullet Level 4</a:t>
            </a:r>
          </a:p>
          <a:p>
            <a:pPr lvl="4"/>
            <a:r>
              <a:rPr lang="en-US" noProof="0" dirty="0"/>
              <a:t>Bullet Level 5</a:t>
            </a:r>
          </a:p>
        </p:txBody>
      </p:sp>
      <p:sp>
        <p:nvSpPr>
          <p:cNvPr id="12" name="Rechteck 11"/>
          <p:cNvSpPr/>
          <p:nvPr userDrawn="1"/>
        </p:nvSpPr>
        <p:spPr>
          <a:xfrm>
            <a:off x="0" y="6606058"/>
            <a:ext cx="12192000" cy="252000"/>
          </a:xfrm>
          <a:prstGeom prst="rect">
            <a:avLst/>
          </a:prstGeom>
          <a:solidFill>
            <a:srgbClr val="00AEEF"/>
          </a:solidFill>
          <a:ln>
            <a:solidFill>
              <a:srgbClr val="00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4" name="Foliennummernplatzhalter 5"/>
          <p:cNvSpPr txBox="1">
            <a:spLocks/>
          </p:cNvSpPr>
          <p:nvPr userDrawn="1"/>
        </p:nvSpPr>
        <p:spPr>
          <a:xfrm>
            <a:off x="8893903" y="6541962"/>
            <a:ext cx="2974247" cy="365125"/>
          </a:xfrm>
          <a:prstGeom prst="rect">
            <a:avLst/>
          </a:prstGeom>
        </p:spPr>
        <p:txBody>
          <a:bodyPr vert="horz" lIns="91440" tIns="45720" rIns="91440" bIns="45720" rtlCol="0" anchor="ctr"/>
          <a:lstStyle>
            <a:defPPr>
              <a:defRPr lang="de-DE"/>
            </a:defPPr>
            <a:lvl1pPr marL="0" algn="r" defTabSz="457200" rtl="0" eaLnBrk="1" latinLnBrk="0" hangingPunct="1">
              <a:defRPr sz="900" b="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148387-5660-2345-A66D-DF280F612EC3}" type="slidenum">
              <a:rPr lang="en-US" sz="900" b="1" smtClean="0">
                <a:latin typeface="Arial"/>
              </a:rPr>
              <a:pPr/>
              <a:t>‹#›</a:t>
            </a:fld>
            <a:endParaRPr lang="en-US" sz="900" b="1" dirty="0">
              <a:latin typeface="Arial"/>
            </a:endParaRPr>
          </a:p>
        </p:txBody>
      </p:sp>
      <p:sp>
        <p:nvSpPr>
          <p:cNvPr id="8" name="Rechteck 7"/>
          <p:cNvSpPr/>
          <p:nvPr userDrawn="1"/>
        </p:nvSpPr>
        <p:spPr>
          <a:xfrm>
            <a:off x="-5860" y="309154"/>
            <a:ext cx="96000" cy="86754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pic>
        <p:nvPicPr>
          <p:cNvPr id="9" name="Bild 8"/>
          <p:cNvPicPr>
            <a:picLocks noChangeAspect="1"/>
          </p:cNvPicPr>
          <p:nvPr userDrawn="1"/>
        </p:nvPicPr>
        <p:blipFill>
          <a:blip r:embed="rId2"/>
          <a:stretch>
            <a:fillRect/>
          </a:stretch>
        </p:blipFill>
        <p:spPr>
          <a:xfrm>
            <a:off x="730808" y="6660923"/>
            <a:ext cx="1436267" cy="130005"/>
          </a:xfrm>
          <a:prstGeom prst="rect">
            <a:avLst/>
          </a:prstGeom>
        </p:spPr>
      </p:pic>
    </p:spTree>
    <p:extLst>
      <p:ext uri="{BB962C8B-B14F-4D97-AF65-F5344CB8AC3E}">
        <p14:creationId xmlns:p14="http://schemas.microsoft.com/office/powerpoint/2010/main" val="3495105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sp>
        <p:nvSpPr>
          <p:cNvPr id="21" name="Rechteck 20"/>
          <p:cNvSpPr/>
          <p:nvPr userDrawn="1"/>
        </p:nvSpPr>
        <p:spPr>
          <a:xfrm>
            <a:off x="0" y="6606058"/>
            <a:ext cx="12192000" cy="252000"/>
          </a:xfrm>
          <a:prstGeom prst="rect">
            <a:avLst/>
          </a:prstGeom>
          <a:solidFill>
            <a:srgbClr val="00AEEF"/>
          </a:solidFill>
          <a:ln>
            <a:solidFill>
              <a:srgbClr val="00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el 1"/>
          <p:cNvSpPr>
            <a:spLocks noGrp="1"/>
          </p:cNvSpPr>
          <p:nvPr>
            <p:ph type="title" hasCustomPrompt="1"/>
          </p:nvPr>
        </p:nvSpPr>
        <p:spPr>
          <a:xfrm>
            <a:off x="544473" y="334964"/>
            <a:ext cx="9093417" cy="820615"/>
          </a:xfrm>
        </p:spPr>
        <p:txBody>
          <a:bodyPr>
            <a:normAutofit/>
          </a:bodyPr>
          <a:lstStyle>
            <a:lvl1pPr>
              <a:defRPr sz="2500" b="1" kern="0" cap="all" spc="100">
                <a:solidFill>
                  <a:srgbClr val="00AEF0"/>
                </a:solidFill>
              </a:defRPr>
            </a:lvl1pPr>
          </a:lstStyle>
          <a:p>
            <a:r>
              <a:rPr lang="en-US" noProof="0" dirty="0"/>
              <a:t>Click to edit title</a:t>
            </a:r>
          </a:p>
        </p:txBody>
      </p:sp>
      <p:sp>
        <p:nvSpPr>
          <p:cNvPr id="3" name="Inhaltsplatzhalter 2"/>
          <p:cNvSpPr>
            <a:spLocks noGrp="1"/>
          </p:cNvSpPr>
          <p:nvPr>
            <p:ph sz="half" idx="1" hasCustomPrompt="1"/>
          </p:nvPr>
        </p:nvSpPr>
        <p:spPr>
          <a:xfrm>
            <a:off x="557499" y="1423989"/>
            <a:ext cx="5384800" cy="4994397"/>
          </a:xfrm>
        </p:spPr>
        <p:txBody>
          <a:bodyPr/>
          <a:lstStyle>
            <a:lvl1pPr marL="271463" indent="-271463">
              <a:lnSpc>
                <a:spcPct val="110000"/>
              </a:lnSpc>
              <a:buFont typeface="Wingdings" charset="2"/>
              <a:buChar char="§"/>
              <a:defRPr sz="2200"/>
            </a:lvl1pPr>
            <a:lvl2pPr marL="536575" indent="-273050">
              <a:lnSpc>
                <a:spcPct val="110000"/>
              </a:lnSpc>
              <a:buFont typeface="Symbol" charset="2"/>
              <a:buChar char="-"/>
              <a:defRPr sz="1800"/>
            </a:lvl2pPr>
            <a:lvl3pPr marL="811213" indent="-274638">
              <a:lnSpc>
                <a:spcPct val="110000"/>
              </a:lnSpc>
              <a:buFont typeface="Wingdings" charset="2"/>
              <a:buChar char="§"/>
              <a:defRPr sz="1600"/>
            </a:lvl3pPr>
            <a:lvl4pPr marL="1074738" indent="-263525">
              <a:lnSpc>
                <a:spcPct val="110000"/>
              </a:lnSpc>
              <a:buFont typeface="Symbol" charset="2"/>
              <a:buChar char="-"/>
              <a:defRPr sz="1600"/>
            </a:lvl4pPr>
            <a:lvl5pPr marL="1347788" indent="-273050">
              <a:lnSpc>
                <a:spcPct val="110000"/>
              </a:lnSpc>
              <a:buFont typeface="Wingdings" charset="2"/>
              <a:buChar char="§"/>
              <a:defRPr sz="1600"/>
            </a:lvl5pPr>
            <a:lvl6pPr>
              <a:defRPr sz="1800"/>
            </a:lvl6pPr>
            <a:lvl7pPr>
              <a:defRPr sz="1800"/>
            </a:lvl7pPr>
            <a:lvl8pPr>
              <a:defRPr sz="1800"/>
            </a:lvl8pPr>
            <a:lvl9pPr>
              <a:defRPr sz="1800"/>
            </a:lvl9pPr>
          </a:lstStyle>
          <a:p>
            <a:pPr lvl="0"/>
            <a:r>
              <a:rPr lang="en-US" noProof="0" dirty="0"/>
              <a:t>Bullet Level 1</a:t>
            </a:r>
          </a:p>
          <a:p>
            <a:pPr lvl="1"/>
            <a:r>
              <a:rPr lang="en-US" noProof="0" dirty="0"/>
              <a:t>Bullet Level 2</a:t>
            </a:r>
          </a:p>
          <a:p>
            <a:pPr lvl="2"/>
            <a:r>
              <a:rPr lang="en-US" noProof="0" dirty="0"/>
              <a:t>Bullet Level 3</a:t>
            </a:r>
          </a:p>
          <a:p>
            <a:pPr lvl="3"/>
            <a:r>
              <a:rPr lang="en-US" noProof="0" dirty="0"/>
              <a:t>Bullet Level 4</a:t>
            </a:r>
          </a:p>
          <a:p>
            <a:pPr lvl="4"/>
            <a:r>
              <a:rPr lang="en-US" noProof="0" dirty="0"/>
              <a:t>Bullet Level 5</a:t>
            </a:r>
          </a:p>
        </p:txBody>
      </p:sp>
      <p:sp>
        <p:nvSpPr>
          <p:cNvPr id="4" name="Inhaltsplatzhalter 3"/>
          <p:cNvSpPr>
            <a:spLocks noGrp="1"/>
          </p:cNvSpPr>
          <p:nvPr>
            <p:ph sz="half" idx="2" hasCustomPrompt="1"/>
          </p:nvPr>
        </p:nvSpPr>
        <p:spPr>
          <a:xfrm>
            <a:off x="6145499" y="1423989"/>
            <a:ext cx="5128724" cy="4994397"/>
          </a:xfrm>
        </p:spPr>
        <p:txBody>
          <a:bodyPr/>
          <a:lstStyle>
            <a:lvl1pPr marL="271463" indent="-271463">
              <a:lnSpc>
                <a:spcPct val="110000"/>
              </a:lnSpc>
              <a:buFont typeface="Wingdings" charset="2"/>
              <a:buChar char="§"/>
              <a:defRPr sz="2200"/>
            </a:lvl1pPr>
            <a:lvl2pPr marL="536575" indent="-273050">
              <a:lnSpc>
                <a:spcPct val="110000"/>
              </a:lnSpc>
              <a:buFont typeface="Symbol" charset="2"/>
              <a:buChar char="-"/>
              <a:defRPr sz="1800"/>
            </a:lvl2pPr>
            <a:lvl3pPr marL="811213" indent="-274638">
              <a:lnSpc>
                <a:spcPct val="110000"/>
              </a:lnSpc>
              <a:buFont typeface="Wingdings" charset="2"/>
              <a:buChar char="§"/>
              <a:defRPr sz="1600"/>
            </a:lvl3pPr>
            <a:lvl4pPr marL="1074738" indent="-263525">
              <a:lnSpc>
                <a:spcPct val="110000"/>
              </a:lnSpc>
              <a:buFont typeface="Symbol" charset="2"/>
              <a:buChar char="-"/>
              <a:defRPr sz="1600"/>
            </a:lvl4pPr>
            <a:lvl5pPr marL="1347788" indent="-273050">
              <a:lnSpc>
                <a:spcPct val="110000"/>
              </a:lnSpc>
              <a:buFont typeface="Wingdings" charset="2"/>
              <a:buChar char="§"/>
              <a:defRPr sz="1600"/>
            </a:lvl5pPr>
            <a:lvl6pPr>
              <a:defRPr sz="1800"/>
            </a:lvl6pPr>
            <a:lvl7pPr>
              <a:defRPr sz="1800"/>
            </a:lvl7pPr>
            <a:lvl8pPr>
              <a:defRPr sz="1800"/>
            </a:lvl8pPr>
            <a:lvl9pPr>
              <a:defRPr sz="1800"/>
            </a:lvl9pPr>
          </a:lstStyle>
          <a:p>
            <a:pPr lvl="0"/>
            <a:r>
              <a:rPr lang="en-US" noProof="0" dirty="0"/>
              <a:t>Bullet Level 1</a:t>
            </a:r>
          </a:p>
          <a:p>
            <a:pPr lvl="1"/>
            <a:r>
              <a:rPr lang="en-US" noProof="0" dirty="0"/>
              <a:t>Bullet Level 2</a:t>
            </a:r>
          </a:p>
          <a:p>
            <a:pPr lvl="2"/>
            <a:r>
              <a:rPr lang="en-US" noProof="0" dirty="0"/>
              <a:t>Bullet Level 3</a:t>
            </a:r>
          </a:p>
          <a:p>
            <a:pPr lvl="3"/>
            <a:r>
              <a:rPr lang="en-US" noProof="0" dirty="0"/>
              <a:t>Bullet Level 4</a:t>
            </a:r>
          </a:p>
          <a:p>
            <a:pPr lvl="4"/>
            <a:r>
              <a:rPr lang="en-US" noProof="0" dirty="0"/>
              <a:t>Bullet Level 5</a:t>
            </a:r>
          </a:p>
        </p:txBody>
      </p:sp>
      <p:sp>
        <p:nvSpPr>
          <p:cNvPr id="15" name="Foliennummernplatzhalter 5"/>
          <p:cNvSpPr txBox="1">
            <a:spLocks/>
          </p:cNvSpPr>
          <p:nvPr userDrawn="1"/>
        </p:nvSpPr>
        <p:spPr>
          <a:xfrm>
            <a:off x="8893903" y="6541962"/>
            <a:ext cx="2974247" cy="365125"/>
          </a:xfrm>
          <a:prstGeom prst="rect">
            <a:avLst/>
          </a:prstGeom>
        </p:spPr>
        <p:txBody>
          <a:bodyPr vert="horz" lIns="91440" tIns="45720" rIns="91440" bIns="45720" rtlCol="0" anchor="ctr"/>
          <a:lstStyle>
            <a:defPPr>
              <a:defRPr lang="de-DE"/>
            </a:defPPr>
            <a:lvl1pPr marL="0" algn="r" defTabSz="457200" rtl="0" eaLnBrk="1" latinLnBrk="0" hangingPunct="1">
              <a:defRPr sz="900" b="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148387-5660-2345-A66D-DF280F612EC3}" type="slidenum">
              <a:rPr lang="en-US" sz="900" b="1" smtClean="0">
                <a:latin typeface="Arial"/>
              </a:rPr>
              <a:pPr/>
              <a:t>‹#›</a:t>
            </a:fld>
            <a:endParaRPr lang="en-US" sz="900" dirty="0">
              <a:latin typeface="Arial"/>
            </a:endParaRPr>
          </a:p>
        </p:txBody>
      </p:sp>
      <p:sp>
        <p:nvSpPr>
          <p:cNvPr id="11" name="Rechteck 10"/>
          <p:cNvSpPr/>
          <p:nvPr userDrawn="1"/>
        </p:nvSpPr>
        <p:spPr>
          <a:xfrm>
            <a:off x="-5860" y="309154"/>
            <a:ext cx="96000" cy="86754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pic>
        <p:nvPicPr>
          <p:cNvPr id="9" name="Bild 8"/>
          <p:cNvPicPr>
            <a:picLocks noChangeAspect="1"/>
          </p:cNvPicPr>
          <p:nvPr userDrawn="1"/>
        </p:nvPicPr>
        <p:blipFill>
          <a:blip r:embed="rId2"/>
          <a:stretch>
            <a:fillRect/>
          </a:stretch>
        </p:blipFill>
        <p:spPr>
          <a:xfrm>
            <a:off x="730808" y="6660923"/>
            <a:ext cx="1436267" cy="130005"/>
          </a:xfrm>
          <a:prstGeom prst="rect">
            <a:avLst/>
          </a:prstGeom>
        </p:spPr>
      </p:pic>
    </p:spTree>
    <p:extLst>
      <p:ext uri="{BB962C8B-B14F-4D97-AF65-F5344CB8AC3E}">
        <p14:creationId xmlns:p14="http://schemas.microsoft.com/office/powerpoint/2010/main" val="3903370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Rechteck 14"/>
          <p:cNvSpPr/>
          <p:nvPr userDrawn="1"/>
        </p:nvSpPr>
        <p:spPr>
          <a:xfrm>
            <a:off x="0" y="6606058"/>
            <a:ext cx="12192000" cy="252000"/>
          </a:xfrm>
          <a:prstGeom prst="rect">
            <a:avLst/>
          </a:prstGeom>
          <a:solidFill>
            <a:srgbClr val="00AEEF"/>
          </a:solidFill>
          <a:ln>
            <a:solidFill>
              <a:srgbClr val="00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el 1"/>
          <p:cNvSpPr>
            <a:spLocks noGrp="1"/>
          </p:cNvSpPr>
          <p:nvPr>
            <p:ph type="title" hasCustomPrompt="1"/>
          </p:nvPr>
        </p:nvSpPr>
        <p:spPr>
          <a:xfrm>
            <a:off x="544473" y="334801"/>
            <a:ext cx="9093417" cy="820615"/>
          </a:xfrm>
        </p:spPr>
        <p:txBody>
          <a:bodyPr>
            <a:normAutofit/>
          </a:bodyPr>
          <a:lstStyle>
            <a:lvl1pPr>
              <a:defRPr sz="2500" b="1" i="0" kern="0" cap="all" spc="100">
                <a:solidFill>
                  <a:srgbClr val="00AEF0"/>
                </a:solidFill>
              </a:defRPr>
            </a:lvl1pPr>
          </a:lstStyle>
          <a:p>
            <a:r>
              <a:rPr lang="en-US" noProof="0" dirty="0"/>
              <a:t>Click to edit title</a:t>
            </a:r>
            <a:endParaRPr lang="en-US" noProof="1"/>
          </a:p>
        </p:txBody>
      </p:sp>
      <p:sp>
        <p:nvSpPr>
          <p:cNvPr id="18" name="Foliennummernplatzhalter 5"/>
          <p:cNvSpPr txBox="1">
            <a:spLocks/>
          </p:cNvSpPr>
          <p:nvPr userDrawn="1"/>
        </p:nvSpPr>
        <p:spPr>
          <a:xfrm>
            <a:off x="8893903" y="6541962"/>
            <a:ext cx="2974247" cy="365125"/>
          </a:xfrm>
          <a:prstGeom prst="rect">
            <a:avLst/>
          </a:prstGeom>
        </p:spPr>
        <p:txBody>
          <a:bodyPr vert="horz" lIns="91440" tIns="45720" rIns="91440" bIns="45720" rtlCol="0" anchor="ctr"/>
          <a:lstStyle>
            <a:defPPr>
              <a:defRPr lang="de-DE"/>
            </a:defPPr>
            <a:lvl1pPr marL="0" algn="r" defTabSz="457200" rtl="0" eaLnBrk="1" latinLnBrk="0" hangingPunct="1">
              <a:defRPr sz="900" b="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148387-5660-2345-A66D-DF280F612EC3}" type="slidenum">
              <a:rPr lang="en-US" sz="900" b="1" smtClean="0">
                <a:latin typeface="Arial"/>
              </a:rPr>
              <a:pPr/>
              <a:t>‹#›</a:t>
            </a:fld>
            <a:endParaRPr lang="en-US" sz="900" dirty="0">
              <a:latin typeface="Arial"/>
            </a:endParaRPr>
          </a:p>
        </p:txBody>
      </p:sp>
      <p:sp>
        <p:nvSpPr>
          <p:cNvPr id="7" name="Rechteck 6"/>
          <p:cNvSpPr/>
          <p:nvPr userDrawn="1"/>
        </p:nvSpPr>
        <p:spPr>
          <a:xfrm>
            <a:off x="-5860" y="309154"/>
            <a:ext cx="96000" cy="86754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pic>
        <p:nvPicPr>
          <p:cNvPr id="8" name="Bild 7"/>
          <p:cNvPicPr>
            <a:picLocks noChangeAspect="1"/>
          </p:cNvPicPr>
          <p:nvPr userDrawn="1"/>
        </p:nvPicPr>
        <p:blipFill>
          <a:blip r:embed="rId2"/>
          <a:stretch>
            <a:fillRect/>
          </a:stretch>
        </p:blipFill>
        <p:spPr>
          <a:xfrm>
            <a:off x="730808" y="6660923"/>
            <a:ext cx="1436267" cy="130005"/>
          </a:xfrm>
          <a:prstGeom prst="rect">
            <a:avLst/>
          </a:prstGeom>
        </p:spPr>
      </p:pic>
    </p:spTree>
    <p:extLst>
      <p:ext uri="{BB962C8B-B14F-4D97-AF65-F5344CB8AC3E}">
        <p14:creationId xmlns:p14="http://schemas.microsoft.com/office/powerpoint/2010/main" val="634125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5" name="Rechteck 14"/>
          <p:cNvSpPr/>
          <p:nvPr userDrawn="1"/>
        </p:nvSpPr>
        <p:spPr>
          <a:xfrm>
            <a:off x="0" y="6606058"/>
            <a:ext cx="12192000" cy="252000"/>
          </a:xfrm>
          <a:prstGeom prst="rect">
            <a:avLst/>
          </a:prstGeom>
          <a:solidFill>
            <a:srgbClr val="00AEEF"/>
          </a:solidFill>
          <a:ln>
            <a:solidFill>
              <a:srgbClr val="00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4" name="Foliennummernplatzhalter 5"/>
          <p:cNvSpPr txBox="1">
            <a:spLocks/>
          </p:cNvSpPr>
          <p:nvPr userDrawn="1"/>
        </p:nvSpPr>
        <p:spPr>
          <a:xfrm>
            <a:off x="8893903" y="6541962"/>
            <a:ext cx="2974247" cy="365125"/>
          </a:xfrm>
          <a:prstGeom prst="rect">
            <a:avLst/>
          </a:prstGeom>
        </p:spPr>
        <p:txBody>
          <a:bodyPr vert="horz" lIns="91440" tIns="45720" rIns="91440" bIns="45720" rtlCol="0" anchor="ctr"/>
          <a:lstStyle>
            <a:defPPr>
              <a:defRPr lang="de-DE"/>
            </a:defPPr>
            <a:lvl1pPr marL="0" algn="r" defTabSz="457200" rtl="0" eaLnBrk="1" latinLnBrk="0" hangingPunct="1">
              <a:defRPr sz="900" b="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148387-5660-2345-A66D-DF280F612EC3}" type="slidenum">
              <a:rPr lang="en-US" sz="900" b="1" smtClean="0">
                <a:latin typeface="Arial"/>
              </a:rPr>
              <a:pPr/>
              <a:t>‹#›</a:t>
            </a:fld>
            <a:endParaRPr lang="en-US" sz="900" dirty="0">
              <a:latin typeface="Arial"/>
            </a:endParaRPr>
          </a:p>
        </p:txBody>
      </p:sp>
      <p:pic>
        <p:nvPicPr>
          <p:cNvPr id="5" name="Bild 4"/>
          <p:cNvPicPr>
            <a:picLocks noChangeAspect="1"/>
          </p:cNvPicPr>
          <p:nvPr userDrawn="1"/>
        </p:nvPicPr>
        <p:blipFill>
          <a:blip r:embed="rId2"/>
          <a:stretch>
            <a:fillRect/>
          </a:stretch>
        </p:blipFill>
        <p:spPr>
          <a:xfrm>
            <a:off x="730808" y="6660923"/>
            <a:ext cx="1436267" cy="130005"/>
          </a:xfrm>
          <a:prstGeom prst="rect">
            <a:avLst/>
          </a:prstGeom>
        </p:spPr>
      </p:pic>
    </p:spTree>
    <p:extLst>
      <p:ext uri="{BB962C8B-B14F-4D97-AF65-F5344CB8AC3E}">
        <p14:creationId xmlns:p14="http://schemas.microsoft.com/office/powerpoint/2010/main" val="3733580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0" name="Bildplatzhalter 11"/>
          <p:cNvSpPr>
            <a:spLocks noGrp="1"/>
          </p:cNvSpPr>
          <p:nvPr>
            <p:ph type="pic" sz="quarter" idx="16"/>
          </p:nvPr>
        </p:nvSpPr>
        <p:spPr>
          <a:xfrm>
            <a:off x="-481" y="1392237"/>
            <a:ext cx="11183999" cy="4751999"/>
          </a:xfrm>
          <a:solidFill>
            <a:schemeClr val="accent1">
              <a:lumMod val="20000"/>
              <a:lumOff val="80000"/>
            </a:schemeClr>
          </a:solidFill>
        </p:spPr>
        <p:txBody>
          <a:bodyPr/>
          <a:lstStyle/>
          <a:p>
            <a:endParaRPr lang="en-GB" dirty="0"/>
          </a:p>
        </p:txBody>
      </p:sp>
      <p:sp>
        <p:nvSpPr>
          <p:cNvPr id="2" name="Titel 1"/>
          <p:cNvSpPr>
            <a:spLocks noGrp="1"/>
          </p:cNvSpPr>
          <p:nvPr>
            <p:ph type="ctrTitle" hasCustomPrompt="1"/>
          </p:nvPr>
        </p:nvSpPr>
        <p:spPr>
          <a:xfrm>
            <a:off x="1" y="2012950"/>
            <a:ext cx="8783999" cy="1620000"/>
          </a:xfrm>
          <a:solidFill>
            <a:schemeClr val="accent1">
              <a:alpha val="95000"/>
            </a:schemeClr>
          </a:solidFill>
          <a:ln>
            <a:noFill/>
          </a:ln>
        </p:spPr>
        <p:txBody>
          <a:bodyPr lIns="540000" tIns="180000" rIns="180000" bIns="180000" anchor="ctr" anchorCtr="0">
            <a:noAutofit/>
          </a:bodyPr>
          <a:lstStyle>
            <a:lvl1pPr>
              <a:lnSpc>
                <a:spcPct val="100000"/>
              </a:lnSpc>
              <a:defRPr sz="3200" b="1" cap="none" spc="100" baseline="0">
                <a:solidFill>
                  <a:schemeClr val="bg1"/>
                </a:solidFill>
              </a:defRPr>
            </a:lvl1pPr>
          </a:lstStyle>
          <a:p>
            <a:r>
              <a:rPr lang="en-US" noProof="0" dirty="0"/>
              <a:t>Click to edit title</a:t>
            </a:r>
          </a:p>
        </p:txBody>
      </p:sp>
      <p:sp>
        <p:nvSpPr>
          <p:cNvPr id="3" name="Untertitel 2"/>
          <p:cNvSpPr>
            <a:spLocks noGrp="1"/>
          </p:cNvSpPr>
          <p:nvPr>
            <p:ph type="subTitle" idx="1" hasCustomPrompt="1"/>
          </p:nvPr>
        </p:nvSpPr>
        <p:spPr>
          <a:xfrm>
            <a:off x="1" y="3695375"/>
            <a:ext cx="8783999" cy="429166"/>
          </a:xfrm>
          <a:solidFill>
            <a:schemeClr val="accent1">
              <a:alpha val="95000"/>
            </a:schemeClr>
          </a:solidFill>
          <a:ln>
            <a:noFill/>
          </a:ln>
        </p:spPr>
        <p:txBody>
          <a:bodyPr lIns="540000" tIns="180000" rIns="180000" bIns="180000" anchor="ctr" anchorCtr="0">
            <a:noAutofit/>
          </a:bodyPr>
          <a:lstStyle>
            <a:lvl1pPr marL="0" indent="0" algn="l">
              <a:buNone/>
              <a:defRPr sz="1300" b="1" cap="all" spc="1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subtitle</a:t>
            </a:r>
          </a:p>
        </p:txBody>
      </p:sp>
      <p:sp>
        <p:nvSpPr>
          <p:cNvPr id="5" name="Rechteck 4"/>
          <p:cNvSpPr/>
          <p:nvPr userDrawn="1"/>
        </p:nvSpPr>
        <p:spPr>
          <a:xfrm>
            <a:off x="12095999" y="2028298"/>
            <a:ext cx="96000" cy="162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7" name="Bildplatzhalter 6"/>
          <p:cNvSpPr>
            <a:spLocks noGrp="1"/>
          </p:cNvSpPr>
          <p:nvPr>
            <p:ph type="pic" sz="quarter" idx="10"/>
          </p:nvPr>
        </p:nvSpPr>
        <p:spPr>
          <a:xfrm>
            <a:off x="8982177" y="4553185"/>
            <a:ext cx="2729340" cy="1981202"/>
          </a:xfrm>
          <a:solidFill>
            <a:schemeClr val="accent1">
              <a:lumMod val="40000"/>
              <a:lumOff val="60000"/>
            </a:schemeClr>
          </a:solidFill>
          <a:ln w="63500">
            <a:solidFill>
              <a:schemeClr val="bg1"/>
            </a:solidFill>
          </a:ln>
        </p:spPr>
        <p:txBody>
          <a:bodyPr/>
          <a:lstStyle>
            <a:lvl1pPr>
              <a:defRPr>
                <a:ln>
                  <a:noFill/>
                </a:ln>
                <a:solidFill>
                  <a:srgbClr val="000000"/>
                </a:solidFill>
              </a:defRPr>
            </a:lvl1pPr>
          </a:lstStyle>
          <a:p>
            <a:endParaRPr lang="en-GB" dirty="0"/>
          </a:p>
        </p:txBody>
      </p:sp>
      <p:pic>
        <p:nvPicPr>
          <p:cNvPr id="8" name="Bild 7"/>
          <p:cNvPicPr>
            <a:picLocks noChangeAspect="1"/>
          </p:cNvPicPr>
          <p:nvPr userDrawn="1"/>
        </p:nvPicPr>
        <p:blipFill>
          <a:blip r:embed="rId2"/>
          <a:stretch>
            <a:fillRect/>
          </a:stretch>
        </p:blipFill>
        <p:spPr>
          <a:xfrm>
            <a:off x="712107" y="6331198"/>
            <a:ext cx="1915277" cy="181173"/>
          </a:xfrm>
          <a:prstGeom prst="rect">
            <a:avLst/>
          </a:prstGeom>
        </p:spPr>
      </p:pic>
    </p:spTree>
    <p:extLst>
      <p:ext uri="{BB962C8B-B14F-4D97-AF65-F5344CB8AC3E}">
        <p14:creationId xmlns:p14="http://schemas.microsoft.com/office/powerpoint/2010/main" val="210538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666E-994A-2D09-2CC2-9DE480BD35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2AFBE1-6388-DAAB-2DB1-FD332C0B1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373835-52DA-2A0F-6304-25F8B5390845}"/>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5" name="Footer Placeholder 4">
            <a:extLst>
              <a:ext uri="{FF2B5EF4-FFF2-40B4-BE49-F238E27FC236}">
                <a16:creationId xmlns:a16="http://schemas.microsoft.com/office/drawing/2014/main" id="{2AD1B2FD-1480-11C9-69BD-755793732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BE6F8-0414-5BA1-E124-EDB763F46510}"/>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31241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0AB1-2717-7775-F418-4E20633CCA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EAA544-7E81-CCBC-8FC9-697A41FCA2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D011D5-A42A-CBA1-C2D6-644820CE5A3E}"/>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5" name="Footer Placeholder 4">
            <a:extLst>
              <a:ext uri="{FF2B5EF4-FFF2-40B4-BE49-F238E27FC236}">
                <a16:creationId xmlns:a16="http://schemas.microsoft.com/office/drawing/2014/main" id="{333B26F3-CC4A-2BA9-F9D4-4D6D7C9BB0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A23B78-49AC-B938-131A-CD75424E3D94}"/>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333208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7A34C-3A69-A3DD-8028-99F236E8D7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E6410-99A5-E8AD-F2DE-B56708B8A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C2211B-E02D-D488-8797-18A5DD9EE2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ED57BC-555B-C5D2-3711-B6A4B2403018}"/>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6" name="Footer Placeholder 5">
            <a:extLst>
              <a:ext uri="{FF2B5EF4-FFF2-40B4-BE49-F238E27FC236}">
                <a16:creationId xmlns:a16="http://schemas.microsoft.com/office/drawing/2014/main" id="{43DD9634-9480-6451-E2DC-E44D63059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DA2CAD-858C-60F1-1C1F-46129DEB6B8F}"/>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45604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7B28-4EAA-6815-3AEF-A6F5B988E9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C981E4-2BA7-C718-6328-2BE6C186C9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AC07A9-637C-CF9A-DCE1-A78EEBDF1B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981F4E-834D-CF7A-9C8B-851090A2B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A93F32-89C5-22A6-F772-A37C706094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0FEEA9-B247-4D89-BD53-F38643A92EB9}"/>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8" name="Footer Placeholder 7">
            <a:extLst>
              <a:ext uri="{FF2B5EF4-FFF2-40B4-BE49-F238E27FC236}">
                <a16:creationId xmlns:a16="http://schemas.microsoft.com/office/drawing/2014/main" id="{A437F7F2-13F0-839C-4C55-7460C938E4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88EC71-A543-F1BE-C367-191FB82D5D10}"/>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2943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D24C-5AAD-AA81-3C87-C22F28984D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BC4645-2748-8C0E-D337-3B1FBDA9959A}"/>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4" name="Footer Placeholder 3">
            <a:extLst>
              <a:ext uri="{FF2B5EF4-FFF2-40B4-BE49-F238E27FC236}">
                <a16:creationId xmlns:a16="http://schemas.microsoft.com/office/drawing/2014/main" id="{D199A760-C04B-ACB5-4E5D-274CEE3A18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C1BFB3-9821-1B33-D945-98CBC4DB1DB6}"/>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222184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C33395-D15A-F9AD-3118-8B1B4B212148}"/>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3" name="Footer Placeholder 2">
            <a:extLst>
              <a:ext uri="{FF2B5EF4-FFF2-40B4-BE49-F238E27FC236}">
                <a16:creationId xmlns:a16="http://schemas.microsoft.com/office/drawing/2014/main" id="{5F3E382C-B835-5F5E-6149-6479CB4D24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61B001-9CF3-5390-8315-91923886A7A8}"/>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85871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F5A6-9158-1EB4-EB96-D256D500E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EC887F-83DC-7479-3572-531638596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4F5DF6-E8D5-257A-2921-E6F80726C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C065C-AE05-D613-32BE-9AF5CD8B0714}"/>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6" name="Footer Placeholder 5">
            <a:extLst>
              <a:ext uri="{FF2B5EF4-FFF2-40B4-BE49-F238E27FC236}">
                <a16:creationId xmlns:a16="http://schemas.microsoft.com/office/drawing/2014/main" id="{B2031BB5-A14E-EF7D-0D74-CA80039B80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6A2CB0-B1C2-7DDC-7977-B2FED1A8749C}"/>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183549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4458-F84A-A825-3A49-9CC0A17F53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315032-40B8-0893-705C-AF5881483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5A52E4-EC75-2C36-B5D4-120332AA3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8D556-4372-93F9-C0BB-6D21B3F0B683}"/>
              </a:ext>
            </a:extLst>
          </p:cNvPr>
          <p:cNvSpPr>
            <a:spLocks noGrp="1"/>
          </p:cNvSpPr>
          <p:nvPr>
            <p:ph type="dt" sz="half" idx="10"/>
          </p:nvPr>
        </p:nvSpPr>
        <p:spPr/>
        <p:txBody>
          <a:bodyPr/>
          <a:lstStyle/>
          <a:p>
            <a:fld id="{42FD21C6-AD5B-4DAF-8C5D-8BAAC585A456}" type="datetimeFigureOut">
              <a:rPr lang="en-GB" smtClean="0"/>
              <a:t>05/03/2024</a:t>
            </a:fld>
            <a:endParaRPr lang="en-GB"/>
          </a:p>
        </p:txBody>
      </p:sp>
      <p:sp>
        <p:nvSpPr>
          <p:cNvPr id="6" name="Footer Placeholder 5">
            <a:extLst>
              <a:ext uri="{FF2B5EF4-FFF2-40B4-BE49-F238E27FC236}">
                <a16:creationId xmlns:a16="http://schemas.microsoft.com/office/drawing/2014/main" id="{5D35259C-28DF-550A-E350-35C195B5D4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8D88F1-A159-D0FC-9A0D-040ABE45D515}"/>
              </a:ext>
            </a:extLst>
          </p:cNvPr>
          <p:cNvSpPr>
            <a:spLocks noGrp="1"/>
          </p:cNvSpPr>
          <p:nvPr>
            <p:ph type="sldNum" sz="quarter" idx="12"/>
          </p:nvPr>
        </p:nvSpPr>
        <p:spPr/>
        <p:txBody>
          <a:bodyPr/>
          <a:lstStyle/>
          <a:p>
            <a:fld id="{C7732D12-AEC6-4897-AB42-4840F8F91DE2}" type="slidenum">
              <a:rPr lang="en-GB" smtClean="0"/>
              <a:t>‹#›</a:t>
            </a:fld>
            <a:endParaRPr lang="en-GB"/>
          </a:p>
        </p:txBody>
      </p:sp>
    </p:spTree>
    <p:extLst>
      <p:ext uri="{BB962C8B-B14F-4D97-AF65-F5344CB8AC3E}">
        <p14:creationId xmlns:p14="http://schemas.microsoft.com/office/powerpoint/2010/main" val="189020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C6DF47-C67E-8B70-CDD1-C98B2148B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CA8A4E-5980-C4C1-808A-4F9F765F0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4713C-3427-0A27-199B-48F50E3B2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D21C6-AD5B-4DAF-8C5D-8BAAC585A456}" type="datetimeFigureOut">
              <a:rPr lang="en-GB" smtClean="0"/>
              <a:t>05/03/2024</a:t>
            </a:fld>
            <a:endParaRPr lang="en-GB"/>
          </a:p>
        </p:txBody>
      </p:sp>
      <p:sp>
        <p:nvSpPr>
          <p:cNvPr id="5" name="Footer Placeholder 4">
            <a:extLst>
              <a:ext uri="{FF2B5EF4-FFF2-40B4-BE49-F238E27FC236}">
                <a16:creationId xmlns:a16="http://schemas.microsoft.com/office/drawing/2014/main" id="{F6473890-B5A6-2CB7-02A2-78D9E9D80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F93BCA-718C-FB4E-7A95-476621CA74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2D12-AEC6-4897-AB42-4840F8F91DE2}" type="slidenum">
              <a:rPr lang="en-GB" smtClean="0"/>
              <a:t>‹#›</a:t>
            </a:fld>
            <a:endParaRPr lang="en-GB"/>
          </a:p>
        </p:txBody>
      </p:sp>
    </p:spTree>
    <p:extLst>
      <p:ext uri="{BB962C8B-B14F-4D97-AF65-F5344CB8AC3E}">
        <p14:creationId xmlns:p14="http://schemas.microsoft.com/office/powerpoint/2010/main" val="3199173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44474" y="173777"/>
            <a:ext cx="9094501" cy="820615"/>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544473" y="1981201"/>
            <a:ext cx="11073911" cy="4144963"/>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4" name="Bild 3" descr="IWA_LOGO_white_background_RGB.eps"/>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29184" y="397528"/>
            <a:ext cx="1382333" cy="741775"/>
          </a:xfrm>
          <a:prstGeom prst="rect">
            <a:avLst/>
          </a:prstGeom>
        </p:spPr>
      </p:pic>
    </p:spTree>
    <p:extLst>
      <p:ext uri="{BB962C8B-B14F-4D97-AF65-F5344CB8AC3E}">
        <p14:creationId xmlns:p14="http://schemas.microsoft.com/office/powerpoint/2010/main" val="402079688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sldNum="0" hdr="0" ftr="0"/>
  <p:txStyles>
    <p:titleStyle>
      <a:lvl1pPr algn="l" defTabSz="457200" rtl="0" eaLnBrk="1" latinLnBrk="0" hangingPunct="1">
        <a:spcBef>
          <a:spcPct val="0"/>
        </a:spcBef>
        <a:buNone/>
        <a:defRPr sz="3200" kern="1200">
          <a:solidFill>
            <a:srgbClr val="00AEF0"/>
          </a:solidFill>
          <a:latin typeface="Arial"/>
          <a:ea typeface="+mj-ea"/>
          <a:cs typeface="+mj-cs"/>
        </a:defRPr>
      </a:lvl1pPr>
    </p:titleStyle>
    <p:bodyStyle>
      <a:lvl1pPr marL="271463" indent="-271463" algn="l" defTabSz="457200" rtl="0" eaLnBrk="1" latinLnBrk="0" hangingPunct="1">
        <a:spcBef>
          <a:spcPct val="20000"/>
        </a:spcBef>
        <a:buClr>
          <a:schemeClr val="accent1"/>
        </a:buClr>
        <a:buFont typeface="Arial"/>
        <a:buChar char="•"/>
        <a:defRPr sz="2400" kern="1200">
          <a:solidFill>
            <a:srgbClr val="414646"/>
          </a:solidFill>
          <a:latin typeface="Arial"/>
          <a:ea typeface="+mn-ea"/>
          <a:cs typeface="+mn-cs"/>
        </a:defRPr>
      </a:lvl1pPr>
      <a:lvl2pPr marL="536575" indent="-273050" algn="l" defTabSz="457200" rtl="0" eaLnBrk="1" latinLnBrk="0" hangingPunct="1">
        <a:spcBef>
          <a:spcPct val="20000"/>
        </a:spcBef>
        <a:buClr>
          <a:schemeClr val="accent1"/>
        </a:buClr>
        <a:buFont typeface="Arial"/>
        <a:buChar char="•"/>
        <a:defRPr sz="2000" kern="1200">
          <a:solidFill>
            <a:srgbClr val="414646"/>
          </a:solidFill>
          <a:latin typeface="Arial"/>
          <a:ea typeface="+mn-ea"/>
          <a:cs typeface="+mn-cs"/>
        </a:defRPr>
      </a:lvl2pPr>
      <a:lvl3pPr marL="811213" indent="-274638" algn="l" defTabSz="457200" rtl="0" eaLnBrk="1" latinLnBrk="0" hangingPunct="1">
        <a:spcBef>
          <a:spcPct val="20000"/>
        </a:spcBef>
        <a:buClr>
          <a:schemeClr val="accent1"/>
        </a:buClr>
        <a:buFont typeface="Arial"/>
        <a:buChar char="•"/>
        <a:tabLst/>
        <a:defRPr sz="1800" kern="1200">
          <a:solidFill>
            <a:srgbClr val="414646"/>
          </a:solidFill>
          <a:latin typeface="Arial"/>
          <a:ea typeface="+mn-ea"/>
          <a:cs typeface="+mn-cs"/>
        </a:defRPr>
      </a:lvl3pPr>
      <a:lvl4pPr marL="1074738" indent="-263525" algn="l" defTabSz="457200" rtl="0" eaLnBrk="1" latinLnBrk="0" hangingPunct="1">
        <a:spcBef>
          <a:spcPct val="20000"/>
        </a:spcBef>
        <a:buClr>
          <a:schemeClr val="accent1"/>
        </a:buClr>
        <a:buFont typeface="Arial"/>
        <a:buChar char="•"/>
        <a:defRPr sz="1600" kern="1200">
          <a:solidFill>
            <a:srgbClr val="414646"/>
          </a:solidFill>
          <a:latin typeface="Arial"/>
          <a:ea typeface="+mn-ea"/>
          <a:cs typeface="+mn-cs"/>
        </a:defRPr>
      </a:lvl4pPr>
      <a:lvl5pPr marL="1347788" indent="-273050" algn="l" defTabSz="457200" rtl="0" eaLnBrk="1" latinLnBrk="0" hangingPunct="1">
        <a:spcBef>
          <a:spcPct val="20000"/>
        </a:spcBef>
        <a:buClr>
          <a:schemeClr val="accent1"/>
        </a:buClr>
        <a:buFont typeface="Arial"/>
        <a:buChar char="•"/>
        <a:defRPr sz="1600" kern="1200">
          <a:solidFill>
            <a:srgbClr val="414646"/>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8" Type="http://schemas.openxmlformats.org/officeDocument/2006/relationships/hyperlink" Target="IWA%20Water%20Loss%20Conference%202022" TargetMode="External"/><Relationship Id="rId3" Type="http://schemas.openxmlformats.org/officeDocument/2006/relationships/notesSlide" Target="../notesSlides/notesSlide17.xml"/><Relationship Id="rId7" Type="http://schemas.openxmlformats.org/officeDocument/2006/relationships/hyperlink" Target="https://www.wlranda.com/awwa-north-american-water-loss-conference-austin-texas-december-2021/" TargetMode="External"/><Relationship Id="rId2" Type="http://schemas.openxmlformats.org/officeDocument/2006/relationships/slideLayout" Target="../slideLayouts/slideLayout16.xml"/><Relationship Id="rId1" Type="http://schemas.openxmlformats.org/officeDocument/2006/relationships/tags" Target="../tags/tag18.xml"/><Relationship Id="rId6" Type="http://schemas.openxmlformats.org/officeDocument/2006/relationships/hyperlink" Target="https://www.wlranda.com/awwa-north-american-water-loss-conference-nashville-december-2019/" TargetMode="External"/><Relationship Id="rId11" Type="http://schemas.openxmlformats.org/officeDocument/2006/relationships/hyperlink" Target="https://www.en-standard.eu/iso-24528-service-activities-relating-to-drinking-water-supply-wastewater-and-stormwater-systems-guideline-for-a-water-loss-investigation-of-drinking-water-distribution-networks/#:~:text=ISO%2024528%20This%20document%20provides%20a%20methodology%20for,by%20saving%20water%2C%20energy%20and%20use%20of%20chemicals." TargetMode="External"/><Relationship Id="rId5" Type="http://schemas.openxmlformats.org/officeDocument/2006/relationships/hyperlink" Target="https://www.wlranda.com/uarl-with-system-correction-factor/" TargetMode="External"/><Relationship Id="rId10" Type="http://schemas.openxmlformats.org/officeDocument/2006/relationships/hyperlink" Target="https://www.awwa.org/Resources-Tools/Resource-Topics/Water-Loss-Control/Free-Water-Audit-Software" TargetMode="External"/><Relationship Id="rId4" Type="http://schemas.openxmlformats.org/officeDocument/2006/relationships/hyperlink" Target="https://www.leakssuitelibrary.com/low-ilis-and-small-systems/" TargetMode="External"/><Relationship Id="rId9" Type="http://schemas.openxmlformats.org/officeDocument/2006/relationships/hyperlink" Target="IWA%20Caribbean%20Water%20Loss%20Conference%202023"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hyperlink" Target="mailto:katesdavies@wlranda.com"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5" Type="http://schemas.openxmlformats.org/officeDocument/2006/relationships/hyperlink" Target="https://www.en-standard.eu/iso-24528-service-activities-relating-to-drinking-water-supply-wastewater-and-stormwater-systems-guideline-for-a-water-loss-investigation-of-drinking-water-distribution-networks/#:~:text=ISO%2024528%20This%20document%20provides%20a%20methodology%20for,by%20saving%20water%2C%20energy%20and%20use%20of%20chemicals."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nal, Camino Acuático, Barcaza">
            <a:extLst>
              <a:ext uri="{FF2B5EF4-FFF2-40B4-BE49-F238E27FC236}">
                <a16:creationId xmlns:a16="http://schemas.microsoft.com/office/drawing/2014/main" id="{5F93E897-B519-4714-BFEB-05AC50FF83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06" b="12674"/>
          <a:stretch/>
        </p:blipFill>
        <p:spPr bwMode="auto">
          <a:xfrm>
            <a:off x="1524000" y="1666744"/>
            <a:ext cx="8416212" cy="420828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p:txBody>
          <a:bodyPr/>
          <a:lstStyle/>
          <a:p>
            <a:pPr>
              <a:lnSpc>
                <a:spcPct val="90000"/>
              </a:lnSpc>
              <a:spcAft>
                <a:spcPts val="600"/>
              </a:spcAft>
              <a:defRPr/>
            </a:pPr>
            <a:r>
              <a:rPr lang="en-US" sz="3200" spc="-300" noProof="0" dirty="0">
                <a:effectLst>
                  <a:outerShdw blurRad="469900" dist="342900" dir="5400000" sy="-20000" rotWithShape="0">
                    <a:prstClr val="black">
                      <a:alpha val="66000"/>
                    </a:prstClr>
                  </a:outerShdw>
                </a:effectLst>
                <a:latin typeface="Arial" panose="020B0604020202020204" pitchFamily="34" charset="0"/>
                <a:ea typeface="+mj-ea"/>
                <a:cs typeface="Arial" panose="020B0604020202020204" pitchFamily="34" charset="0"/>
              </a:rPr>
              <a:t>SCF extends the practical application of  UARL</a:t>
            </a:r>
            <a:br>
              <a:rPr lang="en-US" sz="3200" spc="-300" noProof="0" dirty="0">
                <a:effectLst>
                  <a:outerShdw blurRad="469900" dist="342900" dir="5400000" sy="-20000" rotWithShape="0">
                    <a:prstClr val="black">
                      <a:alpha val="66000"/>
                    </a:prstClr>
                  </a:outerShdw>
                </a:effectLst>
                <a:latin typeface="Arial" panose="020B0604020202020204" pitchFamily="34" charset="0"/>
                <a:ea typeface="+mj-ea"/>
                <a:cs typeface="Arial" panose="020B0604020202020204" pitchFamily="34" charset="0"/>
              </a:rPr>
            </a:br>
            <a:r>
              <a:rPr lang="en-US" sz="2400" spc="-300" dirty="0">
                <a:latin typeface="Arial" panose="020B0604020202020204" pitchFamily="34" charset="0"/>
                <a:cs typeface="Arial" panose="020B0604020202020204" pitchFamily="34" charset="0"/>
              </a:rPr>
              <a:t>and  r</a:t>
            </a:r>
            <a:r>
              <a:rPr kumimoji="0" lang="en-US" sz="2400" i="0" u="none" strike="noStrike" cap="none" spc="-300" normalizeH="0" baseline="0" noProof="0" dirty="0" err="1">
                <a:ln>
                  <a:noFill/>
                </a:ln>
                <a:uLnTx/>
                <a:uFillTx/>
                <a:latin typeface="Arial" panose="020B0604020202020204" pitchFamily="34" charset="0"/>
                <a:ea typeface="+mj-ea"/>
                <a:cs typeface="Arial" panose="020B0604020202020204" pitchFamily="34" charset="0"/>
              </a:rPr>
              <a:t>ecommended</a:t>
            </a:r>
            <a:r>
              <a:rPr kumimoji="0" lang="en-US" sz="2400" i="0" u="none" strike="noStrike" cap="none" spc="-300" normalizeH="0" baseline="0" noProof="0" dirty="0">
                <a:ln>
                  <a:noFill/>
                </a:ln>
                <a:uLnTx/>
                <a:uFillTx/>
                <a:latin typeface="Arial" panose="020B0604020202020204" pitchFamily="34" charset="0"/>
                <a:ea typeface="+mj-ea"/>
                <a:cs typeface="Arial" panose="020B0604020202020204" pitchFamily="34" charset="0"/>
              </a:rPr>
              <a:t>   use  of  UARL</a:t>
            </a:r>
            <a:r>
              <a:rPr kumimoji="0" lang="en-US" sz="2400" i="0" u="none" strike="noStrike" cap="none" spc="-300" normalizeH="0" baseline="-25000" noProof="0" dirty="0">
                <a:ln>
                  <a:noFill/>
                </a:ln>
                <a:uLnTx/>
                <a:uFillTx/>
                <a:latin typeface="Arial" panose="020B0604020202020204" pitchFamily="34" charset="0"/>
                <a:ea typeface="+mj-ea"/>
                <a:cs typeface="Arial" panose="020B0604020202020204" pitchFamily="34" charset="0"/>
              </a:rPr>
              <a:t>1999</a:t>
            </a:r>
            <a:r>
              <a:rPr kumimoji="0" lang="en-US" sz="2400" i="0" u="none" strike="noStrike" cap="none" spc="-300" normalizeH="0" baseline="0" noProof="0" dirty="0">
                <a:ln>
                  <a:noFill/>
                </a:ln>
                <a:uLnTx/>
                <a:uFillTx/>
                <a:latin typeface="Arial" panose="020B0604020202020204" pitchFamily="34" charset="0"/>
                <a:ea typeface="+mj-ea"/>
                <a:cs typeface="Arial" panose="020B0604020202020204" pitchFamily="34" charset="0"/>
              </a:rPr>
              <a:t>,  ILI  and  UARL </a:t>
            </a:r>
            <a:r>
              <a:rPr kumimoji="0" lang="en-US" sz="2400" i="0" u="none" strike="noStrike" cap="none" spc="-300" normalizeH="0" noProof="0" dirty="0">
                <a:ln>
                  <a:noFill/>
                </a:ln>
                <a:uLnTx/>
                <a:uFillTx/>
                <a:latin typeface="Arial" panose="020B0604020202020204" pitchFamily="34" charset="0"/>
                <a:ea typeface="+mj-ea"/>
                <a:cs typeface="Arial" panose="020B0604020202020204" pitchFamily="34" charset="0"/>
              </a:rPr>
              <a:t> with SCF</a:t>
            </a:r>
            <a:endParaRPr kumimoji="0" lang="en-US" sz="3200" i="0" u="none" strike="noStrike" cap="none" spc="-300" normalizeH="0" baseline="0" noProof="0" dirty="0">
              <a:ln>
                <a:noFill/>
              </a:ln>
              <a:uLnTx/>
              <a:uFillTx/>
              <a:latin typeface="Arial" panose="020B0604020202020204" pitchFamily="34" charset="0"/>
              <a:ea typeface="+mj-ea"/>
              <a:cs typeface="Arial" panose="020B0604020202020204" pitchFamily="34" charset="0"/>
            </a:endParaRPr>
          </a:p>
        </p:txBody>
      </p:sp>
      <p:sp>
        <p:nvSpPr>
          <p:cNvPr id="3" name="Untertitel 2"/>
          <p:cNvSpPr>
            <a:spLocks noGrp="1"/>
          </p:cNvSpPr>
          <p:nvPr>
            <p:ph type="subTitle" idx="1"/>
          </p:nvPr>
        </p:nvSpPr>
        <p:spPr/>
        <p:txBody>
          <a:bodyPr/>
          <a:lstStyle/>
          <a:p>
            <a:r>
              <a:rPr lang="en-US" dirty="0"/>
              <a:t>ALLAN LAMBERT &amp; KATE STANTON-DAVIES| RAI - </a:t>
            </a:r>
            <a:r>
              <a:rPr lang="en-US" dirty="0" err="1"/>
              <a:t>amsterdam</a:t>
            </a:r>
            <a:r>
              <a:rPr lang="en-US" dirty="0"/>
              <a:t>, 7 – 8 </a:t>
            </a:r>
            <a:r>
              <a:rPr lang="en-US" dirty="0" err="1"/>
              <a:t>november</a:t>
            </a:r>
            <a:r>
              <a:rPr lang="en-US" dirty="0"/>
              <a:t> 2023</a:t>
            </a:r>
          </a:p>
        </p:txBody>
      </p:sp>
      <p:pic>
        <p:nvPicPr>
          <p:cNvPr id="4" name="Bildplatzhalter 3"/>
          <p:cNvPicPr>
            <a:picLocks noGrp="1" noChangeAspect="1"/>
          </p:cNvPicPr>
          <p:nvPr>
            <p:ph type="pic" sz="quarter" idx="10"/>
          </p:nvPr>
        </p:nvPicPr>
        <p:blipFill rotWithShape="1">
          <a:blip r:embed="rId5" cstate="print">
            <a:extLst>
              <a:ext uri="{28A0092B-C50C-407E-A947-70E740481C1C}">
                <a14:useLocalDpi xmlns:a14="http://schemas.microsoft.com/office/drawing/2010/main"/>
              </a:ext>
            </a:extLst>
          </a:blip>
          <a:srcRect/>
          <a:stretch/>
        </p:blipFill>
        <p:spPr>
          <a:xfrm>
            <a:off x="8326017" y="4693502"/>
            <a:ext cx="1940697" cy="1828800"/>
          </a:xfrm>
        </p:spPr>
      </p:pic>
      <p:pic>
        <p:nvPicPr>
          <p:cNvPr id="1028" name="Picture 4" descr="Amsterdam, Bicicleta, Holanda, Flores">
            <a:extLst>
              <a:ext uri="{FF2B5EF4-FFF2-40B4-BE49-F238E27FC236}">
                <a16:creationId xmlns:a16="http://schemas.microsoft.com/office/drawing/2014/main" id="{20A7E8F1-0DF4-4A30-A634-C58EF117F6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074" b="7124"/>
          <a:stretch/>
        </p:blipFill>
        <p:spPr bwMode="auto">
          <a:xfrm>
            <a:off x="8326016" y="4693502"/>
            <a:ext cx="194069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3CDDC6-973B-B01E-045A-9F1535EA9009}"/>
              </a:ext>
            </a:extLst>
          </p:cNvPr>
          <p:cNvPicPr>
            <a:picLocks noChangeAspect="1"/>
          </p:cNvPicPr>
          <p:nvPr/>
        </p:nvPicPr>
        <p:blipFill>
          <a:blip r:embed="rId7"/>
          <a:stretch>
            <a:fillRect/>
          </a:stretch>
        </p:blipFill>
        <p:spPr>
          <a:xfrm>
            <a:off x="10586867" y="5756115"/>
            <a:ext cx="1383912" cy="766187"/>
          </a:xfrm>
          <a:prstGeom prst="rect">
            <a:avLst/>
          </a:prstGeom>
        </p:spPr>
      </p:pic>
    </p:spTree>
    <p:custDataLst>
      <p:tags r:id="rId1"/>
    </p:custDataLst>
    <p:extLst>
      <p:ext uri="{BB962C8B-B14F-4D97-AF65-F5344CB8AC3E}">
        <p14:creationId xmlns:p14="http://schemas.microsoft.com/office/powerpoint/2010/main" val="298834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173A393-310E-A551-1403-A00D3F50B844}"/>
              </a:ext>
            </a:extLst>
          </p:cNvPr>
          <p:cNvPicPr>
            <a:picLocks noChangeAspect="1"/>
          </p:cNvPicPr>
          <p:nvPr/>
        </p:nvPicPr>
        <p:blipFill>
          <a:blip r:embed="rId4"/>
          <a:stretch>
            <a:fillRect/>
          </a:stretch>
        </p:blipFill>
        <p:spPr>
          <a:xfrm>
            <a:off x="6185311" y="2096905"/>
            <a:ext cx="5686521" cy="4241975"/>
          </a:xfrm>
          <a:prstGeom prst="rect">
            <a:avLst/>
          </a:prstGeom>
          <a:ln w="9525">
            <a:solidFill>
              <a:srgbClr val="0070C0"/>
            </a:solidFill>
          </a:ln>
        </p:spPr>
      </p:pic>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a:xfrm>
            <a:off x="312915" y="354652"/>
            <a:ext cx="9916523" cy="820615"/>
          </a:xfrm>
        </p:spPr>
        <p:txBody>
          <a:bodyPr>
            <a:normAutofit/>
          </a:bodyPr>
          <a:lstStyle/>
          <a:p>
            <a:r>
              <a:rPr lang="en-GB" sz="2800" b="1" cap="none" dirty="0">
                <a:solidFill>
                  <a:srgbClr val="00B0F0"/>
                </a:solidFill>
                <a:latin typeface="Arial" panose="020B0604020202020204" pitchFamily="34" charset="0"/>
                <a:cs typeface="Arial" panose="020B0604020202020204" pitchFamily="34" charset="0"/>
              </a:rPr>
              <a:t>Case Study 1 – Sydney Water (Australia)</a:t>
            </a:r>
          </a:p>
        </p:txBody>
      </p:sp>
      <p:sp>
        <p:nvSpPr>
          <p:cNvPr id="2" name="TextBox 1">
            <a:extLst>
              <a:ext uri="{FF2B5EF4-FFF2-40B4-BE49-F238E27FC236}">
                <a16:creationId xmlns:a16="http://schemas.microsoft.com/office/drawing/2014/main" id="{E8C30DF2-6BD6-81DA-B500-C73D79C72304}"/>
              </a:ext>
            </a:extLst>
          </p:cNvPr>
          <p:cNvSpPr txBox="1"/>
          <p:nvPr/>
        </p:nvSpPr>
        <p:spPr>
          <a:xfrm>
            <a:off x="103111" y="5973418"/>
            <a:ext cx="581722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data reproduced with kind permission of  Sydney Water, Australia</a:t>
            </a:r>
          </a:p>
        </p:txBody>
      </p:sp>
      <p:pic>
        <p:nvPicPr>
          <p:cNvPr id="4" name="Picture 3">
            <a:extLst>
              <a:ext uri="{FF2B5EF4-FFF2-40B4-BE49-F238E27FC236}">
                <a16:creationId xmlns:a16="http://schemas.microsoft.com/office/drawing/2014/main" id="{959B8F86-8DA7-A369-FADE-33FF58D0D855}"/>
              </a:ext>
            </a:extLst>
          </p:cNvPr>
          <p:cNvPicPr>
            <a:picLocks noChangeAspect="1"/>
          </p:cNvPicPr>
          <p:nvPr/>
        </p:nvPicPr>
        <p:blipFill rotWithShape="1">
          <a:blip r:embed="rId5"/>
          <a:srcRect b="11258"/>
          <a:stretch/>
        </p:blipFill>
        <p:spPr>
          <a:xfrm>
            <a:off x="103113" y="1175268"/>
            <a:ext cx="5817224" cy="4241976"/>
          </a:xfrm>
          <a:prstGeom prst="rect">
            <a:avLst/>
          </a:prstGeom>
          <a:ln>
            <a:solidFill>
              <a:srgbClr val="0070C0"/>
            </a:solidFill>
          </a:ln>
        </p:spPr>
      </p:pic>
      <p:cxnSp>
        <p:nvCxnSpPr>
          <p:cNvPr id="7" name="Straight Connector 6">
            <a:extLst>
              <a:ext uri="{FF2B5EF4-FFF2-40B4-BE49-F238E27FC236}">
                <a16:creationId xmlns:a16="http://schemas.microsoft.com/office/drawing/2014/main" id="{469468A3-B96A-C66A-E55D-30900930AA64}"/>
              </a:ext>
            </a:extLst>
          </p:cNvPr>
          <p:cNvCxnSpPr>
            <a:cxnSpLocks/>
          </p:cNvCxnSpPr>
          <p:nvPr/>
        </p:nvCxnSpPr>
        <p:spPr>
          <a:xfrm>
            <a:off x="932183" y="3218779"/>
            <a:ext cx="450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0F63145-F9C8-A959-8E8F-AA48CF2573BF}"/>
              </a:ext>
            </a:extLst>
          </p:cNvPr>
          <p:cNvSpPr/>
          <p:nvPr/>
        </p:nvSpPr>
        <p:spPr>
          <a:xfrm>
            <a:off x="932183" y="1969763"/>
            <a:ext cx="4500000" cy="11160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rbel" panose="020B0503020204020204"/>
                <a:ea typeface="+mn-ea"/>
                <a:cs typeface="+mn-cs"/>
              </a:rPr>
              <a:t>0</a:t>
            </a:r>
          </a:p>
        </p:txBody>
      </p:sp>
      <p:sp>
        <p:nvSpPr>
          <p:cNvPr id="9" name="Rectangle 8">
            <a:extLst>
              <a:ext uri="{FF2B5EF4-FFF2-40B4-BE49-F238E27FC236}">
                <a16:creationId xmlns:a16="http://schemas.microsoft.com/office/drawing/2014/main" id="{E80A1DDE-885C-3B8D-8428-2F7B4FEEA1EB}"/>
              </a:ext>
            </a:extLst>
          </p:cNvPr>
          <p:cNvSpPr/>
          <p:nvPr/>
        </p:nvSpPr>
        <p:spPr>
          <a:xfrm>
            <a:off x="932183" y="3373421"/>
            <a:ext cx="4500000" cy="1098683"/>
          </a:xfrm>
          <a:prstGeom prst="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D4AA74DC-17CC-A967-ED13-68BE5443FFF6}"/>
              </a:ext>
            </a:extLst>
          </p:cNvPr>
          <p:cNvSpPr/>
          <p:nvPr/>
        </p:nvSpPr>
        <p:spPr>
          <a:xfrm>
            <a:off x="6990064" y="2817095"/>
            <a:ext cx="4536000" cy="11880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617071C4-D0E6-8023-B201-8ADA65E1D1D8}"/>
              </a:ext>
            </a:extLst>
          </p:cNvPr>
          <p:cNvSpPr/>
          <p:nvPr/>
        </p:nvSpPr>
        <p:spPr>
          <a:xfrm>
            <a:off x="6990064" y="4268696"/>
            <a:ext cx="4536000" cy="1202335"/>
          </a:xfrm>
          <a:prstGeom prst="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cxnSp>
        <p:nvCxnSpPr>
          <p:cNvPr id="11" name="Straight Connector 10">
            <a:extLst>
              <a:ext uri="{FF2B5EF4-FFF2-40B4-BE49-F238E27FC236}">
                <a16:creationId xmlns:a16="http://schemas.microsoft.com/office/drawing/2014/main" id="{CFFDD757-DC60-39ED-A291-8BBD21B745D2}"/>
              </a:ext>
            </a:extLst>
          </p:cNvPr>
          <p:cNvCxnSpPr>
            <a:cxnSpLocks/>
          </p:cNvCxnSpPr>
          <p:nvPr/>
        </p:nvCxnSpPr>
        <p:spPr>
          <a:xfrm>
            <a:off x="6996885" y="4146529"/>
            <a:ext cx="453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24BCBDA-FE9A-34DF-5626-398328CF339B}"/>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539458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a:xfrm>
            <a:off x="312915" y="354652"/>
            <a:ext cx="9916523" cy="820615"/>
          </a:xfrm>
        </p:spPr>
        <p:txBody>
          <a:bodyPr>
            <a:normAutofit/>
          </a:bodyPr>
          <a:lstStyle/>
          <a:p>
            <a:pPr algn="ctr"/>
            <a:r>
              <a:rPr lang="en-US" sz="2800" b="1" cap="none" dirty="0">
                <a:solidFill>
                  <a:srgbClr val="00B0F0"/>
                </a:solidFill>
                <a:latin typeface="Arial" panose="020B0604020202020204" pitchFamily="34" charset="0"/>
                <a:cs typeface="Arial" panose="020B0604020202020204" pitchFamily="34" charset="0"/>
              </a:rPr>
              <a:t>Case Study 2 - Quebec Province (Canada)</a:t>
            </a:r>
            <a:endParaRPr lang="en-GB" sz="2800" b="1" cap="none" dirty="0">
              <a:solidFill>
                <a:srgbClr val="00B0F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B5D4139-F7F5-07D5-91B1-0D723B10638A}"/>
              </a:ext>
            </a:extLst>
          </p:cNvPr>
          <p:cNvSpPr txBox="1"/>
          <p:nvPr/>
        </p:nvSpPr>
        <p:spPr>
          <a:xfrm>
            <a:off x="98399" y="6228124"/>
            <a:ext cx="4251569" cy="430887"/>
          </a:xfrm>
          <a:prstGeom prst="rect">
            <a:avLst/>
          </a:prstGeom>
          <a:noFill/>
        </p:spPr>
        <p:txBody>
          <a:bodyPr wrap="square" rtlCol="0">
            <a:spAutoFit/>
          </a:bodyPr>
          <a:lstStyle/>
          <a:p>
            <a:pPr algn="ctr" defTabSz="457200">
              <a:defRPr/>
            </a:pPr>
            <a:r>
              <a:rPr lang="en-GB" sz="1100" dirty="0">
                <a:solidFill>
                  <a:schemeClr val="tx1">
                    <a:lumMod val="50000"/>
                  </a:schemeClr>
                </a:solidFill>
                <a:latin typeface="Arial" panose="020B0604020202020204" pitchFamily="34" charset="0"/>
                <a:cs typeface="Arial" panose="020B0604020202020204" pitchFamily="34" charset="0"/>
              </a:rPr>
              <a:t>All data reproduced with  kind permission of  MAMH and </a:t>
            </a:r>
          </a:p>
          <a:p>
            <a:pPr algn="ctr" defTabSz="457200">
              <a:defRPr/>
            </a:pPr>
            <a:r>
              <a:rPr lang="en-GB" sz="1100" dirty="0">
                <a:solidFill>
                  <a:schemeClr val="tx1">
                    <a:lumMod val="50000"/>
                  </a:schemeClr>
                </a:solidFill>
                <a:latin typeface="Arial" panose="020B0604020202020204" pitchFamily="34" charset="0"/>
                <a:cs typeface="Arial" panose="020B0604020202020204" pitchFamily="34" charset="0"/>
              </a:rPr>
              <a:t>Reseau </a:t>
            </a:r>
            <a:r>
              <a:rPr lang="en-GB" sz="1100" dirty="0" err="1">
                <a:solidFill>
                  <a:schemeClr val="tx1">
                    <a:lumMod val="50000"/>
                  </a:schemeClr>
                </a:solidFill>
                <a:latin typeface="Arial" panose="020B0604020202020204" pitchFamily="34" charset="0"/>
                <a:cs typeface="Arial" panose="020B0604020202020204" pitchFamily="34" charset="0"/>
              </a:rPr>
              <a:t>Environnement</a:t>
            </a:r>
            <a:r>
              <a:rPr lang="en-GB" sz="1100" dirty="0">
                <a:solidFill>
                  <a:schemeClr val="tx1">
                    <a:lumMod val="50000"/>
                  </a:schemeClr>
                </a:solidFill>
                <a:latin typeface="Arial" panose="020B0604020202020204" pitchFamily="34" charset="0"/>
                <a:cs typeface="Arial" panose="020B0604020202020204" pitchFamily="34" charset="0"/>
              </a:rPr>
              <a:t>, Quebec</a:t>
            </a:r>
          </a:p>
        </p:txBody>
      </p:sp>
      <p:sp>
        <p:nvSpPr>
          <p:cNvPr id="17" name="TextBox 16">
            <a:extLst>
              <a:ext uri="{FF2B5EF4-FFF2-40B4-BE49-F238E27FC236}">
                <a16:creationId xmlns:a16="http://schemas.microsoft.com/office/drawing/2014/main" id="{B218AA91-5441-8FE7-1180-32FB6F583CFC}"/>
              </a:ext>
            </a:extLst>
          </p:cNvPr>
          <p:cNvSpPr txBox="1"/>
          <p:nvPr/>
        </p:nvSpPr>
        <p:spPr>
          <a:xfrm>
            <a:off x="4748733" y="1337971"/>
            <a:ext cx="7299743" cy="4832092"/>
          </a:xfrm>
          <a:prstGeom prst="rect">
            <a:avLst/>
          </a:prstGeom>
          <a:solidFill>
            <a:schemeClr val="accent1">
              <a:lumMod val="20000"/>
              <a:lumOff val="80000"/>
            </a:schemeClr>
          </a:solidFill>
          <a:ln w="31750">
            <a:solidFill>
              <a:srgbClr val="4472C4">
                <a:lumMod val="75000"/>
              </a:srgbClr>
            </a:solidFill>
          </a:ln>
        </p:spPr>
        <p:txBody>
          <a:bodyPr wrap="square">
            <a:spAutoFit/>
          </a:bodyPr>
          <a:lstStyle/>
          <a:p>
            <a:pPr>
              <a:defRPr/>
            </a:pPr>
            <a:endParaRPr lang="en-GB" sz="2000" kern="0" dirty="0">
              <a:solidFill>
                <a:schemeClr val="tx1">
                  <a:lumMod val="50000"/>
                </a:schemeClr>
              </a:solidFill>
              <a:ea typeface="Calibri" panose="020F0502020204030204" pitchFamily="34" charset="0"/>
            </a:endParaRPr>
          </a:p>
          <a:p>
            <a:pPr>
              <a:defRPr/>
            </a:pPr>
            <a:r>
              <a:rPr lang="en-GB"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a:t>
            </a:r>
            <a:r>
              <a:rPr lang="en-GB" b="1"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T</a:t>
            </a:r>
            <a:r>
              <a:rPr lang="en-CA" b="1"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he SCF factor helped MAMH analysts to understand why some systems were always reporting really low ILI (below 1). </a:t>
            </a:r>
            <a:r>
              <a:rPr lang="en-CA"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It helped them to validate the data sent over by the municipalities and, for calculated ILIs less than 1.0, to avoid spending extensive time finding possible raw data errors. Further enquiries into the raw Current Annual Real Losses data are  triggered only if the CARL volume is less than the calculated UARL with SCF volume.  </a:t>
            </a:r>
          </a:p>
          <a:p>
            <a:pPr>
              <a:defRPr/>
            </a:pPr>
            <a:endParaRPr lang="en-CA"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a:defRPr/>
            </a:pPr>
            <a:r>
              <a:rPr lang="en-CA" b="1"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The SCF also helped to contextualize the results of larger systems with high ILI</a:t>
            </a:r>
            <a:r>
              <a:rPr lang="en-CA"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By adding the SCF into the analysis, it was made clear that we should not directly compare the ILI of larger systems with smaller ones. Knowing the ILI with and without the SCF for all municipalities helped analysts to better tailor their advice to municipalities to improve the efficiency of their systems. There may be other uses for UARL with SCF </a:t>
            </a:r>
            <a:r>
              <a:rPr lang="fr-CA" kern="0" dirty="0" err="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further</a:t>
            </a:r>
            <a:r>
              <a:rPr lang="fr-CA"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down the line, </a:t>
            </a:r>
            <a:r>
              <a:rPr lang="fr-CA" kern="0" dirty="0" err="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perhaps</a:t>
            </a:r>
            <a:r>
              <a:rPr lang="fr-CA"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in the </a:t>
            </a:r>
            <a:r>
              <a:rPr lang="fr-CA" kern="0" dirty="0" err="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next</a:t>
            </a:r>
            <a:r>
              <a:rPr lang="fr-CA"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phase of the </a:t>
            </a:r>
            <a:r>
              <a:rPr lang="fr-CA" kern="0" dirty="0" err="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Quebec</a:t>
            </a:r>
            <a:r>
              <a:rPr lang="fr-CA"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Water </a:t>
            </a:r>
            <a:r>
              <a:rPr lang="fr-CA" kern="0" dirty="0" err="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Efficiency</a:t>
            </a:r>
            <a:r>
              <a:rPr lang="fr-CA"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a:t>
            </a:r>
            <a:r>
              <a:rPr lang="fr-CA" kern="0" dirty="0" err="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Strategy</a:t>
            </a:r>
            <a:r>
              <a:rPr lang="fr-CA"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a:t>
            </a:r>
            <a:r>
              <a:rPr lang="en-GB" kern="0" dirty="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en-GB" kern="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9D30B1C6-F490-C00E-BDF7-B1C8C41F1122}"/>
              </a:ext>
            </a:extLst>
          </p:cNvPr>
          <p:cNvGraphicFramePr>
            <a:graphicFrameLocks noGrp="1"/>
          </p:cNvGraphicFramePr>
          <p:nvPr>
            <p:extLst>
              <p:ext uri="{D42A27DB-BD31-4B8C-83A1-F6EECF244321}">
                <p14:modId xmlns:p14="http://schemas.microsoft.com/office/powerpoint/2010/main" val="262769606"/>
              </p:ext>
            </p:extLst>
          </p:nvPr>
        </p:nvGraphicFramePr>
        <p:xfrm>
          <a:off x="220817" y="1043047"/>
          <a:ext cx="4318292" cy="5115111"/>
        </p:xfrm>
        <a:graphic>
          <a:graphicData uri="http://schemas.openxmlformats.org/drawingml/2006/table">
            <a:tbl>
              <a:tblPr firstRow="1" bandRow="1">
                <a:tableStyleId>{BC89EF96-8CEA-46FF-86C4-4CE0E7609802}</a:tableStyleId>
              </a:tblPr>
              <a:tblGrid>
                <a:gridCol w="2334604">
                  <a:extLst>
                    <a:ext uri="{9D8B030D-6E8A-4147-A177-3AD203B41FA5}">
                      <a16:colId xmlns:a16="http://schemas.microsoft.com/office/drawing/2014/main" val="2415009561"/>
                    </a:ext>
                  </a:extLst>
                </a:gridCol>
                <a:gridCol w="1983688">
                  <a:extLst>
                    <a:ext uri="{9D8B030D-6E8A-4147-A177-3AD203B41FA5}">
                      <a16:colId xmlns:a16="http://schemas.microsoft.com/office/drawing/2014/main" val="3233290753"/>
                    </a:ext>
                  </a:extLst>
                </a:gridCol>
              </a:tblGrid>
              <a:tr h="469534">
                <a:tc gridSpan="2">
                  <a:txBody>
                    <a:bodyPr/>
                    <a:lstStyle/>
                    <a:p>
                      <a:pPr algn="ctr"/>
                      <a:r>
                        <a:rPr lang="en-GB" sz="1400" b="1" dirty="0">
                          <a:solidFill>
                            <a:srgbClr val="000000"/>
                          </a:solidFill>
                          <a:latin typeface="Arial" panose="020B0604020202020204" pitchFamily="34" charset="0"/>
                          <a:cs typeface="Arial" panose="020B0604020202020204" pitchFamily="34" charset="0"/>
                        </a:rPr>
                        <a:t>626 Individual Utilities</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tcPr>
                </a:tc>
                <a:tc hMerge="1">
                  <a:txBody>
                    <a:bodyPr/>
                    <a:lstStyle/>
                    <a:p>
                      <a:pPr algn="ctr"/>
                      <a:endParaRPr lang="en-GB" b="1" dirty="0"/>
                    </a:p>
                  </a:txBody>
                  <a:tcPr anchor="ctr">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tcPr>
                </a:tc>
                <a:extLst>
                  <a:ext uri="{0D108BD9-81ED-4DB2-BD59-A6C34878D82A}">
                    <a16:rowId xmlns:a16="http://schemas.microsoft.com/office/drawing/2014/main" val="2769487924"/>
                  </a:ext>
                </a:extLst>
              </a:tr>
              <a:tr h="621598">
                <a:tc>
                  <a:txBody>
                    <a:bodyPr/>
                    <a:lstStyle/>
                    <a:p>
                      <a:pPr algn="ctr"/>
                      <a:r>
                        <a:rPr lang="en-GB" sz="1400" b="1" dirty="0">
                          <a:solidFill>
                            <a:srgbClr val="000000"/>
                          </a:solidFill>
                          <a:latin typeface="Arial" panose="020B0604020202020204" pitchFamily="34" charset="0"/>
                          <a:cs typeface="Arial" panose="020B0604020202020204" pitchFamily="34" charset="0"/>
                        </a:rPr>
                        <a:t>SERVICE CONNECTIONS</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2111989</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462517185"/>
                  </a:ext>
                </a:extLst>
              </a:tr>
              <a:tr h="621598">
                <a:tc>
                  <a:txBody>
                    <a:bodyPr/>
                    <a:lstStyle/>
                    <a:p>
                      <a:pPr algn="ctr"/>
                      <a:r>
                        <a:rPr lang="en-GB" sz="1400" b="1" dirty="0">
                          <a:solidFill>
                            <a:srgbClr val="000000"/>
                          </a:solidFill>
                          <a:latin typeface="Arial" panose="020B0604020202020204" pitchFamily="34" charset="0"/>
                          <a:cs typeface="Arial" panose="020B0604020202020204" pitchFamily="34" charset="0"/>
                        </a:rPr>
                        <a:t>DENSITY OF CONNECTIONS (AVERAGE)</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50.9</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890415772"/>
                  </a:ext>
                </a:extLst>
              </a:tr>
              <a:tr h="465330">
                <a:tc>
                  <a:txBody>
                    <a:bodyPr/>
                    <a:lstStyle/>
                    <a:p>
                      <a:pPr algn="ctr"/>
                      <a:r>
                        <a:rPr lang="en-GB" sz="1400" b="1" dirty="0">
                          <a:solidFill>
                            <a:srgbClr val="000000"/>
                          </a:solidFill>
                          <a:latin typeface="Arial" panose="020B0604020202020204" pitchFamily="34" charset="0"/>
                          <a:cs typeface="Arial" panose="020B0604020202020204" pitchFamily="34" charset="0"/>
                        </a:rPr>
                        <a:t>MAINS LENGTH (km)</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41429</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585537002"/>
                  </a:ext>
                </a:extLst>
              </a:tr>
              <a:tr h="587828">
                <a:tc>
                  <a:txBody>
                    <a:bodyPr/>
                    <a:lstStyle/>
                    <a:p>
                      <a:pPr algn="ctr"/>
                      <a:r>
                        <a:rPr lang="en-GB" sz="1400" b="1" dirty="0">
                          <a:solidFill>
                            <a:srgbClr val="000000"/>
                          </a:solidFill>
                          <a:latin typeface="Arial" panose="020B0604020202020204" pitchFamily="34" charset="0"/>
                          <a:cs typeface="Arial" panose="020B0604020202020204" pitchFamily="34" charset="0"/>
                        </a:rPr>
                        <a:t>AVERAGE ZONE PRESSURE (m)</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49.7</a:t>
                      </a:r>
                    </a:p>
                    <a:p>
                      <a:pPr algn="ctr"/>
                      <a:r>
                        <a:rPr lang="en-GB" sz="1400" b="1" dirty="0">
                          <a:solidFill>
                            <a:srgbClr val="000000"/>
                          </a:solidFill>
                          <a:latin typeface="Arial" panose="020B0604020202020204" pitchFamily="34" charset="0"/>
                          <a:cs typeface="Arial" panose="020B0604020202020204" pitchFamily="34" charset="0"/>
                        </a:rPr>
                        <a:t>(18-102m)</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663329578"/>
                  </a:ext>
                </a:extLst>
              </a:tr>
              <a:tr h="901202">
                <a:tc>
                  <a:txBody>
                    <a:bodyPr/>
                    <a:lstStyle/>
                    <a:p>
                      <a:pPr algn="ctr"/>
                      <a:r>
                        <a:rPr lang="en-GB" sz="1400" b="1" dirty="0">
                          <a:solidFill>
                            <a:srgbClr val="000000"/>
                          </a:solidFill>
                          <a:latin typeface="Arial" panose="020B0604020202020204" pitchFamily="34" charset="0"/>
                          <a:cs typeface="Arial" panose="020B0604020202020204" pitchFamily="34" charset="0"/>
                        </a:rPr>
                        <a:t>MAINS AND SERVICES PIPE MATERIALS</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95% RIGID MAINS</a:t>
                      </a:r>
                    </a:p>
                    <a:p>
                      <a:pPr algn="ctr"/>
                      <a:r>
                        <a:rPr lang="en-GB" sz="1400" b="1" dirty="0">
                          <a:solidFill>
                            <a:srgbClr val="000000"/>
                          </a:solidFill>
                          <a:latin typeface="Arial" panose="020B0604020202020204" pitchFamily="34" charset="0"/>
                          <a:cs typeface="Arial" panose="020B0604020202020204" pitchFamily="34" charset="0"/>
                        </a:rPr>
                        <a:t>95% RIGID SERVICES</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31840569"/>
                  </a:ext>
                </a:extLst>
              </a:tr>
              <a:tr h="601027">
                <a:tc>
                  <a:txBody>
                    <a:bodyPr/>
                    <a:lstStyle/>
                    <a:p>
                      <a:pPr algn="ctr"/>
                      <a:r>
                        <a:rPr lang="en-GB" sz="1400" b="1" dirty="0">
                          <a:solidFill>
                            <a:srgbClr val="000000"/>
                          </a:solidFill>
                          <a:latin typeface="Arial" panose="020B0604020202020204" pitchFamily="34" charset="0"/>
                          <a:cs typeface="Arial" panose="020B0604020202020204" pitchFamily="34" charset="0"/>
                        </a:rPr>
                        <a:t>NUMBER OF SCF CALCULATIONS</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855</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456226300"/>
                  </a:ext>
                </a:extLst>
              </a:tr>
              <a:tr h="737072">
                <a:tc>
                  <a:txBody>
                    <a:bodyPr/>
                    <a:lstStyle/>
                    <a:p>
                      <a:pPr algn="ctr"/>
                      <a:r>
                        <a:rPr lang="en-GB" sz="1400" b="1" dirty="0">
                          <a:solidFill>
                            <a:srgbClr val="000000"/>
                          </a:solidFill>
                          <a:latin typeface="Arial" panose="020B0604020202020204" pitchFamily="34" charset="0"/>
                          <a:cs typeface="Arial" panose="020B0604020202020204" pitchFamily="34" charset="0"/>
                        </a:rPr>
                        <a:t>CURRENT ILI (2019)</a:t>
                      </a:r>
                    </a:p>
                  </a:txBody>
                  <a:tcPr anchor="ctr">
                    <a:lnL w="19050" cap="flat" cmpd="sng" algn="ctr">
                      <a:solidFill>
                        <a:srgbClr val="002060"/>
                      </a:solidFill>
                      <a:prstDash val="solid"/>
                      <a:round/>
                      <a:headEnd type="none" w="med" len="med"/>
                      <a:tailEnd type="none" w="med" len="med"/>
                    </a:lnL>
                    <a:lnB w="19050" cap="flat" cmpd="sng" algn="ctr">
                      <a:solidFill>
                        <a:srgbClr val="002060"/>
                      </a:solidFill>
                      <a:prstDash val="solid"/>
                      <a:round/>
                      <a:headEnd type="none" w="med" len="med"/>
                      <a:tailEnd type="none" w="med" len="med"/>
                    </a:lnB>
                  </a:tcPr>
                </a:tc>
                <a:tc>
                  <a:txBody>
                    <a:bodyPr/>
                    <a:lstStyle/>
                    <a:p>
                      <a:pPr algn="ctr"/>
                      <a:r>
                        <a:rPr lang="en-GB" sz="1400" b="1" dirty="0">
                          <a:solidFill>
                            <a:srgbClr val="000000"/>
                          </a:solidFill>
                          <a:latin typeface="Arial" panose="020B0604020202020204" pitchFamily="34" charset="0"/>
                          <a:cs typeface="Arial" panose="020B0604020202020204" pitchFamily="34" charset="0"/>
                        </a:rPr>
                        <a:t>6.6</a:t>
                      </a:r>
                    </a:p>
                  </a:txBody>
                  <a:tcPr anchor="ctr">
                    <a:lnR w="19050" cap="flat" cmpd="sng" algn="ctr">
                      <a:solidFill>
                        <a:srgbClr val="002060"/>
                      </a:solidFill>
                      <a:prstDash val="solid"/>
                      <a:round/>
                      <a:headEnd type="none" w="med" len="med"/>
                      <a:tailEnd type="none" w="med" len="med"/>
                    </a:lnR>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82442682"/>
                  </a:ext>
                </a:extLst>
              </a:tr>
            </a:tbl>
          </a:graphicData>
        </a:graphic>
      </p:graphicFrame>
    </p:spTree>
    <p:custDataLst>
      <p:tags r:id="rId1"/>
    </p:custDataLst>
    <p:extLst>
      <p:ext uri="{BB962C8B-B14F-4D97-AF65-F5344CB8AC3E}">
        <p14:creationId xmlns:p14="http://schemas.microsoft.com/office/powerpoint/2010/main" val="114104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a:xfrm>
            <a:off x="312915" y="354652"/>
            <a:ext cx="9916523" cy="820615"/>
          </a:xfrm>
        </p:spPr>
        <p:txBody>
          <a:bodyPr>
            <a:normAutofit/>
          </a:bodyPr>
          <a:lstStyle/>
          <a:p>
            <a:pPr algn="ctr"/>
            <a:r>
              <a:rPr lang="en-US" sz="2800" b="1" cap="none" dirty="0">
                <a:solidFill>
                  <a:srgbClr val="00B0F0"/>
                </a:solidFill>
                <a:latin typeface="Arial" panose="020B0604020202020204" pitchFamily="34" charset="0"/>
                <a:cs typeface="Arial" panose="020B0604020202020204" pitchFamily="34" charset="0"/>
              </a:rPr>
              <a:t>Case Study 2 - Quebec Province (Canada)</a:t>
            </a:r>
            <a:endParaRPr lang="en-GB" sz="2800" b="1" cap="none" dirty="0">
              <a:solidFill>
                <a:srgbClr val="00B0F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87B4284-1706-CBB4-B66F-C7D9071991AF}"/>
              </a:ext>
            </a:extLst>
          </p:cNvPr>
          <p:cNvSpPr txBox="1"/>
          <p:nvPr/>
        </p:nvSpPr>
        <p:spPr>
          <a:xfrm>
            <a:off x="205839" y="5910984"/>
            <a:ext cx="589016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All data reproduced with kind permission of  MAMH and Reseau </a:t>
            </a:r>
            <a:r>
              <a:rPr kumimoji="0" lang="en-GB"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Environnement</a:t>
            </a:r>
            <a:r>
              <a:rPr kumimoji="0" lang="en-GB"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Quebec</a:t>
            </a:r>
          </a:p>
        </p:txBody>
      </p:sp>
      <p:pic>
        <p:nvPicPr>
          <p:cNvPr id="4" name="Picture 3">
            <a:extLst>
              <a:ext uri="{FF2B5EF4-FFF2-40B4-BE49-F238E27FC236}">
                <a16:creationId xmlns:a16="http://schemas.microsoft.com/office/drawing/2014/main" id="{D8C3543B-A40C-291E-0C44-D8936EA69C83}"/>
              </a:ext>
            </a:extLst>
          </p:cNvPr>
          <p:cNvPicPr>
            <a:picLocks noChangeAspect="1"/>
          </p:cNvPicPr>
          <p:nvPr/>
        </p:nvPicPr>
        <p:blipFill>
          <a:blip r:embed="rId4"/>
          <a:stretch>
            <a:fillRect/>
          </a:stretch>
        </p:blipFill>
        <p:spPr>
          <a:xfrm>
            <a:off x="197922" y="1304757"/>
            <a:ext cx="5890161" cy="4020843"/>
          </a:xfrm>
          <a:prstGeom prst="rect">
            <a:avLst/>
          </a:prstGeom>
          <a:ln w="12700">
            <a:solidFill>
              <a:schemeClr val="tx1"/>
            </a:solidFill>
          </a:ln>
        </p:spPr>
      </p:pic>
      <p:cxnSp>
        <p:nvCxnSpPr>
          <p:cNvPr id="5" name="Straight Connector 4">
            <a:extLst>
              <a:ext uri="{FF2B5EF4-FFF2-40B4-BE49-F238E27FC236}">
                <a16:creationId xmlns:a16="http://schemas.microsoft.com/office/drawing/2014/main" id="{AF4E0DBE-3E21-44B6-1609-07EC311B0526}"/>
              </a:ext>
            </a:extLst>
          </p:cNvPr>
          <p:cNvCxnSpPr>
            <a:cxnSpLocks/>
          </p:cNvCxnSpPr>
          <p:nvPr/>
        </p:nvCxnSpPr>
        <p:spPr>
          <a:xfrm>
            <a:off x="1025550" y="3270738"/>
            <a:ext cx="457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95607CC-468D-298F-BE34-339562A5DFF0}"/>
              </a:ext>
            </a:extLst>
          </p:cNvPr>
          <p:cNvSpPr/>
          <p:nvPr/>
        </p:nvSpPr>
        <p:spPr>
          <a:xfrm>
            <a:off x="1025550" y="1982481"/>
            <a:ext cx="4572000" cy="1183745"/>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2EE17F7B-956B-7CA8-2E04-6116F9D7577F}"/>
              </a:ext>
            </a:extLst>
          </p:cNvPr>
          <p:cNvSpPr/>
          <p:nvPr/>
        </p:nvSpPr>
        <p:spPr>
          <a:xfrm>
            <a:off x="1020750" y="3386228"/>
            <a:ext cx="4572000" cy="1104163"/>
          </a:xfrm>
          <a:prstGeom prst="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8" name="Picture 7">
            <a:extLst>
              <a:ext uri="{FF2B5EF4-FFF2-40B4-BE49-F238E27FC236}">
                <a16:creationId xmlns:a16="http://schemas.microsoft.com/office/drawing/2014/main" id="{F45C7943-D59E-5C27-7EFA-15B277DCD5A3}"/>
              </a:ext>
            </a:extLst>
          </p:cNvPr>
          <p:cNvPicPr>
            <a:picLocks noChangeAspect="1"/>
          </p:cNvPicPr>
          <p:nvPr/>
        </p:nvPicPr>
        <p:blipFill>
          <a:blip r:embed="rId5"/>
          <a:stretch>
            <a:fillRect/>
          </a:stretch>
        </p:blipFill>
        <p:spPr>
          <a:xfrm>
            <a:off x="6224326" y="2413361"/>
            <a:ext cx="5769752" cy="4020843"/>
          </a:xfrm>
          <a:prstGeom prst="rect">
            <a:avLst/>
          </a:prstGeom>
          <a:ln w="12700">
            <a:solidFill>
              <a:schemeClr val="tx1"/>
            </a:solidFill>
          </a:ln>
        </p:spPr>
      </p:pic>
      <p:cxnSp>
        <p:nvCxnSpPr>
          <p:cNvPr id="9" name="Straight Connector 8">
            <a:extLst>
              <a:ext uri="{FF2B5EF4-FFF2-40B4-BE49-F238E27FC236}">
                <a16:creationId xmlns:a16="http://schemas.microsoft.com/office/drawing/2014/main" id="{DFEB922F-6200-A9BF-57B1-E7FD46F3F2EE}"/>
              </a:ext>
            </a:extLst>
          </p:cNvPr>
          <p:cNvCxnSpPr>
            <a:cxnSpLocks/>
          </p:cNvCxnSpPr>
          <p:nvPr/>
        </p:nvCxnSpPr>
        <p:spPr>
          <a:xfrm>
            <a:off x="7041196" y="4348154"/>
            <a:ext cx="46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FDEC710-EA60-88AC-9A03-3709718CBFEF}"/>
              </a:ext>
            </a:extLst>
          </p:cNvPr>
          <p:cNvSpPr/>
          <p:nvPr/>
        </p:nvSpPr>
        <p:spPr>
          <a:xfrm>
            <a:off x="7041433" y="3114812"/>
            <a:ext cx="4680857" cy="11041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A17D3B6D-E742-4FAF-261E-89E1101650AD}"/>
              </a:ext>
            </a:extLst>
          </p:cNvPr>
          <p:cNvSpPr/>
          <p:nvPr/>
        </p:nvSpPr>
        <p:spPr>
          <a:xfrm>
            <a:off x="7041433" y="4516008"/>
            <a:ext cx="4680857" cy="1104163"/>
          </a:xfrm>
          <a:prstGeom prst="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custDataLst>
      <p:tags r:id="rId1"/>
    </p:custDataLst>
    <p:extLst>
      <p:ext uri="{BB962C8B-B14F-4D97-AF65-F5344CB8AC3E}">
        <p14:creationId xmlns:p14="http://schemas.microsoft.com/office/powerpoint/2010/main" val="3388100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a:xfrm>
            <a:off x="312915" y="354652"/>
            <a:ext cx="9916523" cy="820615"/>
          </a:xfrm>
        </p:spPr>
        <p:txBody>
          <a:bodyPr>
            <a:normAutofit/>
          </a:bodyPr>
          <a:lstStyle/>
          <a:p>
            <a:r>
              <a:rPr lang="en-GB" sz="2800" b="1" cap="none" dirty="0">
                <a:solidFill>
                  <a:srgbClr val="00B0F0"/>
                </a:solidFill>
                <a:latin typeface="Arial" panose="020B0604020202020204" pitchFamily="34" charset="0"/>
                <a:cs typeface="Arial" panose="020B0604020202020204" pitchFamily="34" charset="0"/>
              </a:rPr>
              <a:t>Case Study 3 - Water Services Corporation (Malta</a:t>
            </a:r>
          </a:p>
        </p:txBody>
      </p:sp>
      <p:sp>
        <p:nvSpPr>
          <p:cNvPr id="5" name="TextBox 4">
            <a:extLst>
              <a:ext uri="{FF2B5EF4-FFF2-40B4-BE49-F238E27FC236}">
                <a16:creationId xmlns:a16="http://schemas.microsoft.com/office/drawing/2014/main" id="{A8A9627D-B1CC-444D-F60F-677B8FE2F768}"/>
              </a:ext>
            </a:extLst>
          </p:cNvPr>
          <p:cNvSpPr txBox="1"/>
          <p:nvPr/>
        </p:nvSpPr>
        <p:spPr>
          <a:xfrm>
            <a:off x="220817" y="6165500"/>
            <a:ext cx="431829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mn-ea"/>
                <a:cs typeface="Arial" panose="020B0604020202020204" pitchFamily="34" charset="0"/>
              </a:rPr>
              <a:t>All data reproduced with kind permission of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mn-ea"/>
                <a:cs typeface="Arial" panose="020B0604020202020204" pitchFamily="34" charset="0"/>
              </a:rPr>
              <a:t>Water Services Corporation, Malta</a:t>
            </a:r>
          </a:p>
        </p:txBody>
      </p:sp>
      <p:sp>
        <p:nvSpPr>
          <p:cNvPr id="6" name="Rectangle 2">
            <a:extLst>
              <a:ext uri="{FF2B5EF4-FFF2-40B4-BE49-F238E27FC236}">
                <a16:creationId xmlns:a16="http://schemas.microsoft.com/office/drawing/2014/main" id="{29770505-A5EF-FFCD-F717-6267B43E32C1}"/>
              </a:ext>
            </a:extLst>
          </p:cNvPr>
          <p:cNvSpPr>
            <a:spLocks noChangeArrowheads="1"/>
          </p:cNvSpPr>
          <p:nvPr/>
        </p:nvSpPr>
        <p:spPr bwMode="auto">
          <a:xfrm>
            <a:off x="4702303" y="1551268"/>
            <a:ext cx="7330894" cy="4462760"/>
          </a:xfrm>
          <a:prstGeom prst="rect">
            <a:avLst/>
          </a:prstGeom>
          <a:solidFill>
            <a:schemeClr val="accent1">
              <a:lumMod val="20000"/>
              <a:lumOff val="80000"/>
            </a:schemeClr>
          </a:solidFill>
          <a:ln w="31750">
            <a:solidFill>
              <a:srgbClr val="4472C4">
                <a:lumMod val="75000"/>
              </a:srgbClr>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lang="en-GB" sz="1600" i="0" dirty="0">
                <a:solidFill>
                  <a:srgbClr val="000000"/>
                </a:solidFill>
                <a:effectLst/>
                <a:latin typeface="Arial" panose="020B0604020202020204" pitchFamily="34" charset="0"/>
                <a:cs typeface="Arial" panose="020B0604020202020204" pitchFamily="34" charset="0"/>
              </a:rPr>
              <a:t>“UARL with SCF software allows us </a:t>
            </a:r>
            <a:r>
              <a:rPr lang="en-GB" sz="1600" b="1" i="0" dirty="0">
                <a:solidFill>
                  <a:srgbClr val="000000"/>
                </a:solidFill>
                <a:effectLst/>
                <a:latin typeface="Arial" panose="020B0604020202020204" pitchFamily="34" charset="0"/>
                <a:cs typeface="Arial" panose="020B0604020202020204" pitchFamily="34" charset="0"/>
              </a:rPr>
              <a:t>to further customise UARL calculations for each of 320 individual Zones and Sub-Zones, for the first time. </a:t>
            </a:r>
          </a:p>
          <a:p>
            <a:pPr marL="0" marR="0" lvl="0" indent="0" algn="just" defTabSz="914400" eaLnBrk="0" fontAlgn="base" latinLnBrk="0" hangingPunct="0">
              <a:lnSpc>
                <a:spcPct val="100000"/>
              </a:lnSpc>
              <a:spcBef>
                <a:spcPct val="0"/>
              </a:spcBef>
              <a:spcAft>
                <a:spcPct val="0"/>
              </a:spcAft>
              <a:buClrTx/>
              <a:buSzTx/>
              <a:buFontTx/>
              <a:buNone/>
              <a:tabLst/>
              <a:defRPr/>
            </a:pPr>
            <a:endParaRPr lang="en-GB" sz="1600" dirty="0">
              <a:solidFill>
                <a:srgbClr val="000000"/>
              </a:solidFill>
              <a:latin typeface="Arial" panose="020B0604020202020204" pitchFamily="34" charset="0"/>
              <a:cs typeface="Arial" panose="020B060402020202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lang="en-GB" sz="1600" i="0" dirty="0">
                <a:solidFill>
                  <a:srgbClr val="000000"/>
                </a:solidFill>
                <a:effectLst/>
                <a:latin typeface="Arial" panose="020B0604020202020204" pitchFamily="34" charset="0"/>
                <a:cs typeface="Arial" panose="020B0604020202020204" pitchFamily="34" charset="0"/>
              </a:rPr>
              <a:t>Integrating this methodology within the snapshot </a:t>
            </a:r>
            <a:r>
              <a:rPr lang="en-GB" sz="1600" i="0" dirty="0" err="1">
                <a:solidFill>
                  <a:srgbClr val="000000"/>
                </a:solidFill>
                <a:effectLst/>
                <a:latin typeface="Arial" panose="020B0604020202020204" pitchFamily="34" charset="0"/>
                <a:cs typeface="Arial" panose="020B0604020202020204" pitchFamily="34" charset="0"/>
              </a:rPr>
              <a:t>ILl</a:t>
            </a:r>
            <a:r>
              <a:rPr lang="en-GB" sz="1600" i="0" dirty="0">
                <a:solidFill>
                  <a:srgbClr val="000000"/>
                </a:solidFill>
                <a:effectLst/>
                <a:latin typeface="Arial" panose="020B0604020202020204" pitchFamily="34" charset="0"/>
                <a:cs typeface="Arial" panose="020B0604020202020204" pitchFamily="34" charset="0"/>
              </a:rPr>
              <a:t> concept will result </a:t>
            </a:r>
            <a:r>
              <a:rPr lang="en-GB" sz="1600" b="1" i="0" dirty="0">
                <a:solidFill>
                  <a:srgbClr val="000000"/>
                </a:solidFill>
                <a:effectLst/>
                <a:latin typeface="Arial" panose="020B0604020202020204" pitchFamily="34" charset="0"/>
                <a:cs typeface="Arial" panose="020B0604020202020204" pitchFamily="34" charset="0"/>
              </a:rPr>
              <a:t>in rapid identification of Zones</a:t>
            </a:r>
            <a:r>
              <a:rPr lang="en-GB" sz="1600" i="0" dirty="0">
                <a:solidFill>
                  <a:srgbClr val="000000"/>
                </a:solidFill>
                <a:effectLst/>
                <a:latin typeface="Arial" panose="020B0604020202020204" pitchFamily="34" charset="0"/>
                <a:cs typeface="Arial" panose="020B0604020202020204" pitchFamily="34" charset="0"/>
              </a:rPr>
              <a:t> where we may expect to set and </a:t>
            </a:r>
            <a:r>
              <a:rPr lang="en-GB" sz="1600" b="1" i="0" dirty="0">
                <a:solidFill>
                  <a:srgbClr val="000000"/>
                </a:solidFill>
                <a:effectLst/>
                <a:latin typeface="Arial" panose="020B0604020202020204" pitchFamily="34" charset="0"/>
                <a:cs typeface="Arial" panose="020B0604020202020204" pitchFamily="34" charset="0"/>
              </a:rPr>
              <a:t>achieve lower leakage targets</a:t>
            </a:r>
            <a:r>
              <a:rPr lang="en-GB" sz="1600" i="0" dirty="0">
                <a:solidFill>
                  <a:srgbClr val="000000"/>
                </a:solidFill>
                <a:effectLst/>
                <a:latin typeface="Arial" panose="020B0604020202020204" pitchFamily="34" charset="0"/>
                <a:cs typeface="Arial" panose="020B0604020202020204" pitchFamily="34" charset="0"/>
              </a:rPr>
              <a:t> </a:t>
            </a:r>
            <a:r>
              <a:rPr lang="en-GB" sz="1600" b="1" i="0" dirty="0">
                <a:solidFill>
                  <a:srgbClr val="000000"/>
                </a:solidFill>
                <a:effectLst/>
                <a:latin typeface="Arial" panose="020B0604020202020204" pitchFamily="34" charset="0"/>
                <a:cs typeface="Arial" panose="020B0604020202020204" pitchFamily="34" charset="0"/>
              </a:rPr>
              <a:t>and better quantification of leakage and burst reductions from further pressure management. </a:t>
            </a:r>
          </a:p>
          <a:p>
            <a:pPr marL="0" marR="0" lvl="0" indent="0" algn="just" defTabSz="914400" eaLnBrk="0" fontAlgn="base" latinLnBrk="0" hangingPunct="0">
              <a:lnSpc>
                <a:spcPct val="100000"/>
              </a:lnSpc>
              <a:spcBef>
                <a:spcPct val="0"/>
              </a:spcBef>
              <a:spcAft>
                <a:spcPct val="0"/>
              </a:spcAft>
              <a:buClrTx/>
              <a:buSzTx/>
              <a:buFontTx/>
              <a:buNone/>
              <a:tabLst/>
              <a:defRPr/>
            </a:pPr>
            <a:endParaRPr lang="en-GB" sz="1600" dirty="0">
              <a:solidFill>
                <a:srgbClr val="000000"/>
              </a:solidFill>
              <a:latin typeface="Arial" panose="020B0604020202020204" pitchFamily="34" charset="0"/>
              <a:cs typeface="Arial" panose="020B060402020202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lang="en-GB" sz="1600" i="0" dirty="0">
                <a:solidFill>
                  <a:srgbClr val="000000"/>
                </a:solidFill>
                <a:effectLst/>
                <a:latin typeface="Arial" panose="020B0604020202020204" pitchFamily="34" charset="0"/>
                <a:cs typeface="Arial" panose="020B0604020202020204" pitchFamily="34" charset="0"/>
              </a:rPr>
              <a:t>Fine tuning the UARL now is allowing us further scope to </a:t>
            </a:r>
            <a:r>
              <a:rPr lang="en-GB" sz="1600" i="0" dirty="0">
                <a:effectLst/>
                <a:latin typeface="Arial" panose="020B0604020202020204" pitchFamily="34" charset="0"/>
                <a:cs typeface="Arial" panose="020B0604020202020204" pitchFamily="34" charset="0"/>
              </a:rPr>
              <a:t>further</a:t>
            </a:r>
            <a:r>
              <a:rPr lang="en-GB" sz="1600" i="0" dirty="0">
                <a:solidFill>
                  <a:srgbClr val="000000"/>
                </a:solidFill>
                <a:effectLst/>
                <a:latin typeface="Arial" panose="020B0604020202020204" pitchFamily="34" charset="0"/>
                <a:cs typeface="Arial" panose="020B0604020202020204" pitchFamily="34" charset="0"/>
              </a:rPr>
              <a:t> reduce leakage, </a:t>
            </a:r>
            <a:r>
              <a:rPr lang="en-GB" sz="1600" b="1" i="0" dirty="0">
                <a:solidFill>
                  <a:srgbClr val="000000"/>
                </a:solidFill>
                <a:effectLst/>
                <a:latin typeface="Arial" panose="020B0604020202020204" pitchFamily="34" charset="0"/>
                <a:cs typeface="Arial" panose="020B0604020202020204" pitchFamily="34" charset="0"/>
              </a:rPr>
              <a:t>saving millions of euros in the process</a:t>
            </a:r>
            <a:r>
              <a:rPr lang="en-GB" sz="1600" i="0" dirty="0">
                <a:solidFill>
                  <a:srgbClr val="000000"/>
                </a:solidFill>
                <a:effectLst/>
                <a:latin typeface="Arial" panose="020B0604020202020204" pitchFamily="34" charset="0"/>
                <a:cs typeface="Arial" panose="020B0604020202020204" pitchFamily="34" charset="0"/>
              </a:rPr>
              <a:t>.”</a:t>
            </a:r>
            <a:endParaRPr kumimoji="0" lang="en-US" altLang="en-US" sz="160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lang="en-US" altLang="en-US" sz="1600" kern="0" dirty="0">
              <a:latin typeface="Calibri" panose="020F0502020204030204"/>
              <a:ea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UARL with SCF gives us a more precise and generally lower value of leakage, </a:t>
            </a:r>
            <a: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well increasing our scope to attain ever lower leakage levels</a:t>
            </a:r>
            <a:r>
              <a:rPr kumimoji="0" lang="en-US" altLang="en-US" sz="160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60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This approach was implemented at a point where we thought we were already close to where we needed to arrive,  so </a:t>
            </a:r>
            <a: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further scope in reducing leakage was more than welcome.”</a:t>
            </a:r>
            <a:endParaRPr kumimoji="0" lang="en-GB" alt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graphicFrame>
        <p:nvGraphicFramePr>
          <p:cNvPr id="10" name="Table 4">
            <a:extLst>
              <a:ext uri="{FF2B5EF4-FFF2-40B4-BE49-F238E27FC236}">
                <a16:creationId xmlns:a16="http://schemas.microsoft.com/office/drawing/2014/main" id="{84F62C46-8EF4-68AA-33B1-131A7FB9FADA}"/>
              </a:ext>
            </a:extLst>
          </p:cNvPr>
          <p:cNvGraphicFramePr>
            <a:graphicFrameLocks noGrp="1"/>
          </p:cNvGraphicFramePr>
          <p:nvPr>
            <p:extLst>
              <p:ext uri="{D42A27DB-BD31-4B8C-83A1-F6EECF244321}">
                <p14:modId xmlns:p14="http://schemas.microsoft.com/office/powerpoint/2010/main" val="3552840803"/>
              </p:ext>
            </p:extLst>
          </p:nvPr>
        </p:nvGraphicFramePr>
        <p:xfrm>
          <a:off x="105255" y="1264954"/>
          <a:ext cx="4433854" cy="4810859"/>
        </p:xfrm>
        <a:graphic>
          <a:graphicData uri="http://schemas.openxmlformats.org/drawingml/2006/table">
            <a:tbl>
              <a:tblPr firstRow="1" bandRow="1">
                <a:tableStyleId>{BC89EF96-8CEA-46FF-86C4-4CE0E7609802}</a:tableStyleId>
              </a:tblPr>
              <a:tblGrid>
                <a:gridCol w="2448041">
                  <a:extLst>
                    <a:ext uri="{9D8B030D-6E8A-4147-A177-3AD203B41FA5}">
                      <a16:colId xmlns:a16="http://schemas.microsoft.com/office/drawing/2014/main" val="2415009561"/>
                    </a:ext>
                  </a:extLst>
                </a:gridCol>
                <a:gridCol w="1985813">
                  <a:extLst>
                    <a:ext uri="{9D8B030D-6E8A-4147-A177-3AD203B41FA5}">
                      <a16:colId xmlns:a16="http://schemas.microsoft.com/office/drawing/2014/main" val="3233290753"/>
                    </a:ext>
                  </a:extLst>
                </a:gridCol>
              </a:tblGrid>
              <a:tr h="747866">
                <a:tc>
                  <a:txBody>
                    <a:bodyPr/>
                    <a:lstStyle/>
                    <a:p>
                      <a:pPr algn="ctr"/>
                      <a:r>
                        <a:rPr lang="en-GB" sz="1400" b="1" dirty="0">
                          <a:solidFill>
                            <a:srgbClr val="000000"/>
                          </a:solidFill>
                          <a:latin typeface="Arial" panose="020B0604020202020204" pitchFamily="34" charset="0"/>
                          <a:cs typeface="Arial" panose="020B0604020202020204" pitchFamily="34" charset="0"/>
                        </a:rPr>
                        <a:t>SERVICE CONNECTIONS (all meters at property line)</a:t>
                      </a:r>
                    </a:p>
                  </a:txBody>
                  <a:tcPr anchor="ctr">
                    <a:lnL w="19050" cap="flat" cmpd="sng" algn="ctr">
                      <a:solidFill>
                        <a:srgbClr val="002060"/>
                      </a:solidFill>
                      <a:prstDash val="solid"/>
                      <a:round/>
                      <a:headEnd type="none" w="med" len="med"/>
                      <a:tailEnd type="none" w="med" len="med"/>
                    </a:lnL>
                    <a:lnT w="19050" cap="flat" cmpd="sng" algn="ctr">
                      <a:solidFill>
                        <a:srgbClr val="002060"/>
                      </a:solidFill>
                      <a:prstDash val="solid"/>
                      <a:round/>
                      <a:headEnd type="none" w="med" len="med"/>
                      <a:tailEnd type="none" w="med" len="med"/>
                    </a:lnT>
                  </a:tcPr>
                </a:tc>
                <a:tc>
                  <a:txBody>
                    <a:bodyPr/>
                    <a:lstStyle/>
                    <a:p>
                      <a:pPr algn="ctr"/>
                      <a:r>
                        <a:rPr lang="en-GB" sz="1400" b="1" dirty="0">
                          <a:solidFill>
                            <a:srgbClr val="000000"/>
                          </a:solidFill>
                          <a:latin typeface="Arial" panose="020B0604020202020204" pitchFamily="34" charset="0"/>
                          <a:cs typeface="Arial" panose="020B0604020202020204" pitchFamily="34" charset="0"/>
                        </a:rPr>
                        <a:t>130000</a:t>
                      </a:r>
                    </a:p>
                  </a:txBody>
                  <a:tcPr anchor="ctr">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tcPr>
                </a:tc>
                <a:extLst>
                  <a:ext uri="{0D108BD9-81ED-4DB2-BD59-A6C34878D82A}">
                    <a16:rowId xmlns:a16="http://schemas.microsoft.com/office/drawing/2014/main" val="3462517185"/>
                  </a:ext>
                </a:extLst>
              </a:tr>
              <a:tr h="747866">
                <a:tc>
                  <a:txBody>
                    <a:bodyPr/>
                    <a:lstStyle/>
                    <a:p>
                      <a:pPr algn="ctr"/>
                      <a:r>
                        <a:rPr lang="en-GB" sz="1400" b="1" dirty="0">
                          <a:solidFill>
                            <a:srgbClr val="000000"/>
                          </a:solidFill>
                          <a:latin typeface="Arial" panose="020B0604020202020204" pitchFamily="34" charset="0"/>
                          <a:cs typeface="Arial" panose="020B0604020202020204" pitchFamily="34" charset="0"/>
                        </a:rPr>
                        <a:t>DENSITY OF CONNECTIONS (AVERAGE)</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80.7</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278221305"/>
                  </a:ext>
                </a:extLst>
              </a:tr>
              <a:tr h="624161">
                <a:tc>
                  <a:txBody>
                    <a:bodyPr/>
                    <a:lstStyle/>
                    <a:p>
                      <a:pPr algn="ctr"/>
                      <a:r>
                        <a:rPr lang="en-GB" sz="1400" b="1" dirty="0">
                          <a:solidFill>
                            <a:srgbClr val="000000"/>
                          </a:solidFill>
                          <a:latin typeface="Arial" panose="020B0604020202020204" pitchFamily="34" charset="0"/>
                          <a:cs typeface="Arial" panose="020B0604020202020204" pitchFamily="34" charset="0"/>
                        </a:rPr>
                        <a:t>MAINS LENGTH (km)</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2141</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585537002"/>
                  </a:ext>
                </a:extLst>
              </a:tr>
              <a:tr h="595992">
                <a:tc>
                  <a:txBody>
                    <a:bodyPr/>
                    <a:lstStyle/>
                    <a:p>
                      <a:pPr algn="ctr"/>
                      <a:r>
                        <a:rPr lang="en-GB" sz="1400" b="1" dirty="0">
                          <a:solidFill>
                            <a:srgbClr val="000000"/>
                          </a:solidFill>
                          <a:latin typeface="Arial" panose="020B0604020202020204" pitchFamily="34" charset="0"/>
                          <a:cs typeface="Arial" panose="020B0604020202020204" pitchFamily="34" charset="0"/>
                        </a:rPr>
                        <a:t>AVERAGE ZONE PRESSURE (m)</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32</a:t>
                      </a:r>
                    </a:p>
                    <a:p>
                      <a:pPr algn="ctr"/>
                      <a:r>
                        <a:rPr lang="en-GB" sz="1400" b="1" dirty="0">
                          <a:solidFill>
                            <a:srgbClr val="000000"/>
                          </a:solidFill>
                          <a:latin typeface="Arial" panose="020B0604020202020204" pitchFamily="34" charset="0"/>
                          <a:cs typeface="Arial" panose="020B0604020202020204" pitchFamily="34" charset="0"/>
                        </a:rPr>
                        <a:t>(17-74m)</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663329578"/>
                  </a:ext>
                </a:extLst>
              </a:tr>
              <a:tr h="604158">
                <a:tc>
                  <a:txBody>
                    <a:bodyPr/>
                    <a:lstStyle/>
                    <a:p>
                      <a:pPr algn="ctr"/>
                      <a:r>
                        <a:rPr lang="en-GB" sz="1400" b="1" dirty="0">
                          <a:solidFill>
                            <a:srgbClr val="000000"/>
                          </a:solidFill>
                          <a:latin typeface="Arial" panose="020B0604020202020204" pitchFamily="34" charset="0"/>
                          <a:cs typeface="Arial" panose="020B0604020202020204" pitchFamily="34" charset="0"/>
                        </a:rPr>
                        <a:t>MAINS AND SERVICES PIPE MATERIALS</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93% RIGID MAINS</a:t>
                      </a:r>
                    </a:p>
                    <a:p>
                      <a:pPr algn="ctr"/>
                      <a:r>
                        <a:rPr lang="en-GB" sz="1400" b="1" dirty="0">
                          <a:solidFill>
                            <a:srgbClr val="000000"/>
                          </a:solidFill>
                          <a:latin typeface="Arial" panose="020B0604020202020204" pitchFamily="34" charset="0"/>
                          <a:cs typeface="Arial" panose="020B0604020202020204" pitchFamily="34" charset="0"/>
                        </a:rPr>
                        <a:t>5% RIGID SERVICES</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31840569"/>
                  </a:ext>
                </a:extLst>
              </a:tr>
              <a:tr h="742950">
                <a:tc>
                  <a:txBody>
                    <a:bodyPr/>
                    <a:lstStyle/>
                    <a:p>
                      <a:pPr algn="ctr"/>
                      <a:r>
                        <a:rPr lang="en-GB" sz="1400" b="1" dirty="0">
                          <a:solidFill>
                            <a:srgbClr val="000000"/>
                          </a:solidFill>
                          <a:latin typeface="Arial" panose="020B0604020202020204" pitchFamily="34" charset="0"/>
                          <a:cs typeface="Arial" panose="020B0604020202020204" pitchFamily="34" charset="0"/>
                        </a:rPr>
                        <a:t>NUMBER OF SCF CALCULATIONS</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320</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456226300"/>
                  </a:ext>
                </a:extLst>
              </a:tr>
              <a:tr h="747866">
                <a:tc>
                  <a:txBody>
                    <a:bodyPr/>
                    <a:lstStyle/>
                    <a:p>
                      <a:pPr algn="ctr"/>
                      <a:r>
                        <a:rPr lang="en-GB" sz="1400" b="1" dirty="0">
                          <a:solidFill>
                            <a:srgbClr val="000000"/>
                          </a:solidFill>
                          <a:latin typeface="Arial" panose="020B0604020202020204" pitchFamily="34" charset="0"/>
                          <a:cs typeface="Arial" panose="020B0604020202020204" pitchFamily="34" charset="0"/>
                        </a:rPr>
                        <a:t>CURRENT ILI (2022)</a:t>
                      </a:r>
                    </a:p>
                  </a:txBody>
                  <a:tcPr anchor="ctr">
                    <a:lnL w="19050" cap="flat" cmpd="sng" algn="ctr">
                      <a:solidFill>
                        <a:srgbClr val="002060"/>
                      </a:solidFill>
                      <a:prstDash val="solid"/>
                      <a:round/>
                      <a:headEnd type="none" w="med" len="med"/>
                      <a:tailEnd type="none" w="med" len="med"/>
                    </a:lnL>
                    <a:lnB w="19050" cap="flat" cmpd="sng" algn="ctr">
                      <a:solidFill>
                        <a:srgbClr val="002060"/>
                      </a:solidFill>
                      <a:prstDash val="solid"/>
                      <a:round/>
                      <a:headEnd type="none" w="med" len="med"/>
                      <a:tailEnd type="none" w="med" len="med"/>
                    </a:lnB>
                  </a:tcPr>
                </a:tc>
                <a:tc>
                  <a:txBody>
                    <a:bodyPr/>
                    <a:lstStyle/>
                    <a:p>
                      <a:pPr algn="ctr"/>
                      <a:r>
                        <a:rPr lang="en-GB" sz="1400" b="1" dirty="0">
                          <a:solidFill>
                            <a:srgbClr val="000000"/>
                          </a:solidFill>
                          <a:latin typeface="Arial" panose="020B0604020202020204" pitchFamily="34" charset="0"/>
                          <a:cs typeface="Arial" panose="020B0604020202020204" pitchFamily="34" charset="0"/>
                        </a:rPr>
                        <a:t>1.7</a:t>
                      </a:r>
                    </a:p>
                  </a:txBody>
                  <a:tcPr anchor="ctr">
                    <a:lnR w="19050" cap="flat" cmpd="sng" algn="ctr">
                      <a:solidFill>
                        <a:srgbClr val="002060"/>
                      </a:solidFill>
                      <a:prstDash val="solid"/>
                      <a:round/>
                      <a:headEnd type="none" w="med" len="med"/>
                      <a:tailEnd type="none" w="med" len="med"/>
                    </a:lnR>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82442682"/>
                  </a:ext>
                </a:extLst>
              </a:tr>
            </a:tbl>
          </a:graphicData>
        </a:graphic>
      </p:graphicFrame>
      <p:sp>
        <p:nvSpPr>
          <p:cNvPr id="2" name="TextBox 1">
            <a:extLst>
              <a:ext uri="{FF2B5EF4-FFF2-40B4-BE49-F238E27FC236}">
                <a16:creationId xmlns:a16="http://schemas.microsoft.com/office/drawing/2014/main" id="{239FD91D-72BC-5F35-8D97-F50D88E47479}"/>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32396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a:xfrm>
            <a:off x="312915" y="354652"/>
            <a:ext cx="9916523" cy="820615"/>
          </a:xfr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Case Study 3 - Water Services Corporation (Malta)</a:t>
            </a:r>
            <a:endParaRPr kumimoji="0" lang="en-GB" sz="4800" b="0" i="0" u="none" strike="noStrike" kern="1200" cap="none" spc="0" normalizeH="0" baseline="0" noProof="0" dirty="0">
              <a:ln>
                <a:noFill/>
              </a:ln>
              <a:solidFill>
                <a:srgbClr val="00B0F0"/>
              </a:solidFill>
              <a:effectLst/>
              <a:uLnTx/>
              <a:uFillTx/>
              <a:latin typeface="Corbel" panose="020B0503020204020204"/>
              <a:ea typeface="+mj-ea"/>
              <a:cs typeface="+mj-cs"/>
            </a:endParaRPr>
          </a:p>
        </p:txBody>
      </p:sp>
      <p:sp>
        <p:nvSpPr>
          <p:cNvPr id="2" name="TextBox 1">
            <a:extLst>
              <a:ext uri="{FF2B5EF4-FFF2-40B4-BE49-F238E27FC236}">
                <a16:creationId xmlns:a16="http://schemas.microsoft.com/office/drawing/2014/main" id="{F938746A-FAA0-88C8-8287-2438DB7C03DA}"/>
              </a:ext>
            </a:extLst>
          </p:cNvPr>
          <p:cNvSpPr txBox="1"/>
          <p:nvPr/>
        </p:nvSpPr>
        <p:spPr>
          <a:xfrm>
            <a:off x="312915" y="6174907"/>
            <a:ext cx="5332039"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All data reproduced with kind permission of Water Services Corporation, Malta</a:t>
            </a:r>
          </a:p>
        </p:txBody>
      </p:sp>
      <p:pic>
        <p:nvPicPr>
          <p:cNvPr id="4" name="Picture 3">
            <a:extLst>
              <a:ext uri="{FF2B5EF4-FFF2-40B4-BE49-F238E27FC236}">
                <a16:creationId xmlns:a16="http://schemas.microsoft.com/office/drawing/2014/main" id="{F6272D14-8AFB-517B-97DB-368ED7AEDB39}"/>
              </a:ext>
            </a:extLst>
          </p:cNvPr>
          <p:cNvPicPr>
            <a:picLocks noChangeAspect="1"/>
          </p:cNvPicPr>
          <p:nvPr/>
        </p:nvPicPr>
        <p:blipFill>
          <a:blip r:embed="rId4"/>
          <a:stretch>
            <a:fillRect/>
          </a:stretch>
        </p:blipFill>
        <p:spPr>
          <a:xfrm>
            <a:off x="6169441" y="2459057"/>
            <a:ext cx="5904000" cy="4038330"/>
          </a:xfrm>
          <a:prstGeom prst="rect">
            <a:avLst/>
          </a:prstGeom>
          <a:ln w="38100">
            <a:solidFill>
              <a:srgbClr val="002060"/>
            </a:solidFill>
          </a:ln>
        </p:spPr>
      </p:pic>
      <p:sp>
        <p:nvSpPr>
          <p:cNvPr id="5" name="Rectangle 4">
            <a:extLst>
              <a:ext uri="{FF2B5EF4-FFF2-40B4-BE49-F238E27FC236}">
                <a16:creationId xmlns:a16="http://schemas.microsoft.com/office/drawing/2014/main" id="{09CB392A-3FFD-6643-E0FC-CDA12FC279B0}"/>
              </a:ext>
            </a:extLst>
          </p:cNvPr>
          <p:cNvSpPr/>
          <p:nvPr/>
        </p:nvSpPr>
        <p:spPr>
          <a:xfrm>
            <a:off x="6941722" y="4163684"/>
            <a:ext cx="4860000" cy="1584000"/>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A81C2707-2750-4FB5-ED60-8EE2D9885A7C}"/>
              </a:ext>
            </a:extLst>
          </p:cNvPr>
          <p:cNvPicPr>
            <a:picLocks noChangeAspect="1"/>
          </p:cNvPicPr>
          <p:nvPr/>
        </p:nvPicPr>
        <p:blipFill>
          <a:blip r:embed="rId5"/>
          <a:stretch>
            <a:fillRect/>
          </a:stretch>
        </p:blipFill>
        <p:spPr>
          <a:xfrm>
            <a:off x="131328" y="1265072"/>
            <a:ext cx="5913633" cy="4038330"/>
          </a:xfrm>
          <a:prstGeom prst="rect">
            <a:avLst/>
          </a:prstGeom>
          <a:ln w="38100">
            <a:solidFill>
              <a:srgbClr val="002060"/>
            </a:solidFill>
          </a:ln>
        </p:spPr>
      </p:pic>
      <p:cxnSp>
        <p:nvCxnSpPr>
          <p:cNvPr id="8" name="Straight Connector 7">
            <a:extLst>
              <a:ext uri="{FF2B5EF4-FFF2-40B4-BE49-F238E27FC236}">
                <a16:creationId xmlns:a16="http://schemas.microsoft.com/office/drawing/2014/main" id="{C5589398-2AF9-4A13-9F3E-F61BD871025B}"/>
              </a:ext>
            </a:extLst>
          </p:cNvPr>
          <p:cNvCxnSpPr>
            <a:cxnSpLocks/>
          </p:cNvCxnSpPr>
          <p:nvPr/>
        </p:nvCxnSpPr>
        <p:spPr>
          <a:xfrm>
            <a:off x="814189" y="2759459"/>
            <a:ext cx="489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4B722D-6E44-517B-048B-D391BC86F6B7}"/>
              </a:ext>
            </a:extLst>
          </p:cNvPr>
          <p:cNvSpPr/>
          <p:nvPr/>
        </p:nvSpPr>
        <p:spPr>
          <a:xfrm>
            <a:off x="832189" y="2955859"/>
            <a:ext cx="4824000" cy="1584000"/>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cxnSp>
        <p:nvCxnSpPr>
          <p:cNvPr id="6" name="Straight Connector 5">
            <a:extLst>
              <a:ext uri="{FF2B5EF4-FFF2-40B4-BE49-F238E27FC236}">
                <a16:creationId xmlns:a16="http://schemas.microsoft.com/office/drawing/2014/main" id="{6A3BCB6B-52AE-497D-3854-A2B5BE76FAF3}"/>
              </a:ext>
            </a:extLst>
          </p:cNvPr>
          <p:cNvCxnSpPr>
            <a:cxnSpLocks/>
          </p:cNvCxnSpPr>
          <p:nvPr/>
        </p:nvCxnSpPr>
        <p:spPr>
          <a:xfrm>
            <a:off x="6925656" y="3979837"/>
            <a:ext cx="489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8FF7B8-6811-7D96-AE86-12526AA89A53}"/>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4054813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5585FA7-524B-4947-8E92-E5996A7B9FA9}"/>
              </a:ext>
            </a:extLst>
          </p:cNvPr>
          <p:cNvSpPr txBox="1">
            <a:spLocks/>
          </p:cNvSpPr>
          <p:nvPr/>
        </p:nvSpPr>
        <p:spPr>
          <a:xfrm>
            <a:off x="196800" y="263346"/>
            <a:ext cx="11995200" cy="923330"/>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GB" sz="2400" b="1" dirty="0">
                <a:solidFill>
                  <a:srgbClr val="00B0F0"/>
                </a:solidFill>
                <a:latin typeface="Arial" panose="020B0604020202020204" pitchFamily="34" charset="0"/>
                <a:cs typeface="Arial" panose="020B0604020202020204" pitchFamily="34" charset="0"/>
              </a:rPr>
              <a:t>Using SCF to quantify the benefits of pressure management</a:t>
            </a:r>
            <a:endParaRPr lang="en-GB" sz="2400" dirty="0">
              <a:solidFill>
                <a:srgbClr val="00B0F0"/>
              </a:solidFill>
              <a:latin typeface="Arial" panose="020B0604020202020204" pitchFamily="34" charset="0"/>
            </a:endParaRPr>
          </a:p>
        </p:txBody>
      </p:sp>
      <p:sp>
        <p:nvSpPr>
          <p:cNvPr id="10" name="TextBox 9">
            <a:extLst>
              <a:ext uri="{FF2B5EF4-FFF2-40B4-BE49-F238E27FC236}">
                <a16:creationId xmlns:a16="http://schemas.microsoft.com/office/drawing/2014/main" id="{27C88530-6A63-4BDE-B761-5317966D0C33}"/>
              </a:ext>
            </a:extLst>
          </p:cNvPr>
          <p:cNvSpPr txBox="1"/>
          <p:nvPr/>
        </p:nvSpPr>
        <p:spPr>
          <a:xfrm>
            <a:off x="94440" y="5895220"/>
            <a:ext cx="11995199" cy="646331"/>
          </a:xfrm>
          <a:prstGeom prst="rect">
            <a:avLst/>
          </a:prstGeom>
          <a:noFill/>
          <a:ln w="28575">
            <a:solidFill>
              <a:schemeClr val="tx2"/>
            </a:solidFill>
          </a:ln>
        </p:spPr>
        <p:txBody>
          <a:bodyPr wrap="square" rtlCol="0">
            <a:spAutoFit/>
          </a:bodyPr>
          <a:lstStyle/>
          <a:p>
            <a:pPr algn="ctr"/>
            <a:r>
              <a:rPr lang="en-GB" dirty="0">
                <a:solidFill>
                  <a:schemeClr val="tx1">
                    <a:lumMod val="50000"/>
                  </a:schemeClr>
                </a:solidFill>
                <a:latin typeface="Arial" panose="020B0604020202020204" pitchFamily="34" charset="0"/>
                <a:cs typeface="Arial" panose="020B0604020202020204" pitchFamily="34" charset="0"/>
              </a:rPr>
              <a:t>If AZP can be reduced by </a:t>
            </a:r>
            <a:r>
              <a:rPr lang="en-GB" b="1" u="sng" dirty="0">
                <a:solidFill>
                  <a:srgbClr val="00B050"/>
                </a:solidFill>
                <a:latin typeface="Arial" panose="020B0604020202020204" pitchFamily="34" charset="0"/>
                <a:cs typeface="Arial" panose="020B0604020202020204" pitchFamily="34" charset="0"/>
              </a:rPr>
              <a:t>1 m</a:t>
            </a:r>
            <a:r>
              <a:rPr lang="en-GB" b="1" dirty="0">
                <a:solidFill>
                  <a:srgbClr val="00B050"/>
                </a:solidFill>
                <a:latin typeface="Arial" panose="020B0604020202020204" pitchFamily="34" charset="0"/>
                <a:cs typeface="Arial" panose="020B0604020202020204" pitchFamily="34" charset="0"/>
              </a:rPr>
              <a:t> </a:t>
            </a:r>
            <a:r>
              <a:rPr lang="en-GB" dirty="0">
                <a:solidFill>
                  <a:schemeClr val="tx1">
                    <a:lumMod val="50000"/>
                  </a:schemeClr>
                </a:solidFill>
                <a:latin typeface="Arial" panose="020B0604020202020204" pitchFamily="34" charset="0"/>
                <a:cs typeface="Arial" panose="020B0604020202020204" pitchFamily="34" charset="0"/>
              </a:rPr>
              <a:t>(from 70m to 69m), </a:t>
            </a:r>
          </a:p>
          <a:p>
            <a:pPr algn="ctr"/>
            <a:r>
              <a:rPr lang="en-GB" dirty="0">
                <a:solidFill>
                  <a:schemeClr val="tx1">
                    <a:lumMod val="50000"/>
                  </a:schemeClr>
                </a:solidFill>
                <a:latin typeface="Arial" panose="020B0604020202020204" pitchFamily="34" charset="0"/>
                <a:cs typeface="Arial" panose="020B0604020202020204" pitchFamily="34" charset="0"/>
              </a:rPr>
              <a:t>UARL volume can be reduced by  approx.</a:t>
            </a:r>
            <a:r>
              <a:rPr lang="en-GB" b="1" dirty="0">
                <a:solidFill>
                  <a:schemeClr val="tx1">
                    <a:lumMod val="50000"/>
                  </a:schemeClr>
                </a:solidFill>
                <a:latin typeface="Arial" panose="020B0604020202020204" pitchFamily="34" charset="0"/>
                <a:cs typeface="Arial" panose="020B0604020202020204" pitchFamily="34" charset="0"/>
              </a:rPr>
              <a:t> </a:t>
            </a:r>
            <a:r>
              <a:rPr lang="en-GB" b="1" dirty="0">
                <a:solidFill>
                  <a:srgbClr val="00B050"/>
                </a:solidFill>
                <a:latin typeface="Arial" panose="020B0604020202020204" pitchFamily="34" charset="0"/>
                <a:cs typeface="Arial" panose="020B0604020202020204" pitchFamily="34" charset="0"/>
              </a:rPr>
              <a:t>14.8m</a:t>
            </a:r>
            <a:r>
              <a:rPr lang="en-GB" b="1" baseline="30000" dirty="0">
                <a:solidFill>
                  <a:srgbClr val="00B050"/>
                </a:solidFill>
                <a:latin typeface="Arial" panose="020B0604020202020204" pitchFamily="34" charset="0"/>
                <a:cs typeface="Arial" panose="020B0604020202020204" pitchFamily="34" charset="0"/>
              </a:rPr>
              <a:t>3</a:t>
            </a:r>
            <a:r>
              <a:rPr lang="en-GB" b="1" dirty="0">
                <a:solidFill>
                  <a:srgbClr val="00B050"/>
                </a:solidFill>
                <a:latin typeface="Arial" panose="020B0604020202020204" pitchFamily="34" charset="0"/>
                <a:cs typeface="Arial" panose="020B0604020202020204" pitchFamily="34" charset="0"/>
              </a:rPr>
              <a:t>/day</a:t>
            </a:r>
            <a:r>
              <a:rPr lang="en-GB" dirty="0">
                <a:solidFill>
                  <a:srgbClr val="00B050"/>
                </a:solidFill>
                <a:latin typeface="Arial" panose="020B0604020202020204" pitchFamily="34" charset="0"/>
                <a:cs typeface="Arial" panose="020B0604020202020204" pitchFamily="34" charset="0"/>
              </a:rPr>
              <a:t> or </a:t>
            </a:r>
            <a:r>
              <a:rPr lang="en-GB" b="1" u="sng" dirty="0">
                <a:solidFill>
                  <a:srgbClr val="00B050"/>
                </a:solidFill>
                <a:latin typeface="Arial" panose="020B0604020202020204" pitchFamily="34" charset="0"/>
                <a:cs typeface="Arial" panose="020B0604020202020204" pitchFamily="34" charset="0"/>
              </a:rPr>
              <a:t>5402m</a:t>
            </a:r>
            <a:r>
              <a:rPr lang="en-GB" b="1" u="sng" baseline="30000" dirty="0">
                <a:solidFill>
                  <a:srgbClr val="00B050"/>
                </a:solidFill>
                <a:latin typeface="Arial" panose="020B0604020202020204" pitchFamily="34" charset="0"/>
                <a:cs typeface="Arial" panose="020B0604020202020204" pitchFamily="34" charset="0"/>
              </a:rPr>
              <a:t>3</a:t>
            </a:r>
            <a:r>
              <a:rPr lang="en-GB" b="1" u="sng" dirty="0">
                <a:solidFill>
                  <a:srgbClr val="00B050"/>
                </a:solidFill>
                <a:latin typeface="Arial" panose="020B0604020202020204" pitchFamily="34" charset="0"/>
                <a:cs typeface="Arial" panose="020B0604020202020204" pitchFamily="34" charset="0"/>
              </a:rPr>
              <a:t>/year</a:t>
            </a:r>
          </a:p>
        </p:txBody>
      </p:sp>
      <p:sp>
        <p:nvSpPr>
          <p:cNvPr id="12" name="TextBox 11">
            <a:extLst>
              <a:ext uri="{FF2B5EF4-FFF2-40B4-BE49-F238E27FC236}">
                <a16:creationId xmlns:a16="http://schemas.microsoft.com/office/drawing/2014/main" id="{C067C8AD-E9F6-449A-B61A-554078D3CC49}"/>
              </a:ext>
            </a:extLst>
          </p:cNvPr>
          <p:cNvSpPr txBox="1"/>
          <p:nvPr/>
        </p:nvSpPr>
        <p:spPr>
          <a:xfrm>
            <a:off x="196800" y="1217298"/>
            <a:ext cx="11892839" cy="707886"/>
          </a:xfrm>
          <a:prstGeom prst="rect">
            <a:avLst/>
          </a:prstGeom>
          <a:noFill/>
          <a:ln w="28575">
            <a:noFill/>
          </a:ln>
        </p:spPr>
        <p:txBody>
          <a:bodyPr wrap="square" rtlCol="0">
            <a:spAutoFit/>
          </a:bodyPr>
          <a:lstStyle/>
          <a:p>
            <a:pPr algn="ctr"/>
            <a:r>
              <a:rPr lang="en-GB" sz="2000" dirty="0">
                <a:solidFill>
                  <a:srgbClr val="000000"/>
                </a:solidFill>
                <a:latin typeface="Arial" panose="020B0604020202020204" pitchFamily="34" charset="0"/>
                <a:cs typeface="Arial" panose="020B0604020202020204" pitchFamily="34" charset="0"/>
              </a:rPr>
              <a:t>For this system, UARL targets set using the 1999 UARL equation are  </a:t>
            </a:r>
          </a:p>
          <a:p>
            <a:pPr algn="ctr"/>
            <a:r>
              <a:rPr lang="en-GB" sz="2000" u="sng" dirty="0">
                <a:solidFill>
                  <a:srgbClr val="000000"/>
                </a:solidFill>
                <a:latin typeface="Arial" panose="020B0604020202020204" pitchFamily="34" charset="0"/>
                <a:cs typeface="Arial" panose="020B0604020202020204" pitchFamily="34" charset="0"/>
              </a:rPr>
              <a:t>unlikely to be achievable at this pressure</a:t>
            </a:r>
          </a:p>
        </p:txBody>
      </p:sp>
      <p:pic>
        <p:nvPicPr>
          <p:cNvPr id="3" name="Picture 2">
            <a:extLst>
              <a:ext uri="{FF2B5EF4-FFF2-40B4-BE49-F238E27FC236}">
                <a16:creationId xmlns:a16="http://schemas.microsoft.com/office/drawing/2014/main" id="{97F1033C-300D-6D49-E173-254657CC4D3A}"/>
              </a:ext>
            </a:extLst>
          </p:cNvPr>
          <p:cNvPicPr>
            <a:picLocks noChangeAspect="1"/>
          </p:cNvPicPr>
          <p:nvPr/>
        </p:nvPicPr>
        <p:blipFill>
          <a:blip r:embed="rId4"/>
          <a:stretch>
            <a:fillRect/>
          </a:stretch>
        </p:blipFill>
        <p:spPr>
          <a:xfrm>
            <a:off x="6964136" y="1888154"/>
            <a:ext cx="5125503" cy="3767577"/>
          </a:xfrm>
          <a:prstGeom prst="rect">
            <a:avLst/>
          </a:prstGeom>
        </p:spPr>
      </p:pic>
      <p:graphicFrame>
        <p:nvGraphicFramePr>
          <p:cNvPr id="5" name="Table 4">
            <a:extLst>
              <a:ext uri="{FF2B5EF4-FFF2-40B4-BE49-F238E27FC236}">
                <a16:creationId xmlns:a16="http://schemas.microsoft.com/office/drawing/2014/main" id="{F81C1419-D971-822C-022A-DED12B71759A}"/>
              </a:ext>
            </a:extLst>
          </p:cNvPr>
          <p:cNvGraphicFramePr>
            <a:graphicFrameLocks noGrp="1"/>
          </p:cNvGraphicFramePr>
          <p:nvPr>
            <p:extLst>
              <p:ext uri="{D42A27DB-BD31-4B8C-83A1-F6EECF244321}">
                <p14:modId xmlns:p14="http://schemas.microsoft.com/office/powerpoint/2010/main" val="2987242385"/>
              </p:ext>
            </p:extLst>
          </p:nvPr>
        </p:nvGraphicFramePr>
        <p:xfrm>
          <a:off x="866270" y="2037844"/>
          <a:ext cx="5428396" cy="2810742"/>
        </p:xfrm>
        <a:graphic>
          <a:graphicData uri="http://schemas.openxmlformats.org/drawingml/2006/table">
            <a:tbl>
              <a:tblPr/>
              <a:tblGrid>
                <a:gridCol w="1357099">
                  <a:extLst>
                    <a:ext uri="{9D8B030D-6E8A-4147-A177-3AD203B41FA5}">
                      <a16:colId xmlns:a16="http://schemas.microsoft.com/office/drawing/2014/main" val="707221949"/>
                    </a:ext>
                  </a:extLst>
                </a:gridCol>
                <a:gridCol w="1357099">
                  <a:extLst>
                    <a:ext uri="{9D8B030D-6E8A-4147-A177-3AD203B41FA5}">
                      <a16:colId xmlns:a16="http://schemas.microsoft.com/office/drawing/2014/main" val="3857300011"/>
                    </a:ext>
                  </a:extLst>
                </a:gridCol>
                <a:gridCol w="1448732">
                  <a:extLst>
                    <a:ext uri="{9D8B030D-6E8A-4147-A177-3AD203B41FA5}">
                      <a16:colId xmlns:a16="http://schemas.microsoft.com/office/drawing/2014/main" val="582658765"/>
                    </a:ext>
                  </a:extLst>
                </a:gridCol>
                <a:gridCol w="1265466">
                  <a:extLst>
                    <a:ext uri="{9D8B030D-6E8A-4147-A177-3AD203B41FA5}">
                      <a16:colId xmlns:a16="http://schemas.microsoft.com/office/drawing/2014/main" val="3893673730"/>
                    </a:ext>
                  </a:extLst>
                </a:gridCol>
              </a:tblGrid>
              <a:tr h="772445">
                <a:tc>
                  <a:txBody>
                    <a:bodyPr/>
                    <a:lstStyle/>
                    <a:p>
                      <a:pPr algn="ctr"/>
                      <a:r>
                        <a:rPr lang="en-GB" sz="1400" b="1" dirty="0">
                          <a:solidFill>
                            <a:schemeClr val="tx1">
                              <a:lumMod val="50000"/>
                            </a:schemeClr>
                          </a:solidFill>
                          <a:effectLst/>
                          <a:latin typeface="Arial" panose="020B0604020202020204" pitchFamily="34" charset="0"/>
                          <a:cs typeface="Arial" panose="020B0604020202020204" pitchFamily="34" charset="0"/>
                        </a:rPr>
                        <a:t>Average Zone Pressure (m)</a:t>
                      </a:r>
                    </a:p>
                  </a:txBody>
                  <a:tcPr marL="6176" marR="6176" marT="2059" marB="2059" anchor="ctr">
                    <a:lnL w="6350" cap="flat" cmpd="sng" algn="ctr">
                      <a:solidFill>
                        <a:srgbClr val="00E017"/>
                      </a:solidFill>
                      <a:prstDash val="solid"/>
                      <a:round/>
                      <a:headEnd type="none" w="med" len="med"/>
                      <a:tailEnd type="none" w="med" len="med"/>
                    </a:lnL>
                    <a:lnR w="6350" cap="flat" cmpd="sng" algn="ctr">
                      <a:solidFill>
                        <a:srgbClr val="40EC17"/>
                      </a:solidFill>
                      <a:prstDash val="solid"/>
                      <a:round/>
                      <a:headEnd type="none" w="med" len="med"/>
                      <a:tailEnd type="none" w="med" len="med"/>
                    </a:lnR>
                    <a:lnT w="6350" cap="flat" cmpd="sng" algn="ctr">
                      <a:solidFill>
                        <a:srgbClr val="20E517"/>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80A9D8"/>
                    </a:solidFill>
                  </a:tcPr>
                </a:tc>
                <a:tc>
                  <a:txBody>
                    <a:bodyPr/>
                    <a:lstStyle/>
                    <a:p>
                      <a:pPr algn="ctr"/>
                      <a:r>
                        <a:rPr lang="en-GB" sz="1400" b="1" dirty="0">
                          <a:solidFill>
                            <a:schemeClr val="tx1">
                              <a:lumMod val="50000"/>
                            </a:schemeClr>
                          </a:solidFill>
                          <a:effectLst/>
                          <a:latin typeface="Arial" panose="020B0604020202020204" pitchFamily="34" charset="0"/>
                          <a:cs typeface="Arial" panose="020B0604020202020204" pitchFamily="34" charset="0"/>
                        </a:rPr>
                        <a:t>UARL Standard</a:t>
                      </a:r>
                    </a:p>
                    <a:p>
                      <a:pPr algn="ctr"/>
                      <a:r>
                        <a:rPr lang="en-GB" sz="1400" b="1" dirty="0">
                          <a:solidFill>
                            <a:schemeClr val="tx1">
                              <a:lumMod val="50000"/>
                            </a:schemeClr>
                          </a:solidFill>
                          <a:effectLst/>
                          <a:latin typeface="Arial" panose="020B0604020202020204" pitchFamily="34" charset="0"/>
                          <a:cs typeface="Arial" panose="020B0604020202020204" pitchFamily="34" charset="0"/>
                        </a:rPr>
                        <a:t>(m</a:t>
                      </a:r>
                      <a:r>
                        <a:rPr lang="en-GB" sz="1400" b="1" baseline="30000" dirty="0">
                          <a:solidFill>
                            <a:schemeClr val="tx1">
                              <a:lumMod val="50000"/>
                            </a:schemeClr>
                          </a:solidFill>
                          <a:effectLst/>
                          <a:latin typeface="Arial" panose="020B0604020202020204" pitchFamily="34" charset="0"/>
                          <a:cs typeface="Arial" panose="020B0604020202020204" pitchFamily="34" charset="0"/>
                        </a:rPr>
                        <a:t>3</a:t>
                      </a:r>
                      <a:r>
                        <a:rPr lang="en-GB" sz="1400" b="1" dirty="0">
                          <a:solidFill>
                            <a:schemeClr val="tx1">
                              <a:lumMod val="50000"/>
                            </a:schemeClr>
                          </a:solidFill>
                          <a:effectLst/>
                          <a:latin typeface="Arial" panose="020B0604020202020204" pitchFamily="34" charset="0"/>
                          <a:cs typeface="Arial" panose="020B0604020202020204" pitchFamily="34" charset="0"/>
                        </a:rPr>
                        <a:t>/day)</a:t>
                      </a:r>
                    </a:p>
                  </a:txBody>
                  <a:tcPr marL="6176" marR="6176" marT="2059" marB="2059" anchor="ctr">
                    <a:lnL w="6350" cap="flat" cmpd="sng" algn="ctr">
                      <a:solidFill>
                        <a:srgbClr val="40EC17"/>
                      </a:solidFill>
                      <a:prstDash val="solid"/>
                      <a:round/>
                      <a:headEnd type="none" w="med" len="med"/>
                      <a:tailEnd type="none" w="med" len="med"/>
                    </a:lnL>
                    <a:lnR w="6350" cap="flat" cmpd="sng" algn="ctr">
                      <a:solidFill>
                        <a:srgbClr val="60E717"/>
                      </a:solidFill>
                      <a:prstDash val="solid"/>
                      <a:round/>
                      <a:headEnd type="none" w="med" len="med"/>
                      <a:tailEnd type="none" w="med" len="med"/>
                    </a:lnR>
                    <a:lnT w="6350" cap="flat" cmpd="sng" algn="ctr">
                      <a:solidFill>
                        <a:srgbClr val="20E517"/>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80A9D8"/>
                    </a:solidFill>
                  </a:tcPr>
                </a:tc>
                <a:tc>
                  <a:txBody>
                    <a:bodyPr/>
                    <a:lstStyle/>
                    <a:p>
                      <a:pPr algn="ctr"/>
                      <a:r>
                        <a:rPr lang="en-GB" sz="1400" b="1" dirty="0">
                          <a:solidFill>
                            <a:schemeClr val="tx1">
                              <a:lumMod val="50000"/>
                            </a:schemeClr>
                          </a:solidFill>
                          <a:effectLst/>
                          <a:latin typeface="Arial" panose="020B0604020202020204" pitchFamily="34" charset="0"/>
                          <a:cs typeface="Arial" panose="020B0604020202020204" pitchFamily="34" charset="0"/>
                        </a:rPr>
                        <a:t>UARL with Poisson + FAVAD + </a:t>
                      </a:r>
                      <a:r>
                        <a:rPr lang="en-GB" sz="1400" b="1" dirty="0" err="1">
                          <a:solidFill>
                            <a:schemeClr val="tx1">
                              <a:lumMod val="50000"/>
                            </a:schemeClr>
                          </a:solidFill>
                          <a:effectLst/>
                          <a:latin typeface="Arial" panose="020B0604020202020204" pitchFamily="34" charset="0"/>
                          <a:cs typeface="Arial" panose="020B0604020202020204" pitchFamily="34" charset="0"/>
                        </a:rPr>
                        <a:t>Pressure:Bursts</a:t>
                      </a:r>
                      <a:endParaRPr lang="en-GB" sz="1400" b="1" dirty="0">
                        <a:solidFill>
                          <a:schemeClr val="tx1">
                            <a:lumMod val="50000"/>
                          </a:schemeClr>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lumMod val="50000"/>
                            </a:schemeClr>
                          </a:solidFill>
                          <a:effectLst/>
                          <a:latin typeface="Arial" panose="020B0604020202020204" pitchFamily="34" charset="0"/>
                          <a:cs typeface="Arial" panose="020B0604020202020204" pitchFamily="34" charset="0"/>
                        </a:rPr>
                        <a:t>(m</a:t>
                      </a:r>
                      <a:r>
                        <a:rPr lang="en-GB" sz="1400" b="1" baseline="30000" dirty="0">
                          <a:solidFill>
                            <a:schemeClr val="tx1">
                              <a:lumMod val="50000"/>
                            </a:schemeClr>
                          </a:solidFill>
                          <a:effectLst/>
                          <a:latin typeface="Arial" panose="020B0604020202020204" pitchFamily="34" charset="0"/>
                          <a:cs typeface="Arial" panose="020B0604020202020204" pitchFamily="34" charset="0"/>
                        </a:rPr>
                        <a:t>3</a:t>
                      </a:r>
                      <a:r>
                        <a:rPr lang="en-GB" sz="1400" b="1" dirty="0">
                          <a:solidFill>
                            <a:schemeClr val="tx1">
                              <a:lumMod val="50000"/>
                            </a:schemeClr>
                          </a:solidFill>
                          <a:effectLst/>
                          <a:latin typeface="Arial" panose="020B0604020202020204" pitchFamily="34" charset="0"/>
                          <a:cs typeface="Arial" panose="020B0604020202020204" pitchFamily="34" charset="0"/>
                        </a:rPr>
                        <a:t>/day)</a:t>
                      </a:r>
                    </a:p>
                  </a:txBody>
                  <a:tcPr marL="6176" marR="6176" marT="2059" marB="2059" anchor="ctr">
                    <a:lnL w="6350" cap="flat" cmpd="sng" algn="ctr">
                      <a:solidFill>
                        <a:srgbClr val="60E717"/>
                      </a:solidFill>
                      <a:prstDash val="solid"/>
                      <a:round/>
                      <a:headEnd type="none" w="med" len="med"/>
                      <a:tailEnd type="none" w="med" len="med"/>
                    </a:lnL>
                    <a:lnR w="6350" cap="flat" cmpd="sng" algn="ctr">
                      <a:solidFill>
                        <a:srgbClr val="C0F817"/>
                      </a:solidFill>
                      <a:prstDash val="solid"/>
                      <a:round/>
                      <a:headEnd type="none" w="med" len="med"/>
                      <a:tailEnd type="none" w="med" len="med"/>
                    </a:lnR>
                    <a:lnT w="6350" cap="flat" cmpd="sng" algn="ctr">
                      <a:solidFill>
                        <a:srgbClr val="20FB17"/>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80A9D8"/>
                    </a:solidFill>
                  </a:tcPr>
                </a:tc>
                <a:tc>
                  <a:txBody>
                    <a:bodyPr/>
                    <a:lstStyle/>
                    <a:p>
                      <a:pPr algn="ctr"/>
                      <a:r>
                        <a:rPr lang="en-GB" sz="1400" b="1" dirty="0">
                          <a:solidFill>
                            <a:schemeClr val="tx1">
                              <a:lumMod val="50000"/>
                            </a:schemeClr>
                          </a:solidFill>
                          <a:effectLst/>
                          <a:latin typeface="Arial" panose="020B0604020202020204" pitchFamily="34" charset="0"/>
                          <a:cs typeface="Arial" panose="020B0604020202020204" pitchFamily="34" charset="0"/>
                        </a:rPr>
                        <a:t>UBL Variable Area, </a:t>
                      </a:r>
                    </a:p>
                    <a:p>
                      <a:pPr algn="ctr"/>
                      <a:r>
                        <a:rPr lang="en-GB" sz="1400" b="1" dirty="0">
                          <a:solidFill>
                            <a:schemeClr val="tx1">
                              <a:lumMod val="50000"/>
                            </a:schemeClr>
                          </a:solidFill>
                          <a:effectLst/>
                          <a:latin typeface="Arial" panose="020B0604020202020204" pitchFamily="34" charset="0"/>
                          <a:cs typeface="Arial" panose="020B0604020202020204" pitchFamily="34" charset="0"/>
                        </a:rPr>
                        <a:t>N1 =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lumMod val="50000"/>
                            </a:schemeClr>
                          </a:solidFill>
                          <a:effectLst/>
                          <a:latin typeface="Arial" panose="020B0604020202020204" pitchFamily="34" charset="0"/>
                          <a:cs typeface="Arial" panose="020B0604020202020204" pitchFamily="34" charset="0"/>
                        </a:rPr>
                        <a:t>(m</a:t>
                      </a:r>
                      <a:r>
                        <a:rPr lang="en-GB" sz="1400" b="1" baseline="30000" dirty="0">
                          <a:solidFill>
                            <a:schemeClr val="tx1">
                              <a:lumMod val="50000"/>
                            </a:schemeClr>
                          </a:solidFill>
                          <a:effectLst/>
                          <a:latin typeface="Arial" panose="020B0604020202020204" pitchFamily="34" charset="0"/>
                          <a:cs typeface="Arial" panose="020B0604020202020204" pitchFamily="34" charset="0"/>
                        </a:rPr>
                        <a:t>3</a:t>
                      </a:r>
                      <a:r>
                        <a:rPr lang="en-GB" sz="1400" b="1" dirty="0">
                          <a:solidFill>
                            <a:schemeClr val="tx1">
                              <a:lumMod val="50000"/>
                            </a:schemeClr>
                          </a:solidFill>
                          <a:effectLst/>
                          <a:latin typeface="Arial" panose="020B0604020202020204" pitchFamily="34" charset="0"/>
                          <a:cs typeface="Arial" panose="020B0604020202020204" pitchFamily="34" charset="0"/>
                        </a:rPr>
                        <a:t>/day)</a:t>
                      </a:r>
                    </a:p>
                  </a:txBody>
                  <a:tcPr marL="6176" marR="6176" marT="2059" marB="2059" anchor="ctr">
                    <a:lnL w="6350" cap="flat" cmpd="sng" algn="ctr">
                      <a:solidFill>
                        <a:srgbClr val="C0F817"/>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20F717"/>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80A9D8"/>
                    </a:solidFill>
                  </a:tcPr>
                </a:tc>
                <a:extLst>
                  <a:ext uri="{0D108BD9-81ED-4DB2-BD59-A6C34878D82A}">
                    <a16:rowId xmlns:a16="http://schemas.microsoft.com/office/drawing/2014/main" val="3508752105"/>
                  </a:ext>
                </a:extLst>
              </a:tr>
              <a:tr h="181992">
                <a:tc>
                  <a:txBody>
                    <a:bodyPr/>
                    <a:lstStyle/>
                    <a:p>
                      <a:pPr algn="ctr"/>
                      <a:r>
                        <a:rPr lang="en-GB" sz="1400" b="1" dirty="0">
                          <a:solidFill>
                            <a:srgbClr val="060606"/>
                          </a:solidFill>
                          <a:effectLst/>
                          <a:latin typeface="Arial" panose="020B0604020202020204" pitchFamily="34" charset="0"/>
                          <a:cs typeface="Arial" panose="020B0604020202020204" pitchFamily="34" charset="0"/>
                        </a:rPr>
                        <a:t>40.0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282.0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229.8</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dirty="0">
                          <a:solidFill>
                            <a:srgbClr val="060606"/>
                          </a:solidFill>
                          <a:effectLst/>
                          <a:latin typeface="Arial" panose="020B0604020202020204" pitchFamily="34" charset="0"/>
                          <a:cs typeface="Arial" panose="020B0604020202020204" pitchFamily="34" charset="0"/>
                        </a:rPr>
                        <a:t>173.4</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extLst>
                  <a:ext uri="{0D108BD9-81ED-4DB2-BD59-A6C34878D82A}">
                    <a16:rowId xmlns:a16="http://schemas.microsoft.com/office/drawing/2014/main" val="1825840580"/>
                  </a:ext>
                </a:extLst>
              </a:tr>
              <a:tr h="181992">
                <a:tc>
                  <a:txBody>
                    <a:bodyPr/>
                    <a:lstStyle/>
                    <a:p>
                      <a:pPr algn="ctr"/>
                      <a:r>
                        <a:rPr lang="en-GB" sz="1400" b="1" dirty="0">
                          <a:solidFill>
                            <a:srgbClr val="060606"/>
                          </a:solidFill>
                          <a:effectLst/>
                          <a:latin typeface="Arial" panose="020B0604020202020204" pitchFamily="34" charset="0"/>
                          <a:cs typeface="Arial" panose="020B0604020202020204" pitchFamily="34" charset="0"/>
                        </a:rPr>
                        <a:t>45.0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317.3</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274.4</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207.0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extLst>
                  <a:ext uri="{0D108BD9-81ED-4DB2-BD59-A6C34878D82A}">
                    <a16:rowId xmlns:a16="http://schemas.microsoft.com/office/drawing/2014/main" val="1688603074"/>
                  </a:ext>
                </a:extLst>
              </a:tr>
              <a:tr h="181992">
                <a:tc>
                  <a:txBody>
                    <a:bodyPr/>
                    <a:lstStyle/>
                    <a:p>
                      <a:pPr algn="ctr"/>
                      <a:r>
                        <a:rPr lang="en-GB" sz="1400" b="1" dirty="0">
                          <a:solidFill>
                            <a:srgbClr val="060606"/>
                          </a:solidFill>
                          <a:effectLst/>
                          <a:latin typeface="Arial" panose="020B0604020202020204" pitchFamily="34" charset="0"/>
                          <a:cs typeface="Arial" panose="020B0604020202020204" pitchFamily="34" charset="0"/>
                        </a:rPr>
                        <a:t>50.0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352.5</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323.1</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242.4</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extLst>
                  <a:ext uri="{0D108BD9-81ED-4DB2-BD59-A6C34878D82A}">
                    <a16:rowId xmlns:a16="http://schemas.microsoft.com/office/drawing/2014/main" val="3052241741"/>
                  </a:ext>
                </a:extLst>
              </a:tr>
              <a:tr h="181992">
                <a:tc>
                  <a:txBody>
                    <a:bodyPr/>
                    <a:lstStyle/>
                    <a:p>
                      <a:pPr algn="ctr"/>
                      <a:r>
                        <a:rPr lang="en-GB" sz="1400" b="1" dirty="0">
                          <a:solidFill>
                            <a:srgbClr val="060606"/>
                          </a:solidFill>
                          <a:effectLst/>
                          <a:latin typeface="Arial" panose="020B0604020202020204" pitchFamily="34" charset="0"/>
                          <a:cs typeface="Arial" panose="020B0604020202020204" pitchFamily="34" charset="0"/>
                        </a:rPr>
                        <a:t>55.0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387.8</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376.7</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279.7</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extLst>
                  <a:ext uri="{0D108BD9-81ED-4DB2-BD59-A6C34878D82A}">
                    <a16:rowId xmlns:a16="http://schemas.microsoft.com/office/drawing/2014/main" val="3264100761"/>
                  </a:ext>
                </a:extLst>
              </a:tr>
              <a:tr h="181992">
                <a:tc>
                  <a:txBody>
                    <a:bodyPr/>
                    <a:lstStyle/>
                    <a:p>
                      <a:pPr algn="ctr"/>
                      <a:r>
                        <a:rPr lang="en-GB" sz="1400" b="1" dirty="0">
                          <a:solidFill>
                            <a:srgbClr val="060606"/>
                          </a:solidFill>
                          <a:effectLst/>
                          <a:latin typeface="Arial" panose="020B0604020202020204" pitchFamily="34" charset="0"/>
                          <a:cs typeface="Arial" panose="020B0604020202020204" pitchFamily="34" charset="0"/>
                        </a:rPr>
                        <a:t>60.0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423.0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436.8</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318.6</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extLst>
                  <a:ext uri="{0D108BD9-81ED-4DB2-BD59-A6C34878D82A}">
                    <a16:rowId xmlns:a16="http://schemas.microsoft.com/office/drawing/2014/main" val="161160102"/>
                  </a:ext>
                </a:extLst>
              </a:tr>
              <a:tr h="181992">
                <a:tc>
                  <a:txBody>
                    <a:bodyPr/>
                    <a:lstStyle/>
                    <a:p>
                      <a:pPr algn="ctr"/>
                      <a:r>
                        <a:rPr lang="en-GB" sz="1400" b="1">
                          <a:solidFill>
                            <a:srgbClr val="060606"/>
                          </a:solidFill>
                          <a:effectLst/>
                          <a:latin typeface="Arial" panose="020B0604020202020204" pitchFamily="34" charset="0"/>
                          <a:cs typeface="Arial" panose="020B0604020202020204" pitchFamily="34" charset="0"/>
                        </a:rPr>
                        <a:t>65.0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dirty="0">
                          <a:solidFill>
                            <a:srgbClr val="060606"/>
                          </a:solidFill>
                          <a:effectLst/>
                          <a:latin typeface="Arial" panose="020B0604020202020204" pitchFamily="34" charset="0"/>
                          <a:cs typeface="Arial" panose="020B0604020202020204" pitchFamily="34" charset="0"/>
                        </a:rPr>
                        <a:t>458.3</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503.8</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dirty="0">
                          <a:solidFill>
                            <a:srgbClr val="060606"/>
                          </a:solidFill>
                          <a:effectLst/>
                          <a:latin typeface="Arial" panose="020B0604020202020204" pitchFamily="34" charset="0"/>
                          <a:cs typeface="Arial" panose="020B0604020202020204" pitchFamily="34" charset="0"/>
                        </a:rPr>
                        <a:t>359.3</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extLst>
                  <a:ext uri="{0D108BD9-81ED-4DB2-BD59-A6C34878D82A}">
                    <a16:rowId xmlns:a16="http://schemas.microsoft.com/office/drawing/2014/main" val="493471778"/>
                  </a:ext>
                </a:extLst>
              </a:tr>
              <a:tr h="181992">
                <a:tc>
                  <a:txBody>
                    <a:bodyPr/>
                    <a:lstStyle/>
                    <a:p>
                      <a:pPr algn="ctr"/>
                      <a:r>
                        <a:rPr lang="en-GB" sz="1400" b="1">
                          <a:solidFill>
                            <a:srgbClr val="060606"/>
                          </a:solidFill>
                          <a:effectLst/>
                          <a:latin typeface="Arial" panose="020B0604020202020204" pitchFamily="34" charset="0"/>
                          <a:cs typeface="Arial" panose="020B0604020202020204" pitchFamily="34" charset="0"/>
                        </a:rPr>
                        <a:t>70.0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493.5</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dirty="0">
                          <a:solidFill>
                            <a:srgbClr val="060606"/>
                          </a:solidFill>
                          <a:effectLst/>
                          <a:latin typeface="Arial" panose="020B0604020202020204" pitchFamily="34" charset="0"/>
                          <a:cs typeface="Arial" panose="020B0604020202020204" pitchFamily="34" charset="0"/>
                        </a:rPr>
                        <a:t>578.2</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401.5</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extLst>
                  <a:ext uri="{0D108BD9-81ED-4DB2-BD59-A6C34878D82A}">
                    <a16:rowId xmlns:a16="http://schemas.microsoft.com/office/drawing/2014/main" val="2638355789"/>
                  </a:ext>
                </a:extLst>
              </a:tr>
              <a:tr h="181992">
                <a:tc>
                  <a:txBody>
                    <a:bodyPr/>
                    <a:lstStyle/>
                    <a:p>
                      <a:pPr algn="ctr"/>
                      <a:r>
                        <a:rPr lang="en-GB" sz="1400" b="1">
                          <a:solidFill>
                            <a:srgbClr val="060606"/>
                          </a:solidFill>
                          <a:effectLst/>
                          <a:latin typeface="Arial" panose="020B0604020202020204" pitchFamily="34" charset="0"/>
                          <a:cs typeface="Arial" panose="020B0604020202020204" pitchFamily="34" charset="0"/>
                        </a:rPr>
                        <a:t>75.0</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a:solidFill>
                            <a:srgbClr val="060606"/>
                          </a:solidFill>
                          <a:effectLst/>
                          <a:latin typeface="Arial" panose="020B0604020202020204" pitchFamily="34" charset="0"/>
                          <a:cs typeface="Arial" panose="020B0604020202020204" pitchFamily="34" charset="0"/>
                        </a:rPr>
                        <a:t>528.8</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dirty="0">
                          <a:solidFill>
                            <a:srgbClr val="060606"/>
                          </a:solidFill>
                          <a:effectLst/>
                          <a:latin typeface="Arial" panose="020B0604020202020204" pitchFamily="34" charset="0"/>
                          <a:cs typeface="Arial" panose="020B0604020202020204" pitchFamily="34" charset="0"/>
                        </a:rPr>
                        <a:t>660.9</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tc>
                  <a:txBody>
                    <a:bodyPr/>
                    <a:lstStyle/>
                    <a:p>
                      <a:pPr algn="ctr"/>
                      <a:r>
                        <a:rPr lang="en-GB" sz="1400" b="1" dirty="0">
                          <a:solidFill>
                            <a:srgbClr val="060606"/>
                          </a:solidFill>
                          <a:effectLst/>
                          <a:latin typeface="Arial" panose="020B0604020202020204" pitchFamily="34" charset="0"/>
                          <a:cs typeface="Arial" panose="020B0604020202020204" pitchFamily="34" charset="0"/>
                        </a:rPr>
                        <a:t>445.3</a:t>
                      </a:r>
                    </a:p>
                  </a:txBody>
                  <a:tcPr marL="6176" marR="6176" marT="2059" marB="2059" anchor="ctr">
                    <a:lnL w="6350" cap="flat" cmpd="sng" algn="ctr">
                      <a:solidFill>
                        <a:srgbClr val="666699"/>
                      </a:solidFill>
                      <a:prstDash val="solid"/>
                      <a:round/>
                      <a:headEnd type="none" w="med" len="med"/>
                      <a:tailEnd type="none" w="med" len="med"/>
                    </a:lnL>
                    <a:lnR w="6350" cap="flat" cmpd="sng" algn="ctr">
                      <a:solidFill>
                        <a:srgbClr val="666699"/>
                      </a:solidFill>
                      <a:prstDash val="solid"/>
                      <a:round/>
                      <a:headEnd type="none" w="med" len="med"/>
                      <a:tailEnd type="none" w="med" len="med"/>
                    </a:lnR>
                    <a:lnT w="6350" cap="flat" cmpd="sng" algn="ctr">
                      <a:solidFill>
                        <a:srgbClr val="666699"/>
                      </a:solidFill>
                      <a:prstDash val="solid"/>
                      <a:round/>
                      <a:headEnd type="none" w="med" len="med"/>
                      <a:tailEnd type="none" w="med" len="med"/>
                    </a:lnT>
                    <a:lnB w="6350" cap="flat" cmpd="sng" algn="ctr">
                      <a:solidFill>
                        <a:srgbClr val="666699"/>
                      </a:solidFill>
                      <a:prstDash val="solid"/>
                      <a:round/>
                      <a:headEnd type="none" w="med" len="med"/>
                      <a:tailEnd type="none" w="med" len="med"/>
                    </a:lnB>
                    <a:solidFill>
                      <a:srgbClr val="EEEEFF"/>
                    </a:solidFill>
                  </a:tcPr>
                </a:tc>
                <a:extLst>
                  <a:ext uri="{0D108BD9-81ED-4DB2-BD59-A6C34878D82A}">
                    <a16:rowId xmlns:a16="http://schemas.microsoft.com/office/drawing/2014/main" val="2228446654"/>
                  </a:ext>
                </a:extLst>
              </a:tr>
            </a:tbl>
          </a:graphicData>
        </a:graphic>
      </p:graphicFrame>
      <p:sp>
        <p:nvSpPr>
          <p:cNvPr id="15" name="Rectangle 14">
            <a:extLst>
              <a:ext uri="{FF2B5EF4-FFF2-40B4-BE49-F238E27FC236}">
                <a16:creationId xmlns:a16="http://schemas.microsoft.com/office/drawing/2014/main" id="{5362C57D-A5C2-44BF-A1B5-A82EF032D7FD}"/>
              </a:ext>
            </a:extLst>
          </p:cNvPr>
          <p:cNvSpPr/>
          <p:nvPr/>
        </p:nvSpPr>
        <p:spPr>
          <a:xfrm>
            <a:off x="866270" y="4405846"/>
            <a:ext cx="4138437" cy="23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 name="TextBox 6">
            <a:extLst>
              <a:ext uri="{FF2B5EF4-FFF2-40B4-BE49-F238E27FC236}">
                <a16:creationId xmlns:a16="http://schemas.microsoft.com/office/drawing/2014/main" id="{95DBF8A6-9950-1B3F-BB8B-037370515713}"/>
              </a:ext>
            </a:extLst>
          </p:cNvPr>
          <p:cNvSpPr txBox="1"/>
          <p:nvPr/>
        </p:nvSpPr>
        <p:spPr>
          <a:xfrm>
            <a:off x="489857" y="4947558"/>
            <a:ext cx="6327322" cy="923330"/>
          </a:xfrm>
          <a:prstGeom prst="rect">
            <a:avLst/>
          </a:prstGeom>
          <a:noFill/>
        </p:spPr>
        <p:txBody>
          <a:bodyPr wrap="square" rtlCol="0">
            <a:spAutoFit/>
          </a:bodyPr>
          <a:lstStyle/>
          <a:p>
            <a:r>
              <a:rPr lang="en-GB" dirty="0">
                <a:solidFill>
                  <a:schemeClr val="tx1">
                    <a:lumMod val="50000"/>
                  </a:schemeClr>
                </a:solidFill>
                <a:latin typeface="Arial" panose="020B0604020202020204" pitchFamily="34" charset="0"/>
                <a:cs typeface="Arial" panose="020B0604020202020204" pitchFamily="34" charset="0"/>
              </a:rPr>
              <a:t>6000 service connections, 100km mains, 70m AZP</a:t>
            </a:r>
          </a:p>
          <a:p>
            <a:r>
              <a:rPr lang="en-GB" dirty="0">
                <a:solidFill>
                  <a:schemeClr val="tx1">
                    <a:lumMod val="50000"/>
                  </a:schemeClr>
                </a:solidFill>
                <a:latin typeface="Arial" panose="020B0604020202020204" pitchFamily="34" charset="0"/>
                <a:cs typeface="Arial" panose="020B0604020202020204" pitchFamily="34" charset="0"/>
              </a:rPr>
              <a:t>Av. Length of service connection property line to meter = 3m</a:t>
            </a:r>
          </a:p>
          <a:p>
            <a:r>
              <a:rPr lang="en-GB" dirty="0">
                <a:solidFill>
                  <a:schemeClr val="tx1">
                    <a:lumMod val="50000"/>
                  </a:schemeClr>
                </a:solidFill>
                <a:latin typeface="Arial" panose="020B0604020202020204" pitchFamily="34" charset="0"/>
                <a:cs typeface="Arial" panose="020B0604020202020204" pitchFamily="34" charset="0"/>
              </a:rPr>
              <a:t>Mix of rigid and flexible mains and services pipe materials</a:t>
            </a:r>
          </a:p>
        </p:txBody>
      </p:sp>
      <p:sp>
        <p:nvSpPr>
          <p:cNvPr id="2" name="TextBox 1">
            <a:extLst>
              <a:ext uri="{FF2B5EF4-FFF2-40B4-BE49-F238E27FC236}">
                <a16:creationId xmlns:a16="http://schemas.microsoft.com/office/drawing/2014/main" id="{1CADC54D-B30D-D482-0E79-09199A69B347}"/>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405943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F4DE-6F96-7040-A3A2-B8975FC25463}"/>
              </a:ext>
            </a:extLst>
          </p:cNvPr>
          <p:cNvSpPr>
            <a:spLocks noGrp="1"/>
          </p:cNvSpPr>
          <p:nvPr>
            <p:ph type="title"/>
          </p:nvPr>
        </p:nvSpPr>
        <p:spPr/>
        <p:txBody>
          <a:bodyPr>
            <a:normAutofit/>
          </a:bodyPr>
          <a:lstStyle/>
          <a:p>
            <a:r>
              <a:rPr lang="en-GB" cap="none" dirty="0"/>
              <a:t>Guidance on use of UARL</a:t>
            </a:r>
            <a:r>
              <a:rPr lang="en-GB" cap="none" baseline="-25000" dirty="0"/>
              <a:t>1999</a:t>
            </a:r>
            <a:r>
              <a:rPr lang="en-GB" cap="none" dirty="0"/>
              <a:t>, ILI and UARL with SCF</a:t>
            </a:r>
          </a:p>
        </p:txBody>
      </p:sp>
      <p:sp>
        <p:nvSpPr>
          <p:cNvPr id="6" name="TextBox 5">
            <a:extLst>
              <a:ext uri="{FF2B5EF4-FFF2-40B4-BE49-F238E27FC236}">
                <a16:creationId xmlns:a16="http://schemas.microsoft.com/office/drawing/2014/main" id="{81D89D88-17FA-C416-0BD0-9E9197B30FA7}"/>
              </a:ext>
            </a:extLst>
          </p:cNvPr>
          <p:cNvSpPr txBox="1"/>
          <p:nvPr/>
        </p:nvSpPr>
        <p:spPr>
          <a:xfrm>
            <a:off x="203932" y="1447252"/>
            <a:ext cx="11637220" cy="4493538"/>
          </a:xfrm>
          <a:prstGeom prst="rect">
            <a:avLst/>
          </a:prstGeom>
          <a:noFill/>
        </p:spPr>
        <p:txBody>
          <a:bodyPr wrap="square" rtlCol="0">
            <a:spAutoFit/>
          </a:bodyPr>
          <a:lstStyle/>
          <a:p>
            <a:pPr marL="342900" indent="-342900">
              <a:buFont typeface="Arial" panose="020B0604020202020204" pitchFamily="34" charset="0"/>
              <a:buChar char="•"/>
            </a:pPr>
            <a:r>
              <a:rPr lang="en-GB" b="1" cap="none" dirty="0">
                <a:solidFill>
                  <a:srgbClr val="0070C0"/>
                </a:solidFill>
                <a:latin typeface="Arial" panose="020B0604020202020204" pitchFamily="34" charset="0"/>
                <a:cs typeface="Arial" panose="020B0604020202020204" pitchFamily="34" charset="0"/>
              </a:rPr>
              <a:t>UARL</a:t>
            </a:r>
            <a:r>
              <a:rPr lang="en-GB" b="1" cap="none" baseline="-25000" dirty="0">
                <a:solidFill>
                  <a:srgbClr val="0070C0"/>
                </a:solidFill>
                <a:latin typeface="Arial" panose="020B0604020202020204" pitchFamily="34" charset="0"/>
                <a:cs typeface="Arial" panose="020B0604020202020204" pitchFamily="34" charset="0"/>
              </a:rPr>
              <a:t>1999  </a:t>
            </a:r>
            <a:r>
              <a:rPr lang="en-GB" b="1" cap="none" dirty="0">
                <a:solidFill>
                  <a:srgbClr val="0070C0"/>
                </a:solidFill>
                <a:latin typeface="Arial" panose="020B0604020202020204" pitchFamily="34" charset="0"/>
                <a:cs typeface="Arial" panose="020B0604020202020204" pitchFamily="34" charset="0"/>
              </a:rPr>
              <a:t>annual volume</a:t>
            </a:r>
            <a:r>
              <a:rPr lang="en-GB" b="1" cap="none" baseline="-25000" dirty="0">
                <a:solidFill>
                  <a:srgbClr val="0070C0"/>
                </a:solidFill>
                <a:latin typeface="Arial" panose="020B0604020202020204" pitchFamily="34" charset="0"/>
                <a:cs typeface="Arial" panose="020B0604020202020204" pitchFamily="34" charset="0"/>
              </a:rPr>
              <a:t> </a:t>
            </a:r>
            <a:r>
              <a:rPr lang="en-GB" b="1" cap="none" dirty="0">
                <a:solidFill>
                  <a:srgbClr val="0070C0"/>
                </a:solidFill>
                <a:latin typeface="Arial" panose="020B0604020202020204" pitchFamily="34" charset="0"/>
                <a:cs typeface="Arial" panose="020B0604020202020204" pitchFamily="34" charset="0"/>
              </a:rPr>
              <a:t>should always continue to be calculated as a first step</a:t>
            </a:r>
            <a:r>
              <a:rPr lang="en-GB" b="1" cap="none" dirty="0">
                <a:latin typeface="Arial" panose="020B0604020202020204" pitchFamily="34" charset="0"/>
                <a:cs typeface="Arial" panose="020B0604020202020204" pitchFamily="34" charset="0"/>
              </a:rPr>
              <a:t>, whatever the size of system or sub-system</a:t>
            </a:r>
          </a:p>
          <a:p>
            <a:endParaRPr lang="en-GB" b="1" cap="non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ILI should continue to be calculated for whole systems with more than 5000 service connections, using the UARL</a:t>
            </a:r>
            <a:r>
              <a:rPr lang="en-GB" b="1" baseline="-25000" dirty="0">
                <a:solidFill>
                  <a:srgbClr val="0070C0"/>
                </a:solidFill>
                <a:latin typeface="Arial" panose="020B0604020202020204" pitchFamily="34" charset="0"/>
                <a:cs typeface="Arial" panose="020B0604020202020204" pitchFamily="34" charset="0"/>
              </a:rPr>
              <a:t>1999</a:t>
            </a:r>
            <a:r>
              <a:rPr lang="en-GB" b="1" dirty="0">
                <a:solidFill>
                  <a:srgbClr val="0070C0"/>
                </a:solidFill>
                <a:latin typeface="Arial" panose="020B0604020202020204" pitchFamily="34" charset="0"/>
                <a:cs typeface="Arial" panose="020B0604020202020204" pitchFamily="34" charset="0"/>
              </a:rPr>
              <a:t> volume as the denominator</a:t>
            </a:r>
            <a:r>
              <a:rPr lang="en-GB" b="1" dirty="0">
                <a:latin typeface="Arial" panose="020B0604020202020204" pitchFamily="34" charset="0"/>
                <a:cs typeface="Arial" panose="020B0604020202020204" pitchFamily="34" charset="0"/>
              </a:rPr>
              <a:t>, as  an international KPI for external comparisons of technical performance of real losses management in large systems, with average pressure specified.</a:t>
            </a:r>
          </a:p>
          <a:p>
            <a:pPr marL="342900" indent="-34290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For smaller systems </a:t>
            </a:r>
            <a:r>
              <a:rPr lang="en-GB" b="1" dirty="0">
                <a:latin typeface="Arial" panose="020B0604020202020204" pitchFamily="34" charset="0"/>
                <a:cs typeface="Arial" panose="020B0604020202020204" pitchFamily="34" charset="0"/>
              </a:rPr>
              <a:t>less than 5000 service connections, achievable low real losses are </a:t>
            </a:r>
            <a:r>
              <a:rPr lang="en-GB" b="1" dirty="0">
                <a:solidFill>
                  <a:srgbClr val="0070C0"/>
                </a:solidFill>
                <a:latin typeface="Arial" panose="020B0604020202020204" pitchFamily="34" charset="0"/>
                <a:cs typeface="Arial" panose="020B0604020202020204" pitchFamily="34" charset="0"/>
              </a:rPr>
              <a:t>greatly influenced by a variety of parameters</a:t>
            </a:r>
          </a:p>
          <a:p>
            <a:pPr marL="342900" indent="-342900">
              <a:buFont typeface="Arial" panose="020B0604020202020204" pitchFamily="34" charset="0"/>
              <a:buChar char="•"/>
            </a:pPr>
            <a:endParaRPr lang="en-GB" sz="2400" baseline="-25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latin typeface="Arial" panose="020B0604020202020204" pitchFamily="34" charset="0"/>
                <a:cs typeface="Arial" panose="020B0604020202020204" pitchFamily="34" charset="0"/>
              </a:rPr>
              <a:t>UARL with SCF software allows UARL</a:t>
            </a:r>
            <a:r>
              <a:rPr lang="en-GB" b="1" baseline="-25000" dirty="0">
                <a:latin typeface="Arial" panose="020B0604020202020204" pitchFamily="34" charset="0"/>
                <a:cs typeface="Arial" panose="020B0604020202020204" pitchFamily="34" charset="0"/>
              </a:rPr>
              <a:t>1999</a:t>
            </a:r>
            <a:r>
              <a:rPr lang="en-GB" b="1" dirty="0">
                <a:latin typeface="Arial" panose="020B0604020202020204" pitchFamily="34" charset="0"/>
                <a:cs typeface="Arial" panose="020B0604020202020204" pitchFamily="34" charset="0"/>
              </a:rPr>
              <a:t> to be customised and calculated in terms of unavoidable annual volume at any pressure for any size of system or sub-system, and can then be used as a basis </a:t>
            </a:r>
            <a:r>
              <a:rPr lang="en-GB" b="1" dirty="0">
                <a:solidFill>
                  <a:srgbClr val="0070C0"/>
                </a:solidFill>
                <a:latin typeface="Arial" panose="020B0604020202020204" pitchFamily="34" charset="0"/>
                <a:cs typeface="Arial" panose="020B0604020202020204" pitchFamily="34" charset="0"/>
              </a:rPr>
              <a:t>for internal Utility calculations </a:t>
            </a:r>
            <a:r>
              <a:rPr lang="en-GB" b="1" dirty="0">
                <a:latin typeface="Arial" panose="020B0604020202020204" pitchFamily="34" charset="0"/>
                <a:cs typeface="Arial" panose="020B0604020202020204" pitchFamily="34" charset="0"/>
              </a:rPr>
              <a:t>for:</a:t>
            </a:r>
          </a:p>
          <a:p>
            <a:pPr marL="800100" lvl="1" indent="-34290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target setting </a:t>
            </a:r>
            <a:r>
              <a:rPr lang="en-GB" b="1" dirty="0">
                <a:latin typeface="Arial" panose="020B0604020202020204" pitchFamily="34" charset="0"/>
                <a:cs typeface="Arial" panose="020B0604020202020204" pitchFamily="34" charset="0"/>
              </a:rPr>
              <a:t>in terms of volume/day, volume/service connection/day, or m3/km mains/day</a:t>
            </a:r>
          </a:p>
          <a:p>
            <a:pPr marL="800100" lvl="1" indent="-342900">
              <a:buFont typeface="Arial" panose="020B0604020202020204" pitchFamily="34" charset="0"/>
              <a:buChar char="•"/>
            </a:pPr>
            <a:r>
              <a:rPr lang="en-GB" b="1" dirty="0">
                <a:latin typeface="Arial" panose="020B0604020202020204" pitchFamily="34" charset="0"/>
                <a:cs typeface="Arial" panose="020B0604020202020204" pitchFamily="34" charset="0"/>
              </a:rPr>
              <a:t>prioritising  individual small systems or zones for </a:t>
            </a:r>
            <a:r>
              <a:rPr lang="en-GB" b="1" dirty="0">
                <a:solidFill>
                  <a:srgbClr val="0070C0"/>
                </a:solidFill>
                <a:latin typeface="Arial" panose="020B0604020202020204" pitchFamily="34" charset="0"/>
                <a:cs typeface="Arial" panose="020B0604020202020204" pitchFamily="34" charset="0"/>
              </a:rPr>
              <a:t>quantified benefits of further active leakage control and/or pressure management</a:t>
            </a:r>
          </a:p>
        </p:txBody>
      </p:sp>
      <p:sp>
        <p:nvSpPr>
          <p:cNvPr id="3" name="TextBox 2">
            <a:extLst>
              <a:ext uri="{FF2B5EF4-FFF2-40B4-BE49-F238E27FC236}">
                <a16:creationId xmlns:a16="http://schemas.microsoft.com/office/drawing/2014/main" id="{4726D409-5CCA-957E-4FDC-CDA79FE5A303}"/>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162841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BC39-AE30-6027-3EA7-F18AE26A8D8A}"/>
              </a:ext>
            </a:extLst>
          </p:cNvPr>
          <p:cNvSpPr>
            <a:spLocks noGrp="1"/>
          </p:cNvSpPr>
          <p:nvPr>
            <p:ph type="title"/>
          </p:nvPr>
        </p:nvSpPr>
        <p:spPr/>
        <p:txBody>
          <a:bodyPr vert="horz" lIns="91440" tIns="45720" rIns="91440" bIns="45720" rtlCol="0" anchor="ctr" anchorCtr="0">
            <a:normAutofit/>
          </a:bodyPr>
          <a:lstStyle/>
          <a:p>
            <a:r>
              <a:rPr lang="en-US" b="1" i="0" kern="0" cap="all" spc="100">
                <a:latin typeface="Arial"/>
                <a:ea typeface="+mj-ea"/>
                <a:cs typeface="+mj-cs"/>
              </a:rPr>
              <a:t>References</a:t>
            </a:r>
          </a:p>
        </p:txBody>
      </p:sp>
      <p:sp>
        <p:nvSpPr>
          <p:cNvPr id="3" name="Rectangle 2">
            <a:extLst>
              <a:ext uri="{FF2B5EF4-FFF2-40B4-BE49-F238E27FC236}">
                <a16:creationId xmlns:a16="http://schemas.microsoft.com/office/drawing/2014/main" id="{D37540BB-EF4A-3B81-E9BC-4C7C4B765665}"/>
              </a:ext>
            </a:extLst>
          </p:cNvPr>
          <p:cNvSpPr/>
          <p:nvPr/>
        </p:nvSpPr>
        <p:spPr>
          <a:xfrm>
            <a:off x="544473" y="1166170"/>
            <a:ext cx="11568970" cy="5357029"/>
          </a:xfrm>
          <a:prstGeom prst="rect">
            <a:avLst/>
          </a:prstGeom>
        </p:spPr>
        <p:txBody>
          <a:bodyPr/>
          <a:lstStyle/>
          <a:p>
            <a:pPr lvl="0">
              <a:buChar char="•"/>
            </a:pPr>
            <a:r>
              <a:rPr lang="en-GB" dirty="0">
                <a:hlinkClick r:id="rId4"/>
              </a:rPr>
              <a:t>Low ILIs and Small Systems | LEAKSSuite Library</a:t>
            </a:r>
            <a:endParaRPr lang="en-GB" dirty="0"/>
          </a:p>
          <a:p>
            <a:pPr lvl="0">
              <a:buChar char="•"/>
            </a:pPr>
            <a:endParaRPr lang="en-US" dirty="0"/>
          </a:p>
          <a:p>
            <a:pPr lvl="0">
              <a:buChar char="•"/>
            </a:pPr>
            <a:r>
              <a:rPr lang="en-GB" dirty="0">
                <a:hlinkClick r:id="rId5"/>
              </a:rPr>
              <a:t>UARL with System correction factor – Water Loss Research &amp; Analysis Ltd (wlranda.com)</a:t>
            </a:r>
            <a:endParaRPr lang="en-GB" dirty="0"/>
          </a:p>
          <a:p>
            <a:pPr lvl="0">
              <a:buChar char="•"/>
            </a:pPr>
            <a:endParaRPr lang="en-US" dirty="0"/>
          </a:p>
          <a:p>
            <a:pPr lvl="0">
              <a:buChar char="•"/>
            </a:pPr>
            <a:r>
              <a:rPr lang="en-GB" dirty="0">
                <a:hlinkClick r:id="rId6"/>
              </a:rPr>
              <a:t>NAWL Conference December 2019</a:t>
            </a:r>
            <a:endParaRPr lang="en-GB" dirty="0"/>
          </a:p>
          <a:p>
            <a:pPr lvl="0">
              <a:buChar char="•"/>
            </a:pPr>
            <a:endParaRPr lang="en-US" dirty="0"/>
          </a:p>
          <a:p>
            <a:pPr lvl="0">
              <a:buChar char="•"/>
            </a:pPr>
            <a:r>
              <a:rPr lang="en-GB" dirty="0">
                <a:hlinkClick r:id="rId7"/>
              </a:rPr>
              <a:t>NAWL Conference 2021</a:t>
            </a:r>
            <a:endParaRPr lang="en-GB" dirty="0"/>
          </a:p>
          <a:p>
            <a:pPr lvl="0">
              <a:buChar char="•"/>
            </a:pPr>
            <a:endParaRPr lang="en-US" dirty="0"/>
          </a:p>
          <a:p>
            <a:pPr lvl="0">
              <a:buChar char="•"/>
            </a:pPr>
            <a:r>
              <a:rPr lang="en-GB" dirty="0">
                <a:hlinkClick r:id="rId8" action="ppaction://hlinkfile"/>
              </a:rPr>
              <a:t>IWA Water Loss Conference 2022</a:t>
            </a:r>
            <a:endParaRPr lang="en-GB" dirty="0"/>
          </a:p>
          <a:p>
            <a:pPr lvl="0">
              <a:buChar char="•"/>
            </a:pPr>
            <a:endParaRPr lang="en-US" dirty="0"/>
          </a:p>
          <a:p>
            <a:pPr lvl="0">
              <a:buChar char="•"/>
            </a:pPr>
            <a:r>
              <a:rPr lang="en-GB" dirty="0">
                <a:hlinkClick r:id="rId9" action="ppaction://hlinkfile"/>
              </a:rPr>
              <a:t>IWA Caribbean Water Loss Conference 2023</a:t>
            </a:r>
            <a:endParaRPr lang="en-GB" dirty="0"/>
          </a:p>
          <a:p>
            <a:pPr lvl="0">
              <a:buChar char="•"/>
            </a:pPr>
            <a:endParaRPr lang="en-GB" dirty="0"/>
          </a:p>
          <a:p>
            <a:pPr lvl="0">
              <a:buChar char="•"/>
            </a:pPr>
            <a:r>
              <a:rPr lang="en-US" dirty="0"/>
              <a:t>The application of UARL with SCF is referenced in:-</a:t>
            </a:r>
          </a:p>
          <a:p>
            <a:pPr lvl="0">
              <a:buChar char="•"/>
            </a:pPr>
            <a:endParaRPr lang="en-US" dirty="0"/>
          </a:p>
          <a:p>
            <a:pPr lvl="1">
              <a:buChar char="•"/>
            </a:pPr>
            <a:r>
              <a:rPr lang="en-US" dirty="0"/>
              <a:t>AWWA Free Water Audit software v.6 </a:t>
            </a:r>
            <a:r>
              <a:rPr lang="en-GB" dirty="0">
                <a:hlinkClick r:id="rId10"/>
              </a:rPr>
              <a:t>Free Water Audit Software | American Water Works Association (awwa.org)</a:t>
            </a:r>
            <a:endParaRPr lang="en-US" dirty="0"/>
          </a:p>
          <a:p>
            <a:pPr lvl="1">
              <a:buChar char="•"/>
            </a:pPr>
            <a:r>
              <a:rPr lang="en-US" dirty="0"/>
              <a:t>ISO standard 24528 </a:t>
            </a:r>
            <a:r>
              <a:rPr lang="en-GB" dirty="0">
                <a:hlinkClick r:id="rId11"/>
              </a:rPr>
              <a:t>ISO 24528 (en-standard.eu)</a:t>
            </a:r>
            <a:endParaRPr lang="en-GB" dirty="0"/>
          </a:p>
          <a:p>
            <a:pPr lvl="1"/>
            <a:endParaRPr lang="en-GB" dirty="0"/>
          </a:p>
        </p:txBody>
      </p:sp>
      <p:sp>
        <p:nvSpPr>
          <p:cNvPr id="4" name="TextBox 3">
            <a:extLst>
              <a:ext uri="{FF2B5EF4-FFF2-40B4-BE49-F238E27FC236}">
                <a16:creationId xmlns:a16="http://schemas.microsoft.com/office/drawing/2014/main" id="{A300E8F2-4AD6-F80B-76E6-1E4D53FA9629}"/>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83519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CC32-54EE-45DE-99EF-0D94588BE657}"/>
              </a:ext>
            </a:extLst>
          </p:cNvPr>
          <p:cNvSpPr>
            <a:spLocks noGrp="1"/>
          </p:cNvSpPr>
          <p:nvPr>
            <p:ph type="title"/>
          </p:nvPr>
        </p:nvSpPr>
        <p:spPr>
          <a:xfrm>
            <a:off x="164275" y="98407"/>
            <a:ext cx="11863449" cy="673489"/>
          </a:xfrm>
        </p:spPr>
        <p:txBody>
          <a:bodyPr anchor="ctr">
            <a:noAutofit/>
          </a:bodyPr>
          <a:lstStyle/>
          <a:p>
            <a:pPr algn="ctr"/>
            <a:r>
              <a:rPr lang="en-GB" sz="4000" dirty="0">
                <a:solidFill>
                  <a:schemeClr val="tx2"/>
                </a:solidFill>
                <a:latin typeface="Arial" panose="020B0604020202020204" pitchFamily="34" charset="0"/>
                <a:cs typeface="Arial" panose="020B0604020202020204" pitchFamily="34" charset="0"/>
              </a:rPr>
              <a:t>Thank You!</a:t>
            </a:r>
          </a:p>
        </p:txBody>
      </p:sp>
      <p:pic>
        <p:nvPicPr>
          <p:cNvPr id="5" name="Content Placeholder 4" descr="A person with long hair&#10;&#10;Description automatically generated with low confidence">
            <a:extLst>
              <a:ext uri="{FF2B5EF4-FFF2-40B4-BE49-F238E27FC236}">
                <a16:creationId xmlns:a16="http://schemas.microsoft.com/office/drawing/2014/main" id="{CE19A808-96AE-4655-BA54-76DF131A2028}"/>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6149" b="5082"/>
          <a:stretch/>
        </p:blipFill>
        <p:spPr>
          <a:xfrm>
            <a:off x="8094630" y="1520623"/>
            <a:ext cx="1687517" cy="1938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FC895DEB-3639-45E2-83D1-59BC290D7764}"/>
              </a:ext>
            </a:extLst>
          </p:cNvPr>
          <p:cNvSpPr txBox="1"/>
          <p:nvPr/>
        </p:nvSpPr>
        <p:spPr>
          <a:xfrm>
            <a:off x="7429130" y="3782748"/>
            <a:ext cx="3207435" cy="2031325"/>
          </a:xfrm>
          <a:prstGeom prst="rect">
            <a:avLst/>
          </a:prstGeom>
          <a:noFill/>
        </p:spPr>
        <p:txBody>
          <a:bodyPr wrap="square" rtlCol="0">
            <a:spAutoFit/>
          </a:bodyPr>
          <a:lstStyle/>
          <a:p>
            <a:pPr algn="ctr"/>
            <a:r>
              <a:rPr lang="en-GB" b="1" dirty="0">
                <a:solidFill>
                  <a:schemeClr val="accent5"/>
                </a:solidFill>
                <a:latin typeface="Arial" panose="020B0604020202020204" pitchFamily="34" charset="0"/>
                <a:cs typeface="Arial" panose="020B0604020202020204" pitchFamily="34" charset="0"/>
              </a:rPr>
              <a:t>Kate Stanton-Davies</a:t>
            </a:r>
          </a:p>
          <a:p>
            <a:pPr algn="ctr"/>
            <a:r>
              <a:rPr lang="en-GB" dirty="0">
                <a:solidFill>
                  <a:schemeClr val="tx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katesdavies@wlranda.com</a:t>
            </a:r>
            <a:endParaRPr lang="en-GB" dirty="0">
              <a:solidFill>
                <a:schemeClr val="tx2"/>
              </a:solidFill>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Director</a:t>
            </a:r>
          </a:p>
          <a:p>
            <a:pPr algn="ctr"/>
            <a:r>
              <a:rPr lang="en-GB" dirty="0">
                <a:latin typeface="Arial" panose="020B0604020202020204" pitchFamily="34" charset="0"/>
                <a:cs typeface="Arial" panose="020B0604020202020204" pitchFamily="34" charset="0"/>
              </a:rPr>
              <a:t>Water Loss Research </a:t>
            </a:r>
          </a:p>
          <a:p>
            <a:pPr algn="ctr"/>
            <a:r>
              <a:rPr lang="en-GB" dirty="0">
                <a:latin typeface="Arial" panose="020B0604020202020204" pitchFamily="34" charset="0"/>
                <a:cs typeface="Arial" panose="020B0604020202020204" pitchFamily="34" charset="0"/>
              </a:rPr>
              <a:t>&amp; Analysis Ltd</a:t>
            </a:r>
          </a:p>
          <a:p>
            <a:pPr algn="ctr"/>
            <a:endParaRPr lang="en-GB" dirty="0">
              <a:latin typeface="Arial" panose="020B0604020202020204" pitchFamily="34" charset="0"/>
              <a:cs typeface="Arial" panose="020B0604020202020204" pitchFamily="34" charset="0"/>
            </a:endParaRPr>
          </a:p>
        </p:txBody>
      </p:sp>
      <p:pic>
        <p:nvPicPr>
          <p:cNvPr id="11" name="Picture 10" descr="A picture containing person, wall, person, indoor&#10;&#10;Description automatically generated">
            <a:extLst>
              <a:ext uri="{FF2B5EF4-FFF2-40B4-BE49-F238E27FC236}">
                <a16:creationId xmlns:a16="http://schemas.microsoft.com/office/drawing/2014/main" id="{BFC140FD-C875-42E9-8B3C-A97092370679}"/>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829653" y="1561580"/>
            <a:ext cx="1651670" cy="1938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extBox 11">
            <a:extLst>
              <a:ext uri="{FF2B5EF4-FFF2-40B4-BE49-F238E27FC236}">
                <a16:creationId xmlns:a16="http://schemas.microsoft.com/office/drawing/2014/main" id="{663186E2-B866-460E-8B45-61097A9D1E6F}"/>
              </a:ext>
            </a:extLst>
          </p:cNvPr>
          <p:cNvSpPr txBox="1"/>
          <p:nvPr/>
        </p:nvSpPr>
        <p:spPr>
          <a:xfrm>
            <a:off x="686011" y="3849002"/>
            <a:ext cx="3938954" cy="923330"/>
          </a:xfrm>
          <a:prstGeom prst="rect">
            <a:avLst/>
          </a:prstGeom>
          <a:noFill/>
        </p:spPr>
        <p:txBody>
          <a:bodyPr wrap="square" rtlCol="0">
            <a:spAutoFit/>
          </a:bodyPr>
          <a:lstStyle/>
          <a:p>
            <a:pPr algn="ctr"/>
            <a:r>
              <a:rPr lang="en-GB" b="1" dirty="0">
                <a:solidFill>
                  <a:schemeClr val="accent5"/>
                </a:solidFill>
                <a:latin typeface="Arial" panose="020B0604020202020204" pitchFamily="34" charset="0"/>
                <a:cs typeface="Arial" panose="020B0604020202020204" pitchFamily="34" charset="0"/>
              </a:rPr>
              <a:t>Allan Lambert</a:t>
            </a:r>
          </a:p>
          <a:p>
            <a:pPr algn="ctr"/>
            <a:r>
              <a:rPr lang="en-GB" u="sng" dirty="0">
                <a:solidFill>
                  <a:schemeClr val="tx2"/>
                </a:solidFill>
                <a:latin typeface="Arial" panose="020B0604020202020204" pitchFamily="34" charset="0"/>
                <a:cs typeface="Arial" panose="020B0604020202020204" pitchFamily="34" charset="0"/>
              </a:rPr>
              <a:t>allanlambert@leakssuitelibrary.com</a:t>
            </a:r>
          </a:p>
          <a:p>
            <a:pPr algn="ctr"/>
            <a:endParaRPr lang="en-GB"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FB9923F-40C7-4E47-AEFE-4DE5B0736CE3}"/>
              </a:ext>
            </a:extLst>
          </p:cNvPr>
          <p:cNvSpPr txBox="1"/>
          <p:nvPr/>
        </p:nvSpPr>
        <p:spPr>
          <a:xfrm>
            <a:off x="7571195" y="5761916"/>
            <a:ext cx="2923303" cy="369332"/>
          </a:xfrm>
          <a:prstGeom prst="rect">
            <a:avLst/>
          </a:prstGeom>
          <a:noFill/>
        </p:spPr>
        <p:txBody>
          <a:bodyPr wrap="square" rtlCol="0">
            <a:spAutoFit/>
          </a:bodyPr>
          <a:lstStyle/>
          <a:p>
            <a:pPr algn="ctr"/>
            <a:r>
              <a:rPr lang="en-GB" dirty="0">
                <a:solidFill>
                  <a:schemeClr val="tx2"/>
                </a:solidFill>
                <a:latin typeface="Arial" panose="020B0604020202020204" pitchFamily="34" charset="0"/>
                <a:cs typeface="Arial" panose="020B0604020202020204" pitchFamily="34" charset="0"/>
              </a:rPr>
              <a:t>www.wlranda.com</a:t>
            </a:r>
          </a:p>
        </p:txBody>
      </p:sp>
      <p:sp>
        <p:nvSpPr>
          <p:cNvPr id="24" name="TextBox 23">
            <a:extLst>
              <a:ext uri="{FF2B5EF4-FFF2-40B4-BE49-F238E27FC236}">
                <a16:creationId xmlns:a16="http://schemas.microsoft.com/office/drawing/2014/main" id="{8E12FB31-8BFD-42BC-A644-211197823780}"/>
              </a:ext>
            </a:extLst>
          </p:cNvPr>
          <p:cNvSpPr txBox="1"/>
          <p:nvPr/>
        </p:nvSpPr>
        <p:spPr>
          <a:xfrm>
            <a:off x="1193836" y="5714927"/>
            <a:ext cx="2923303" cy="369332"/>
          </a:xfrm>
          <a:prstGeom prst="rect">
            <a:avLst/>
          </a:prstGeom>
          <a:noFill/>
        </p:spPr>
        <p:txBody>
          <a:bodyPr wrap="square" rtlCol="0">
            <a:spAutoFit/>
          </a:bodyPr>
          <a:lstStyle/>
          <a:p>
            <a:pPr algn="ctr"/>
            <a:r>
              <a:rPr lang="en-GB" dirty="0">
                <a:solidFill>
                  <a:schemeClr val="tx2"/>
                </a:solidFill>
                <a:latin typeface="Arial" panose="020B0604020202020204" pitchFamily="34" charset="0"/>
                <a:cs typeface="Arial" panose="020B0604020202020204" pitchFamily="34" charset="0"/>
              </a:rPr>
              <a:t>www.leakssuitelibrary.com</a:t>
            </a:r>
          </a:p>
        </p:txBody>
      </p:sp>
    </p:spTree>
    <p:custDataLst>
      <p:tags r:id="rId1"/>
    </p:custDataLst>
    <p:extLst>
      <p:ext uri="{BB962C8B-B14F-4D97-AF65-F5344CB8AC3E}">
        <p14:creationId xmlns:p14="http://schemas.microsoft.com/office/powerpoint/2010/main" val="223480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p:txBody>
          <a:bodyPr/>
          <a:lstStyle/>
          <a:p>
            <a:r>
              <a:rPr lang="es-ES" dirty="0"/>
              <a:t>AGENDA: UNAVOIDABLE ANNUAL REAL LOSSES</a:t>
            </a:r>
          </a:p>
        </p:txBody>
      </p:sp>
      <p:sp>
        <p:nvSpPr>
          <p:cNvPr id="4" name="Marcador de contenido 3">
            <a:extLst>
              <a:ext uri="{FF2B5EF4-FFF2-40B4-BE49-F238E27FC236}">
                <a16:creationId xmlns:a16="http://schemas.microsoft.com/office/drawing/2014/main" id="{DA1E4CF1-F87C-47E7-A34E-D62ECE754B6C}"/>
              </a:ext>
            </a:extLst>
          </p:cNvPr>
          <p:cNvSpPr>
            <a:spLocks noGrp="1"/>
          </p:cNvSpPr>
          <p:nvPr>
            <p:ph idx="1"/>
          </p:nvPr>
        </p:nvSpPr>
        <p:spPr>
          <a:xfrm>
            <a:off x="229241" y="1334404"/>
            <a:ext cx="11733518" cy="4944871"/>
          </a:xfrm>
          <a:ln w="12700">
            <a:solidFill>
              <a:srgbClr val="0070C0"/>
            </a:solidFill>
          </a:ln>
        </p:spPr>
        <p:txBody>
          <a:bodyPr>
            <a:normAutofit fontScale="92500" lnSpcReduction="10000"/>
          </a:bodyPr>
          <a:lstStyle/>
          <a:p>
            <a:r>
              <a:rPr lang="en-GB" sz="3000" dirty="0">
                <a:solidFill>
                  <a:srgbClr val="0070C0"/>
                </a:solidFill>
                <a:latin typeface="Arial" panose="020B0604020202020204" pitchFamily="34" charset="0"/>
                <a:cs typeface="Arial" panose="020B0604020202020204" pitchFamily="34" charset="0"/>
              </a:rPr>
              <a:t>UARL</a:t>
            </a:r>
            <a:r>
              <a:rPr lang="en-GB" sz="3000" baseline="-25000" dirty="0">
                <a:solidFill>
                  <a:srgbClr val="0070C0"/>
                </a:solidFill>
                <a:latin typeface="Arial" panose="020B0604020202020204" pitchFamily="34" charset="0"/>
                <a:cs typeface="Arial" panose="020B0604020202020204" pitchFamily="34" charset="0"/>
              </a:rPr>
              <a:t>1999</a:t>
            </a:r>
            <a:r>
              <a:rPr lang="en-GB" sz="3000" dirty="0">
                <a:solidFill>
                  <a:srgbClr val="0070C0"/>
                </a:solidFill>
                <a:latin typeface="Arial" panose="020B0604020202020204" pitchFamily="34" charset="0"/>
                <a:cs typeface="Arial" panose="020B0604020202020204" pitchFamily="34" charset="0"/>
              </a:rPr>
              <a:t> Equation for whole large systems</a:t>
            </a:r>
          </a:p>
          <a:p>
            <a:pPr lvl="1"/>
            <a:r>
              <a:rPr lang="en-GB" sz="3000" dirty="0">
                <a:latin typeface="Arial" panose="020B0604020202020204" pitchFamily="34" charset="0"/>
                <a:cs typeface="Arial" panose="020B0604020202020204" pitchFamily="34" charset="0"/>
              </a:rPr>
              <a:t>Why it was needed</a:t>
            </a:r>
          </a:p>
          <a:p>
            <a:pPr lvl="1"/>
            <a:r>
              <a:rPr lang="en-GB" sz="3000" dirty="0">
                <a:latin typeface="Arial" panose="020B0604020202020204" pitchFamily="34" charset="0"/>
                <a:cs typeface="Arial" panose="020B0604020202020204" pitchFamily="34" charset="0"/>
              </a:rPr>
              <a:t>UARL evolution since 1999</a:t>
            </a:r>
          </a:p>
          <a:p>
            <a:r>
              <a:rPr lang="en-GB" sz="3000" dirty="0">
                <a:solidFill>
                  <a:srgbClr val="0070C0"/>
                </a:solidFill>
                <a:latin typeface="Arial" panose="020B0604020202020204" pitchFamily="34" charset="0"/>
                <a:cs typeface="Arial" panose="020B0604020202020204" pitchFamily="34" charset="0"/>
              </a:rPr>
              <a:t>UARL with System Correction Factor SCF (2019) </a:t>
            </a:r>
            <a:r>
              <a:rPr lang="en-GB" sz="3000" dirty="0">
                <a:latin typeface="Arial" panose="020B0604020202020204" pitchFamily="34" charset="0"/>
                <a:cs typeface="Arial" panose="020B0604020202020204" pitchFamily="34" charset="0"/>
              </a:rPr>
              <a:t> </a:t>
            </a:r>
          </a:p>
          <a:p>
            <a:pPr marL="538163" lvl="1" indent="-274638"/>
            <a:r>
              <a:rPr lang="en-GB" sz="3000" dirty="0">
                <a:latin typeface="Arial" panose="020B0604020202020204" pitchFamily="34" charset="0"/>
                <a:cs typeface="Arial" panose="020B0604020202020204" pitchFamily="34" charset="0"/>
              </a:rPr>
              <a:t>How is a UARL with SCF calculation different?</a:t>
            </a:r>
          </a:p>
          <a:p>
            <a:pPr marL="538163" lvl="1" indent="-274638"/>
            <a:r>
              <a:rPr lang="en-GB" sz="3000" dirty="0">
                <a:latin typeface="Arial" panose="020B0604020202020204" pitchFamily="34" charset="0"/>
                <a:cs typeface="Arial" panose="020B0604020202020204" pitchFamily="34" charset="0"/>
              </a:rPr>
              <a:t>Reduction in bursts by pressure management predictable since 2013</a:t>
            </a:r>
          </a:p>
          <a:p>
            <a:pPr marL="538163" lvl="1" indent="-274638"/>
            <a:r>
              <a:rPr lang="en-GB" sz="3000" dirty="0">
                <a:latin typeface="Arial" panose="020B0604020202020204" pitchFamily="34" charset="0"/>
                <a:cs typeface="Arial" panose="020B0604020202020204" pitchFamily="34" charset="0"/>
              </a:rPr>
              <a:t>Interpreting SCF results</a:t>
            </a:r>
          </a:p>
          <a:p>
            <a:pPr marL="538163" lvl="1" indent="-274638"/>
            <a:r>
              <a:rPr lang="en-GB" sz="3000" dirty="0">
                <a:latin typeface="Arial" panose="020B0604020202020204" pitchFamily="34" charset="0"/>
                <a:cs typeface="Arial" panose="020B0604020202020204" pitchFamily="34" charset="0"/>
              </a:rPr>
              <a:t>Case Studies results and feedback</a:t>
            </a:r>
          </a:p>
          <a:p>
            <a:pPr marL="538163" lvl="1" indent="-274638"/>
            <a:r>
              <a:rPr lang="en-GB" sz="3000" cap="none"/>
              <a:t>Guidance </a:t>
            </a:r>
            <a:r>
              <a:rPr lang="en-GB" sz="3000" cap="none" dirty="0"/>
              <a:t>on use of UARL</a:t>
            </a:r>
            <a:r>
              <a:rPr lang="en-GB" sz="3000" cap="none" baseline="-25000" dirty="0"/>
              <a:t>1999</a:t>
            </a:r>
            <a:r>
              <a:rPr lang="en-GB" sz="3000" cap="none" dirty="0"/>
              <a:t>, ILI and UARL with SCF</a:t>
            </a:r>
            <a:endParaRPr lang="en-GB" sz="30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endParaRPr lang="es-ES" dirty="0"/>
          </a:p>
        </p:txBody>
      </p:sp>
      <p:sp>
        <p:nvSpPr>
          <p:cNvPr id="5" name="TextBox 4">
            <a:extLst>
              <a:ext uri="{FF2B5EF4-FFF2-40B4-BE49-F238E27FC236}">
                <a16:creationId xmlns:a16="http://schemas.microsoft.com/office/drawing/2014/main" id="{6FA221D7-C702-E7C0-9AA2-EC39B8B7DC9B}"/>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425780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a:xfrm>
            <a:off x="224926" y="334801"/>
            <a:ext cx="10017669" cy="820615"/>
          </a:xfrm>
        </p:spPr>
        <p:txBody>
          <a:bodyPr>
            <a:normAutofit fontScale="90000"/>
          </a:bodyPr>
          <a:lstStyle/>
          <a:p>
            <a:pPr algn="ctr"/>
            <a:r>
              <a:rPr lang="en-GB" sz="2800" cap="none" dirty="0">
                <a:latin typeface="Arial" panose="020B0604020202020204" pitchFamily="34" charset="0"/>
                <a:cs typeface="Arial" panose="020B0604020202020204" pitchFamily="34" charset="0"/>
              </a:rPr>
              <a:t>UARL</a:t>
            </a:r>
            <a:r>
              <a:rPr lang="en-GB" sz="2800" cap="none" baseline="-25000" dirty="0">
                <a:latin typeface="Arial" panose="020B0604020202020204" pitchFamily="34" charset="0"/>
                <a:cs typeface="Arial" panose="020B0604020202020204" pitchFamily="34" charset="0"/>
              </a:rPr>
              <a:t>1999</a:t>
            </a:r>
            <a:r>
              <a:rPr lang="en-GB" sz="2800" cap="none" dirty="0">
                <a:latin typeface="Arial" panose="020B0604020202020204" pitchFamily="34" charset="0"/>
                <a:cs typeface="Arial" panose="020B0604020202020204" pitchFamily="34" charset="0"/>
              </a:rPr>
              <a:t> Equation for whole systems – why it was needed</a:t>
            </a:r>
            <a:endParaRPr lang="es-ES" cap="none" dirty="0"/>
          </a:p>
        </p:txBody>
      </p:sp>
      <p:pic>
        <p:nvPicPr>
          <p:cNvPr id="5" name="Picture 4">
            <a:extLst>
              <a:ext uri="{FF2B5EF4-FFF2-40B4-BE49-F238E27FC236}">
                <a16:creationId xmlns:a16="http://schemas.microsoft.com/office/drawing/2014/main" id="{2F0EE8CE-8123-0033-7443-8FE7AC13AB80}"/>
              </a:ext>
            </a:extLst>
          </p:cNvPr>
          <p:cNvPicPr>
            <a:picLocks noChangeAspect="1"/>
          </p:cNvPicPr>
          <p:nvPr/>
        </p:nvPicPr>
        <p:blipFill>
          <a:blip r:embed="rId4"/>
          <a:stretch>
            <a:fillRect/>
          </a:stretch>
        </p:blipFill>
        <p:spPr>
          <a:xfrm>
            <a:off x="224926" y="1885445"/>
            <a:ext cx="4712641" cy="3539748"/>
          </a:xfrm>
          <a:prstGeom prst="rect">
            <a:avLst/>
          </a:prstGeom>
          <a:ln>
            <a:solidFill>
              <a:schemeClr val="accent5">
                <a:lumMod val="50000"/>
              </a:schemeClr>
            </a:solidFill>
          </a:ln>
        </p:spPr>
      </p:pic>
      <p:sp>
        <p:nvSpPr>
          <p:cNvPr id="2" name="Marcador de contenido 3">
            <a:extLst>
              <a:ext uri="{FF2B5EF4-FFF2-40B4-BE49-F238E27FC236}">
                <a16:creationId xmlns:a16="http://schemas.microsoft.com/office/drawing/2014/main" id="{DA1E4CF1-F87C-47E7-A34E-D62ECE754B6C}"/>
              </a:ext>
            </a:extLst>
          </p:cNvPr>
          <p:cNvSpPr>
            <a:spLocks noGrp="1"/>
          </p:cNvSpPr>
          <p:nvPr/>
        </p:nvSpPr>
        <p:spPr>
          <a:xfrm>
            <a:off x="5081798" y="1246173"/>
            <a:ext cx="6983427" cy="5170811"/>
          </a:xfrm>
          <a:prstGeom prst="rect">
            <a:avLst/>
          </a:prstGeom>
          <a:ln w="12700">
            <a:noFill/>
          </a:ln>
        </p:spPr>
        <p:txBody>
          <a:bodyPr vert="horz" lIns="91440" tIns="45720" rIns="91440" bIns="45720" rtlCol="0">
            <a:normAutofit fontScale="92500" lnSpcReduction="10000"/>
          </a:bodyPr>
          <a:lstStyle>
            <a:lvl1pPr marL="271463" indent="-271463" algn="l" defTabSz="457200" rtl="0" eaLnBrk="1" latinLnBrk="0" hangingPunct="1">
              <a:lnSpc>
                <a:spcPct val="110000"/>
              </a:lnSpc>
              <a:spcBef>
                <a:spcPts val="1176"/>
              </a:spcBef>
              <a:buClr>
                <a:schemeClr val="accent1"/>
              </a:buClr>
              <a:buFont typeface="Wingdings" charset="2"/>
              <a:buChar char="§"/>
              <a:defRPr sz="2200" kern="1200">
                <a:solidFill>
                  <a:schemeClr val="tx1"/>
                </a:solidFill>
                <a:latin typeface="Arial"/>
                <a:ea typeface="+mn-ea"/>
                <a:cs typeface="+mn-cs"/>
              </a:defRPr>
            </a:lvl1pPr>
            <a:lvl2pPr marL="536575" indent="-273050" algn="l" defTabSz="457200" rtl="0" eaLnBrk="1" latinLnBrk="0" hangingPunct="1">
              <a:lnSpc>
                <a:spcPct val="110000"/>
              </a:lnSpc>
              <a:spcBef>
                <a:spcPct val="20000"/>
              </a:spcBef>
              <a:buClr>
                <a:schemeClr val="accent1"/>
              </a:buClr>
              <a:buFont typeface="Symbol" charset="2"/>
              <a:buChar char="-"/>
              <a:defRPr sz="1800" kern="1200">
                <a:solidFill>
                  <a:schemeClr val="tx1"/>
                </a:solidFill>
                <a:latin typeface="Arial"/>
                <a:ea typeface="+mn-ea"/>
                <a:cs typeface="+mn-cs"/>
              </a:defRPr>
            </a:lvl2pPr>
            <a:lvl3pPr marL="811213" indent="-274638" algn="l" defTabSz="457200" rtl="0" eaLnBrk="1" latinLnBrk="0" hangingPunct="1">
              <a:lnSpc>
                <a:spcPct val="110000"/>
              </a:lnSpc>
              <a:spcBef>
                <a:spcPct val="20000"/>
              </a:spcBef>
              <a:buClr>
                <a:schemeClr val="accent1"/>
              </a:buClr>
              <a:buFont typeface="Wingdings" charset="2"/>
              <a:buChar char="§"/>
              <a:tabLst/>
              <a:defRPr sz="1600" kern="1200">
                <a:solidFill>
                  <a:schemeClr val="tx1"/>
                </a:solidFill>
                <a:latin typeface="Arial"/>
                <a:ea typeface="+mn-ea"/>
                <a:cs typeface="+mn-cs"/>
              </a:defRPr>
            </a:lvl3pPr>
            <a:lvl4pPr marL="1074738" indent="-263525" algn="l" defTabSz="457200" rtl="0" eaLnBrk="1" latinLnBrk="0" hangingPunct="1">
              <a:lnSpc>
                <a:spcPct val="110000"/>
              </a:lnSpc>
              <a:spcBef>
                <a:spcPct val="20000"/>
              </a:spcBef>
              <a:buClr>
                <a:schemeClr val="accent1"/>
              </a:buClr>
              <a:buFont typeface="Symbol" charset="2"/>
              <a:buChar char="-"/>
              <a:defRPr sz="1600" kern="1200">
                <a:solidFill>
                  <a:schemeClr val="tx1"/>
                </a:solidFill>
                <a:latin typeface="Arial"/>
                <a:ea typeface="+mn-ea"/>
                <a:cs typeface="+mn-cs"/>
              </a:defRPr>
            </a:lvl4pPr>
            <a:lvl5pPr marL="1347788" indent="-273050" algn="l" defTabSz="457200" rtl="0" eaLnBrk="1" latinLnBrk="0" hangingPunct="1">
              <a:lnSpc>
                <a:spcPct val="110000"/>
              </a:lnSpc>
              <a:spcBef>
                <a:spcPct val="20000"/>
              </a:spcBef>
              <a:buClr>
                <a:schemeClr val="accent1"/>
              </a:buClr>
              <a:buFont typeface="Wingdings" charset="2"/>
              <a:buChar char="§"/>
              <a:defRPr sz="16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b="1" u="sng" dirty="0">
                <a:solidFill>
                  <a:srgbClr val="0070C0"/>
                </a:solidFill>
                <a:latin typeface="Arial" panose="020B0604020202020204" pitchFamily="34" charset="0"/>
                <a:cs typeface="Arial" panose="020B0604020202020204" pitchFamily="34" charset="0"/>
              </a:rPr>
              <a:t>1</a:t>
            </a:r>
            <a:r>
              <a:rPr lang="en-GB" sz="1600" b="1" u="sng" baseline="30000" dirty="0">
                <a:solidFill>
                  <a:srgbClr val="0070C0"/>
                </a:solidFill>
                <a:latin typeface="Arial" panose="020B0604020202020204" pitchFamily="34" charset="0"/>
                <a:cs typeface="Arial" panose="020B0604020202020204" pitchFamily="34" charset="0"/>
              </a:rPr>
              <a:t>st</a:t>
            </a:r>
            <a:r>
              <a:rPr lang="en-GB" sz="1600" b="1" u="sng" dirty="0">
                <a:solidFill>
                  <a:srgbClr val="0070C0"/>
                </a:solidFill>
                <a:latin typeface="Arial" panose="020B0604020202020204" pitchFamily="34" charset="0"/>
                <a:cs typeface="Arial" panose="020B0604020202020204" pitchFamily="34" charset="0"/>
              </a:rPr>
              <a:t> IWA Water Loss Task Force 1995-1999</a:t>
            </a:r>
          </a:p>
          <a:p>
            <a:pPr lvl="1"/>
            <a:r>
              <a:rPr lang="en-GB" sz="1600" dirty="0">
                <a:latin typeface="Arial" panose="020B0604020202020204" pitchFamily="34" charset="0"/>
                <a:cs typeface="Arial" panose="020B0604020202020204" pitchFamily="34" charset="0"/>
              </a:rPr>
              <a:t>Tasked to review KPIs for international comparisons of water losses and develop standard international water balance</a:t>
            </a:r>
          </a:p>
          <a:p>
            <a:pPr marL="457200" lvl="1" indent="0">
              <a:buNone/>
            </a:pPr>
            <a:endParaRPr lang="en-GB" sz="1600" dirty="0">
              <a:latin typeface="Arial" panose="020B0604020202020204" pitchFamily="34" charset="0"/>
              <a:cs typeface="Arial" panose="020B0604020202020204" pitchFamily="34" charset="0"/>
            </a:endParaRPr>
          </a:p>
          <a:p>
            <a:pPr>
              <a:spcBef>
                <a:spcPts val="0"/>
              </a:spcBef>
            </a:pPr>
            <a:r>
              <a:rPr lang="en-GB" sz="1600" b="1" u="sng" dirty="0">
                <a:solidFill>
                  <a:srgbClr val="0070C0"/>
                </a:solidFill>
                <a:latin typeface="Arial" panose="020B0604020202020204" pitchFamily="34" charset="0"/>
                <a:cs typeface="Arial" panose="020B0604020202020204" pitchFamily="34" charset="0"/>
              </a:rPr>
              <a:t>Limitations of real losses KPIs in use in 1995 were identified, new approach needed</a:t>
            </a:r>
          </a:p>
          <a:p>
            <a:pPr lvl="1"/>
            <a:r>
              <a:rPr lang="en-GB" sz="1600" dirty="0">
                <a:latin typeface="Arial" panose="020B0604020202020204" pitchFamily="34" charset="0"/>
                <a:cs typeface="Arial" panose="020B0604020202020204" pitchFamily="34" charset="0"/>
              </a:rPr>
              <a:t>Task force agreed parameters for an </a:t>
            </a:r>
            <a:r>
              <a:rPr lang="en-GB" sz="1600" b="1" dirty="0">
                <a:latin typeface="Arial" panose="020B0604020202020204" pitchFamily="34" charset="0"/>
                <a:cs typeface="Arial" panose="020B0604020202020204" pitchFamily="34" charset="0"/>
              </a:rPr>
              <a:t>unavoidable annual real losses (UARL)  component analysis equation </a:t>
            </a:r>
            <a:r>
              <a:rPr lang="en-GB" sz="1600" dirty="0">
                <a:latin typeface="Arial" panose="020B0604020202020204" pitchFamily="34" charset="0"/>
                <a:cs typeface="Arial" panose="020B0604020202020204" pitchFamily="34" charset="0"/>
              </a:rPr>
              <a:t>to calculate how low REAL LOSSES could  be reduced for well-managed Utilities with good infrastructure </a:t>
            </a:r>
          </a:p>
          <a:p>
            <a:pPr lvl="1"/>
            <a:r>
              <a:rPr lang="en-GB" sz="1600" dirty="0">
                <a:latin typeface="Arial" panose="020B0604020202020204" pitchFamily="34" charset="0"/>
                <a:cs typeface="Arial" panose="020B0604020202020204" pitchFamily="34" charset="0"/>
              </a:rPr>
              <a:t>Current Annual Real Losses volume (CARL) then divided by UARL  to get a non-dimensional </a:t>
            </a:r>
            <a:r>
              <a:rPr lang="en-GB" sz="1600" b="1" dirty="0">
                <a:latin typeface="Arial" panose="020B0604020202020204" pitchFamily="34" charset="0"/>
                <a:cs typeface="Arial" panose="020B0604020202020204" pitchFamily="34" charset="0"/>
              </a:rPr>
              <a:t>Infrastructure Leakage Index (ILI</a:t>
            </a:r>
            <a:r>
              <a:rPr lang="en-GB" sz="1600" dirty="0">
                <a:latin typeface="Arial" panose="020B0604020202020204" pitchFamily="34" charset="0"/>
                <a:cs typeface="Arial" panose="020B0604020202020204" pitchFamily="34" charset="0"/>
              </a:rPr>
              <a:t>)  for international technical comparisons of leakage management</a:t>
            </a:r>
            <a:endParaRPr lang="en-GB" sz="1400" b="1" dirty="0">
              <a:solidFill>
                <a:srgbClr val="0070C0"/>
              </a:solidFill>
              <a:latin typeface="Arial" panose="020B0604020202020204" pitchFamily="34" charset="0"/>
              <a:cs typeface="Arial" panose="020B0604020202020204" pitchFamily="34" charset="0"/>
            </a:endParaRPr>
          </a:p>
          <a:p>
            <a:r>
              <a:rPr lang="en-GB" sz="1600" b="1" u="sng" dirty="0">
                <a:solidFill>
                  <a:srgbClr val="0070C0"/>
                </a:solidFill>
                <a:latin typeface="Arial" panose="020B0604020202020204" pitchFamily="34" charset="0"/>
                <a:cs typeface="Arial" panose="020B0604020202020204" pitchFamily="34" charset="0"/>
              </a:rPr>
              <a:t>Assumptions and limitations of the UARL</a:t>
            </a:r>
            <a:r>
              <a:rPr lang="en-GB" sz="1600" b="1" u="sng" baseline="-25000" dirty="0">
                <a:solidFill>
                  <a:srgbClr val="0070C0"/>
                </a:solidFill>
                <a:latin typeface="Arial" panose="020B0604020202020204" pitchFamily="34" charset="0"/>
                <a:cs typeface="Arial" panose="020B0604020202020204" pitchFamily="34" charset="0"/>
              </a:rPr>
              <a:t>1999</a:t>
            </a:r>
            <a:r>
              <a:rPr lang="en-GB" sz="1600" b="1" u="sng" dirty="0">
                <a:solidFill>
                  <a:srgbClr val="0070C0"/>
                </a:solidFill>
                <a:latin typeface="Arial" panose="020B0604020202020204" pitchFamily="34" charset="0"/>
                <a:cs typeface="Arial" panose="020B0604020202020204" pitchFamily="34" charset="0"/>
              </a:rPr>
              <a:t> equation</a:t>
            </a:r>
          </a:p>
          <a:p>
            <a:pPr lvl="1"/>
            <a:r>
              <a:rPr lang="en-GB" sz="1600" dirty="0">
                <a:latin typeface="Arial" panose="020B0604020202020204" pitchFamily="34" charset="0"/>
                <a:cs typeface="Arial" panose="020B0604020202020204" pitchFamily="34" charset="0"/>
              </a:rPr>
              <a:t>UARL</a:t>
            </a:r>
            <a:r>
              <a:rPr lang="en-GB" sz="1600" baseline="-25000" dirty="0">
                <a:latin typeface="Arial" panose="020B0604020202020204" pitchFamily="34" charset="0"/>
                <a:cs typeface="Arial" panose="020B0604020202020204" pitchFamily="34" charset="0"/>
              </a:rPr>
              <a:t>1999</a:t>
            </a:r>
            <a:r>
              <a:rPr lang="en-GB" sz="1600" dirty="0">
                <a:latin typeface="Arial" panose="020B0604020202020204" pitchFamily="34" charset="0"/>
                <a:cs typeface="Arial" panose="020B0604020202020204" pitchFamily="34" charset="0"/>
              </a:rPr>
              <a:t> equation designed, tested and intended to be used only for larger systems &gt; 5000 service connections </a:t>
            </a:r>
          </a:p>
          <a:p>
            <a:pPr lvl="1"/>
            <a:r>
              <a:rPr lang="en-GB" sz="1500" dirty="0">
                <a:latin typeface="Arial" panose="020B0604020202020204" pitchFamily="34" charset="0"/>
                <a:cs typeface="Arial" panose="020B0604020202020204" pitchFamily="34" charset="0"/>
              </a:rPr>
              <a:t>Leak flow rates vary with pressure to power N1, range 0.5 to 1.5; was  simplified to linear, N1 = 1 for mixed pipe materials</a:t>
            </a:r>
          </a:p>
          <a:p>
            <a:pPr marL="550862" lvl="1" indent="-285750"/>
            <a:r>
              <a:rPr lang="en-GB" sz="1600" dirty="0" err="1">
                <a:latin typeface="Arial" panose="020B0604020202020204" pitchFamily="34" charset="0"/>
                <a:cs typeface="Arial" panose="020B0604020202020204" pitchFamily="34" charset="0"/>
              </a:rPr>
              <a:t>Pressure:burst</a:t>
            </a:r>
            <a:r>
              <a:rPr lang="en-GB" sz="1600" dirty="0">
                <a:latin typeface="Arial" panose="020B0604020202020204" pitchFamily="34" charset="0"/>
                <a:cs typeface="Arial" panose="020B0604020202020204" pitchFamily="34" charset="0"/>
              </a:rPr>
              <a:t> frequency relationships not widely recognised in 1999 although some evidence existed, but not included in UARL</a:t>
            </a:r>
            <a:r>
              <a:rPr lang="en-GB" sz="1600" baseline="-25000" dirty="0">
                <a:latin typeface="Arial" panose="020B0604020202020204" pitchFamily="34" charset="0"/>
                <a:cs typeface="Arial" panose="020B0604020202020204" pitchFamily="34" charset="0"/>
              </a:rPr>
              <a:t>1999</a:t>
            </a:r>
          </a:p>
          <a:p>
            <a:pPr marL="742950" lvl="1" indent="-285750"/>
            <a:endParaRPr lang="en-GB" sz="1600" dirty="0">
              <a:latin typeface="Arial" panose="020B0604020202020204" pitchFamily="34" charset="0"/>
              <a:cs typeface="Arial" panose="020B0604020202020204" pitchFamily="34" charset="0"/>
            </a:endParaRPr>
          </a:p>
          <a:p>
            <a:pPr lvl="2"/>
            <a:endParaRPr lang="en-GB" sz="1400" b="1"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s-ES" dirty="0"/>
          </a:p>
        </p:txBody>
      </p:sp>
      <p:sp>
        <p:nvSpPr>
          <p:cNvPr id="6" name="TextBox 5">
            <a:extLst>
              <a:ext uri="{FF2B5EF4-FFF2-40B4-BE49-F238E27FC236}">
                <a16:creationId xmlns:a16="http://schemas.microsoft.com/office/drawing/2014/main" id="{6B5AB51D-8D24-D088-1E8F-15DB480EEDF2}"/>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386799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a:xfrm>
            <a:off x="312915" y="354652"/>
            <a:ext cx="9916523" cy="820615"/>
          </a:xfrm>
        </p:spPr>
        <p:txBody>
          <a:bodyPr>
            <a:normAutofit/>
          </a:bodyPr>
          <a:lstStyle/>
          <a:p>
            <a:r>
              <a:rPr lang="en-GB" sz="2800" cap="none" dirty="0">
                <a:latin typeface="Arial" panose="020B0604020202020204" pitchFamily="34" charset="0"/>
                <a:cs typeface="Arial" panose="020B0604020202020204" pitchFamily="34" charset="0"/>
              </a:rPr>
              <a:t>UARL evolution since 1999</a:t>
            </a:r>
            <a:endParaRPr lang="es-ES" cap="none" dirty="0"/>
          </a:p>
        </p:txBody>
      </p:sp>
      <p:pic>
        <p:nvPicPr>
          <p:cNvPr id="10" name="Picture 9">
            <a:extLst>
              <a:ext uri="{FF2B5EF4-FFF2-40B4-BE49-F238E27FC236}">
                <a16:creationId xmlns:a16="http://schemas.microsoft.com/office/drawing/2014/main" id="{A4A4BBBE-1372-A3FE-BB05-A57D8662E2C6}"/>
              </a:ext>
            </a:extLst>
          </p:cNvPr>
          <p:cNvPicPr>
            <a:picLocks noChangeAspect="1"/>
          </p:cNvPicPr>
          <p:nvPr/>
        </p:nvPicPr>
        <p:blipFill>
          <a:blip r:embed="rId4"/>
          <a:stretch>
            <a:fillRect/>
          </a:stretch>
        </p:blipFill>
        <p:spPr>
          <a:xfrm>
            <a:off x="801277" y="1581742"/>
            <a:ext cx="7259140" cy="1674976"/>
          </a:xfrm>
          <a:prstGeom prst="rect">
            <a:avLst/>
          </a:prstGeom>
          <a:ln w="19050">
            <a:solidFill>
              <a:schemeClr val="tx1"/>
            </a:solidFill>
          </a:ln>
        </p:spPr>
      </p:pic>
      <p:sp>
        <p:nvSpPr>
          <p:cNvPr id="11" name="Rectangle 10">
            <a:extLst>
              <a:ext uri="{FF2B5EF4-FFF2-40B4-BE49-F238E27FC236}">
                <a16:creationId xmlns:a16="http://schemas.microsoft.com/office/drawing/2014/main" id="{6F2F24F5-8BC0-32A1-C92C-32E6E66933FB}"/>
              </a:ext>
            </a:extLst>
          </p:cNvPr>
          <p:cNvSpPr/>
          <p:nvPr/>
        </p:nvSpPr>
        <p:spPr>
          <a:xfrm>
            <a:off x="2747326" y="1580679"/>
            <a:ext cx="1683521" cy="1674976"/>
          </a:xfrm>
          <a:prstGeom prst="rect">
            <a:avLst/>
          </a:prstGeom>
          <a:solidFill>
            <a:schemeClr val="bg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DF941CB-B0F8-6DCA-6660-907A715889C8}"/>
              </a:ext>
            </a:extLst>
          </p:cNvPr>
          <p:cNvSpPr txBox="1"/>
          <p:nvPr/>
        </p:nvSpPr>
        <p:spPr>
          <a:xfrm>
            <a:off x="118410" y="3552813"/>
            <a:ext cx="11827156" cy="2800767"/>
          </a:xfrm>
          <a:prstGeom prst="rect">
            <a:avLst/>
          </a:prstGeom>
          <a:noFill/>
        </p:spPr>
        <p:txBody>
          <a:bodyPr wrap="square">
            <a:spAutoFit/>
          </a:bodyPr>
          <a:lstStyle/>
          <a:p>
            <a:pPr marL="285750" indent="-285750"/>
            <a:r>
              <a:rPr lang="en-GB" sz="1600" dirty="0">
                <a:latin typeface="Arial" panose="020B0604020202020204" pitchFamily="34" charset="0"/>
                <a:cs typeface="Arial" panose="020B0604020202020204" pitchFamily="34" charset="0"/>
              </a:rPr>
              <a:t>Practitioners liked UARL</a:t>
            </a:r>
            <a:r>
              <a:rPr lang="en-GB" sz="1600" baseline="-25000" dirty="0">
                <a:latin typeface="Arial" panose="020B0604020202020204" pitchFamily="34" charset="0"/>
                <a:cs typeface="Arial" panose="020B0604020202020204" pitchFamily="34" charset="0"/>
              </a:rPr>
              <a:t>1999</a:t>
            </a:r>
            <a:r>
              <a:rPr lang="en-GB" sz="1600" dirty="0">
                <a:latin typeface="Arial" panose="020B0604020202020204" pitchFamily="34" charset="0"/>
                <a:cs typeface="Arial" panose="020B0604020202020204" pitchFamily="34" charset="0"/>
              </a:rPr>
              <a:t> and began using it for small systems including DMAs with less than 5000 connections</a:t>
            </a:r>
          </a:p>
          <a:p>
            <a:pPr marL="742950" lvl="1"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Some calculated ILIs were less than 1.0, particularly in small systems with flexible pipe materials and lower pressures</a:t>
            </a:r>
          </a:p>
          <a:p>
            <a:pPr marL="742950" lvl="1"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Attempts to review boundary conditions 2005 to 2009 did not resolve anomalies for small systems</a:t>
            </a:r>
          </a:p>
          <a:p>
            <a:pPr marL="742950" lvl="1" indent="-285750">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marL="285750" indent="-285750"/>
            <a:r>
              <a:rPr lang="en-GB" sz="1600" dirty="0">
                <a:latin typeface="Arial" panose="020B0604020202020204" pitchFamily="34" charset="0"/>
                <a:cs typeface="Arial" panose="020B0604020202020204" pitchFamily="34" charset="0"/>
              </a:rPr>
              <a:t>Subsequent research by WLR&amp;A identified three additional interacting factors which influence UARL volumes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Fixed and variable area discharges (FAVAD) concept used for varying </a:t>
            </a:r>
            <a:r>
              <a:rPr lang="en-GB" sz="1600" dirty="0" err="1">
                <a:latin typeface="Arial" panose="020B0604020202020204" pitchFamily="34" charset="0"/>
                <a:cs typeface="Arial" panose="020B0604020202020204" pitchFamily="34" charset="0"/>
              </a:rPr>
              <a:t>pressure:leak</a:t>
            </a:r>
            <a:r>
              <a:rPr lang="en-GB" sz="1600" dirty="0">
                <a:latin typeface="Arial" panose="020B0604020202020204" pitchFamily="34" charset="0"/>
                <a:cs typeface="Arial" panose="020B0604020202020204" pitchFamily="34" charset="0"/>
              </a:rPr>
              <a:t> flow rate relationships: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Pressure:burst frequency relationships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Use Median (not Annual Average) UARL burst frequencies of Poisson distribution, appropriate for any  size of system</a:t>
            </a:r>
          </a:p>
          <a:p>
            <a:pPr lvl="1"/>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These factors are now used to calculate individually customised System Correction Factors (SCF) to provide more reliable UARL with SCF real losses volumes for any size of system or subsystem at any average system pressure</a:t>
            </a:r>
          </a:p>
        </p:txBody>
      </p:sp>
      <p:sp>
        <p:nvSpPr>
          <p:cNvPr id="23" name="TextBox 22">
            <a:extLst>
              <a:ext uri="{FF2B5EF4-FFF2-40B4-BE49-F238E27FC236}">
                <a16:creationId xmlns:a16="http://schemas.microsoft.com/office/drawing/2014/main" id="{CC871EF0-582E-08F7-9276-8C77F0420FAA}"/>
              </a:ext>
            </a:extLst>
          </p:cNvPr>
          <p:cNvSpPr txBox="1"/>
          <p:nvPr/>
        </p:nvSpPr>
        <p:spPr>
          <a:xfrm>
            <a:off x="312915" y="1132881"/>
            <a:ext cx="11580862"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boundary conditions initially recommended for using </a:t>
            </a:r>
            <a:r>
              <a:rPr lang="en-GB" sz="1600" b="1" dirty="0">
                <a:latin typeface="Arial" panose="020B0604020202020204" pitchFamily="34" charset="0"/>
                <a:cs typeface="Arial" panose="020B0604020202020204" pitchFamily="34" charset="0"/>
              </a:rPr>
              <a:t>UARL</a:t>
            </a:r>
            <a:r>
              <a:rPr lang="en-GB" sz="1600" b="1" baseline="-25000" dirty="0">
                <a:latin typeface="Arial" panose="020B0604020202020204" pitchFamily="34" charset="0"/>
                <a:cs typeface="Arial" panose="020B0604020202020204" pitchFamily="34" charset="0"/>
              </a:rPr>
              <a:t>1999</a:t>
            </a:r>
            <a:r>
              <a:rPr lang="en-GB" sz="1600" dirty="0">
                <a:latin typeface="Arial" panose="020B0604020202020204" pitchFamily="34" charset="0"/>
                <a:cs typeface="Arial" panose="020B0604020202020204" pitchFamily="34" charset="0"/>
              </a:rPr>
              <a:t> for large whole systems </a:t>
            </a:r>
            <a:r>
              <a:rPr lang="en-GB" sz="1600" dirty="0">
                <a:solidFill>
                  <a:srgbClr val="FF0000"/>
                </a:solidFill>
                <a:latin typeface="Arial" panose="020B0604020202020204" pitchFamily="34" charset="0"/>
                <a:cs typeface="Arial" panose="020B0604020202020204" pitchFamily="34" charset="0"/>
              </a:rPr>
              <a:t>are highlighted below </a:t>
            </a:r>
          </a:p>
        </p:txBody>
      </p:sp>
      <p:sp>
        <p:nvSpPr>
          <p:cNvPr id="2" name="TextBox 1">
            <a:extLst>
              <a:ext uri="{FF2B5EF4-FFF2-40B4-BE49-F238E27FC236}">
                <a16:creationId xmlns:a16="http://schemas.microsoft.com/office/drawing/2014/main" id="{CB68CF3F-EDB7-8B5C-11FC-3DFAC04AF7D0}"/>
              </a:ext>
            </a:extLst>
          </p:cNvPr>
          <p:cNvSpPr txBox="1"/>
          <p:nvPr/>
        </p:nvSpPr>
        <p:spPr>
          <a:xfrm>
            <a:off x="8060417" y="2923948"/>
            <a:ext cx="6516042" cy="338554"/>
          </a:xfrm>
          <a:prstGeom prst="rect">
            <a:avLst/>
          </a:prstGeom>
          <a:noFill/>
        </p:spPr>
        <p:txBody>
          <a:bodyPr wrap="square" rtlCol="0">
            <a:spAutoFit/>
          </a:bodyPr>
          <a:lstStyle/>
          <a:p>
            <a:r>
              <a:rPr lang="en-GB" sz="1600" dirty="0">
                <a:solidFill>
                  <a:srgbClr val="00B0F0"/>
                </a:solidFill>
                <a:latin typeface="Arial" panose="020B0604020202020204" pitchFamily="34" charset="0"/>
                <a:cs typeface="Arial" panose="020B0604020202020204" pitchFamily="34" charset="0"/>
              </a:rPr>
              <a:t>Source: </a:t>
            </a:r>
            <a:r>
              <a:rPr lang="en-GB" sz="1600" dirty="0">
                <a:hlinkClick r:id="rId5"/>
              </a:rPr>
              <a:t>ISO 24528 (en-standard.eu)</a:t>
            </a:r>
            <a:r>
              <a:rPr lang="en-GB" sz="1600" dirty="0"/>
              <a:t>  (2021)</a:t>
            </a:r>
          </a:p>
        </p:txBody>
      </p:sp>
      <p:sp>
        <p:nvSpPr>
          <p:cNvPr id="4" name="Rectangle 3">
            <a:extLst>
              <a:ext uri="{FF2B5EF4-FFF2-40B4-BE49-F238E27FC236}">
                <a16:creationId xmlns:a16="http://schemas.microsoft.com/office/drawing/2014/main" id="{82627BE2-527E-2229-D6F6-12774B81262B}"/>
              </a:ext>
            </a:extLst>
          </p:cNvPr>
          <p:cNvSpPr/>
          <p:nvPr/>
        </p:nvSpPr>
        <p:spPr>
          <a:xfrm>
            <a:off x="6778869" y="1580679"/>
            <a:ext cx="1281548" cy="1674976"/>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541C2967-81A7-F369-B41A-3E3EE9779247}"/>
              </a:ext>
            </a:extLst>
          </p:cNvPr>
          <p:cNvCxnSpPr>
            <a:endCxn id="4" idx="3"/>
          </p:cNvCxnSpPr>
          <p:nvPr/>
        </p:nvCxnSpPr>
        <p:spPr>
          <a:xfrm flipH="1">
            <a:off x="8060417" y="1995854"/>
            <a:ext cx="1109960" cy="422313"/>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7" name="Rectangle 6">
            <a:extLst>
              <a:ext uri="{FF2B5EF4-FFF2-40B4-BE49-F238E27FC236}">
                <a16:creationId xmlns:a16="http://schemas.microsoft.com/office/drawing/2014/main" id="{8C1FA526-D0C7-ABB1-0C26-A98CE9F21BAA}"/>
              </a:ext>
            </a:extLst>
          </p:cNvPr>
          <p:cNvSpPr/>
          <p:nvPr/>
        </p:nvSpPr>
        <p:spPr>
          <a:xfrm>
            <a:off x="9170377" y="1681048"/>
            <a:ext cx="2220346" cy="124290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00B050"/>
                </a:solidFill>
              </a:rPr>
              <a:t>Current Recommendations  using UARL with SCF</a:t>
            </a:r>
          </a:p>
        </p:txBody>
      </p:sp>
      <p:sp>
        <p:nvSpPr>
          <p:cNvPr id="5" name="TextBox 4">
            <a:extLst>
              <a:ext uri="{FF2B5EF4-FFF2-40B4-BE49-F238E27FC236}">
                <a16:creationId xmlns:a16="http://schemas.microsoft.com/office/drawing/2014/main" id="{AB055DB2-0912-2040-D490-9C019928F3F6}"/>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191849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a:xfrm>
            <a:off x="176587" y="354652"/>
            <a:ext cx="10052852" cy="820615"/>
          </a:xfrm>
        </p:spPr>
        <p:txBody>
          <a:bodyPr>
            <a:normAutofit/>
          </a:bodyPr>
          <a:lstStyle/>
          <a:p>
            <a:r>
              <a:rPr lang="en-GB" sz="2800" b="1" cap="none" dirty="0">
                <a:solidFill>
                  <a:srgbClr val="00B0F0"/>
                </a:solidFill>
                <a:latin typeface="Arial" panose="020B0604020202020204" pitchFamily="34" charset="0"/>
                <a:cs typeface="Arial" panose="020B0604020202020204" pitchFamily="34" charset="0"/>
              </a:rPr>
              <a:t>How is a UARL with SCF calculation different?</a:t>
            </a:r>
            <a:endParaRPr lang="es-ES" cap="none" dirty="0">
              <a:solidFill>
                <a:srgbClr val="00B0F0"/>
              </a:solidFill>
            </a:endParaRPr>
          </a:p>
        </p:txBody>
      </p:sp>
      <p:sp>
        <p:nvSpPr>
          <p:cNvPr id="2" name="TextBox 1">
            <a:extLst>
              <a:ext uri="{FF2B5EF4-FFF2-40B4-BE49-F238E27FC236}">
                <a16:creationId xmlns:a16="http://schemas.microsoft.com/office/drawing/2014/main" id="{D99E9C48-581C-B86B-45F9-DB9B6170DA1A}"/>
              </a:ext>
            </a:extLst>
          </p:cNvPr>
          <p:cNvSpPr txBox="1"/>
          <p:nvPr/>
        </p:nvSpPr>
        <p:spPr>
          <a:xfrm>
            <a:off x="3635313" y="3283473"/>
            <a:ext cx="8323384" cy="1736646"/>
          </a:xfrm>
          <a:prstGeom prst="roundRect">
            <a:avLst/>
          </a:prstGeom>
          <a:solidFill>
            <a:srgbClr val="D6EEFE"/>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914400"/>
            <a:r>
              <a:rPr lang="en-GB" sz="1600" b="1" u="sng" cap="small" dirty="0">
                <a:solidFill>
                  <a:schemeClr val="tx1"/>
                </a:solidFill>
                <a:latin typeface="Arial" panose="020B0604020202020204" pitchFamily="34" charset="0"/>
                <a:cs typeface="Arial" panose="020B0604020202020204" pitchFamily="34" charset="0"/>
              </a:rPr>
              <a:t>POISSON DISTRIBUTION FOR BURSTS</a:t>
            </a:r>
          </a:p>
          <a:p>
            <a:pPr marL="269875" indent="-269875">
              <a:buFont typeface="Courier New" panose="02070309020205020404" pitchFamily="49" charset="0"/>
              <a:buChar char="o"/>
            </a:pPr>
            <a:r>
              <a:rPr lang="en-GB" sz="1600" dirty="0">
                <a:solidFill>
                  <a:schemeClr val="tx1"/>
                </a:solidFill>
                <a:latin typeface="Arial" panose="020B0604020202020204" pitchFamily="34" charset="0"/>
                <a:cs typeface="Arial" panose="020B0604020202020204" pitchFamily="34" charset="0"/>
              </a:rPr>
              <a:t>The Poisson probability distribution considers bursts as isolated events; it  generates median values for UARL burst frequencies less than the average in small systems, but median values close to the average for larger systems</a:t>
            </a:r>
          </a:p>
          <a:p>
            <a:pPr marL="269875" indent="-269875" defTabSz="914400">
              <a:buFont typeface="Courier New" panose="02070309020205020404" pitchFamily="49" charset="0"/>
              <a:buChar char="o"/>
            </a:pPr>
            <a:r>
              <a:rPr lang="en-GB" sz="1600" dirty="0">
                <a:solidFill>
                  <a:schemeClr val="tx1"/>
                </a:solidFill>
                <a:latin typeface="Arial" panose="020B0604020202020204" pitchFamily="34" charset="0"/>
                <a:cs typeface="Arial" panose="020B0604020202020204" pitchFamily="34" charset="0"/>
              </a:rPr>
              <a:t>For small systems, the median probability  (50% chance of exceedance in any year) is more appropriate than average UARL burst frequency for isolated events </a:t>
            </a:r>
          </a:p>
        </p:txBody>
      </p:sp>
      <p:sp>
        <p:nvSpPr>
          <p:cNvPr id="4" name="TextBox 3">
            <a:extLst>
              <a:ext uri="{FF2B5EF4-FFF2-40B4-BE49-F238E27FC236}">
                <a16:creationId xmlns:a16="http://schemas.microsoft.com/office/drawing/2014/main" id="{4E688EE6-1F11-E688-B99A-F970C47EBCCF}"/>
              </a:ext>
            </a:extLst>
          </p:cNvPr>
          <p:cNvSpPr txBox="1"/>
          <p:nvPr/>
        </p:nvSpPr>
        <p:spPr>
          <a:xfrm>
            <a:off x="176587" y="5191823"/>
            <a:ext cx="6538250" cy="1328023"/>
          </a:xfrm>
          <a:prstGeom prst="roundRect">
            <a:avLst/>
          </a:prstGeom>
          <a:solidFill>
            <a:srgbClr val="D6EEFE"/>
          </a:solidFill>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defTabSz="914400"/>
            <a:r>
              <a:rPr lang="en-GB" b="1" u="sng" dirty="0">
                <a:solidFill>
                  <a:schemeClr val="tx1"/>
                </a:solidFill>
                <a:latin typeface="Arial" panose="020B0604020202020204" pitchFamily="34" charset="0"/>
                <a:cs typeface="Arial" panose="020B0604020202020204" pitchFamily="34" charset="0"/>
              </a:rPr>
              <a:t>PRESSURE:BURSTS </a:t>
            </a:r>
          </a:p>
          <a:p>
            <a:pPr marL="342900" indent="-342900" defTabSz="914400">
              <a:buFont typeface="Courier New" panose="02070309020205020404" pitchFamily="49" charset="0"/>
              <a:buChar char="o"/>
            </a:pPr>
            <a:r>
              <a:rPr lang="en-GB" dirty="0">
                <a:solidFill>
                  <a:schemeClr val="tx1"/>
                </a:solidFill>
                <a:latin typeface="Arial" panose="020B0604020202020204" pitchFamily="34" charset="0"/>
                <a:cs typeface="Arial" panose="020B0604020202020204" pitchFamily="34" charset="0"/>
              </a:rPr>
              <a:t>Predicts the influence of a general relationship between pressure and burst frequency (not available prior to 2013) customised with local parameters </a:t>
            </a:r>
          </a:p>
        </p:txBody>
      </p:sp>
      <p:sp>
        <p:nvSpPr>
          <p:cNvPr id="5" name="TextBox 4">
            <a:extLst>
              <a:ext uri="{FF2B5EF4-FFF2-40B4-BE49-F238E27FC236}">
                <a16:creationId xmlns:a16="http://schemas.microsoft.com/office/drawing/2014/main" id="{73F8E127-22D1-01B2-77E8-4FBA4E1958C5}"/>
              </a:ext>
            </a:extLst>
          </p:cNvPr>
          <p:cNvSpPr txBox="1"/>
          <p:nvPr/>
        </p:nvSpPr>
        <p:spPr>
          <a:xfrm>
            <a:off x="-245934" y="1082494"/>
            <a:ext cx="11811417"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The combined influences on UARL volumes which were not included in the original 1999 UARL equation:</a:t>
            </a:r>
          </a:p>
        </p:txBody>
      </p:sp>
      <p:sp>
        <p:nvSpPr>
          <p:cNvPr id="8" name="Content Placeholder 2">
            <a:extLst>
              <a:ext uri="{FF2B5EF4-FFF2-40B4-BE49-F238E27FC236}">
                <a16:creationId xmlns:a16="http://schemas.microsoft.com/office/drawing/2014/main" id="{625901E8-5BCA-EF80-4396-A9080CCEEC73}"/>
              </a:ext>
            </a:extLst>
          </p:cNvPr>
          <p:cNvSpPr txBox="1">
            <a:spLocks/>
          </p:cNvSpPr>
          <p:nvPr/>
        </p:nvSpPr>
        <p:spPr>
          <a:xfrm>
            <a:off x="117232" y="1552960"/>
            <a:ext cx="8323384" cy="1598498"/>
          </a:xfrm>
          <a:prstGeom prst="roundRect">
            <a:avLst/>
          </a:prstGeom>
          <a:solidFill>
            <a:srgbClr val="D6EEFE"/>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b="1" u="sng" cap="small" dirty="0">
                <a:solidFill>
                  <a:schemeClr val="tx1"/>
                </a:solidFill>
                <a:latin typeface="Arial" panose="020B0604020202020204" pitchFamily="34" charset="0"/>
                <a:cs typeface="Arial" panose="020B0604020202020204" pitchFamily="34" charset="0"/>
              </a:rPr>
              <a:t>FAVAD </a:t>
            </a:r>
          </a:p>
          <a:p>
            <a:pPr>
              <a:buFont typeface="Courier New" panose="02070309020205020404" pitchFamily="49" charset="0"/>
              <a:buChar char="o"/>
            </a:pPr>
            <a:r>
              <a:rPr lang="en-GB" sz="1600" dirty="0">
                <a:latin typeface="Arial" panose="020B0604020202020204" pitchFamily="34" charset="0"/>
                <a:cs typeface="Arial" panose="020B0604020202020204" pitchFamily="34" charset="0"/>
              </a:rPr>
              <a:t>Fixed and Variable Area Discharges: type of leak and pipe materials influence on pressure: leak flow rates relationships significantly</a:t>
            </a:r>
          </a:p>
          <a:p>
            <a:pPr>
              <a:buFont typeface="Courier New" panose="02070309020205020404" pitchFamily="49" charset="0"/>
              <a:buChar char="o"/>
            </a:pPr>
            <a:r>
              <a:rPr lang="en-GB" sz="1600" dirty="0">
                <a:latin typeface="Arial" panose="020B0604020202020204" pitchFamily="34" charset="0"/>
                <a:cs typeface="Arial" panose="020B0604020202020204" pitchFamily="34" charset="0"/>
              </a:rPr>
              <a:t>Uses power law N1=1.5 for variable area leaks (Unavoidable Background Leakage and bursts </a:t>
            </a:r>
            <a:r>
              <a:rPr lang="en-GB" sz="1600" dirty="0" err="1">
                <a:latin typeface="Arial" panose="020B0604020202020204" pitchFamily="34" charset="0"/>
                <a:cs typeface="Arial" panose="020B0604020202020204" pitchFamily="34" charset="0"/>
              </a:rPr>
              <a:t>onn</a:t>
            </a:r>
            <a:r>
              <a:rPr lang="en-GB" sz="1600" dirty="0">
                <a:latin typeface="Arial" panose="020B0604020202020204" pitchFamily="34" charset="0"/>
                <a:cs typeface="Arial" panose="020B0604020202020204" pitchFamily="34" charset="0"/>
              </a:rPr>
              <a:t> flexible pipes) and N1=0.5 for fixed area bursts on rigid pipe materials)</a:t>
            </a:r>
          </a:p>
        </p:txBody>
      </p:sp>
      <p:pic>
        <p:nvPicPr>
          <p:cNvPr id="9" name="Picture 8" descr="A close-up of a crack in the ground&#10;&#10;Description automatically generated with low confidence">
            <a:extLst>
              <a:ext uri="{FF2B5EF4-FFF2-40B4-BE49-F238E27FC236}">
                <a16:creationId xmlns:a16="http://schemas.microsoft.com/office/drawing/2014/main" id="{1E69B031-7BD3-426B-82E3-925844A31F4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0194015" y="1599949"/>
            <a:ext cx="1770966" cy="1500598"/>
          </a:xfrm>
          <a:prstGeom prst="rect">
            <a:avLst/>
          </a:prstGeom>
        </p:spPr>
      </p:pic>
      <p:pic>
        <p:nvPicPr>
          <p:cNvPr id="13" name="Picture 12" descr="Chart, histogram&#10;&#10;Description automatically generated">
            <a:extLst>
              <a:ext uri="{FF2B5EF4-FFF2-40B4-BE49-F238E27FC236}">
                <a16:creationId xmlns:a16="http://schemas.microsoft.com/office/drawing/2014/main" id="{D2607F83-D05A-5BD4-E925-64F42D792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232" y="3252592"/>
            <a:ext cx="3218864" cy="1837954"/>
          </a:xfrm>
          <a:prstGeom prst="rect">
            <a:avLst/>
          </a:prstGeom>
        </p:spPr>
      </p:pic>
      <p:pic>
        <p:nvPicPr>
          <p:cNvPr id="6" name="Picture 5">
            <a:extLst>
              <a:ext uri="{FF2B5EF4-FFF2-40B4-BE49-F238E27FC236}">
                <a16:creationId xmlns:a16="http://schemas.microsoft.com/office/drawing/2014/main" id="{0A0BE91F-B6D1-8871-F850-9A1C3990EEAA}"/>
              </a:ext>
            </a:extLst>
          </p:cNvPr>
          <p:cNvPicPr>
            <a:picLocks noChangeAspect="1"/>
          </p:cNvPicPr>
          <p:nvPr/>
        </p:nvPicPr>
        <p:blipFill>
          <a:blip r:embed="rId6"/>
          <a:stretch>
            <a:fillRect/>
          </a:stretch>
        </p:blipFill>
        <p:spPr>
          <a:xfrm>
            <a:off x="8525164" y="1599949"/>
            <a:ext cx="1584302" cy="1523092"/>
          </a:xfrm>
          <a:prstGeom prst="rect">
            <a:avLst/>
          </a:prstGeom>
        </p:spPr>
      </p:pic>
      <p:pic>
        <p:nvPicPr>
          <p:cNvPr id="7" name="Picture 6">
            <a:extLst>
              <a:ext uri="{FF2B5EF4-FFF2-40B4-BE49-F238E27FC236}">
                <a16:creationId xmlns:a16="http://schemas.microsoft.com/office/drawing/2014/main" id="{92F31743-9F3F-CBC9-4C43-57CD36CEAD7C}"/>
              </a:ext>
            </a:extLst>
          </p:cNvPr>
          <p:cNvPicPr>
            <a:picLocks noChangeAspect="1"/>
          </p:cNvPicPr>
          <p:nvPr/>
        </p:nvPicPr>
        <p:blipFill>
          <a:blip r:embed="rId7"/>
          <a:stretch>
            <a:fillRect/>
          </a:stretch>
        </p:blipFill>
        <p:spPr>
          <a:xfrm>
            <a:off x="6814148" y="5123718"/>
            <a:ext cx="2539165" cy="1464232"/>
          </a:xfrm>
          <a:prstGeom prst="rect">
            <a:avLst/>
          </a:prstGeom>
        </p:spPr>
      </p:pic>
      <p:pic>
        <p:nvPicPr>
          <p:cNvPr id="14" name="Picture 13">
            <a:extLst>
              <a:ext uri="{FF2B5EF4-FFF2-40B4-BE49-F238E27FC236}">
                <a16:creationId xmlns:a16="http://schemas.microsoft.com/office/drawing/2014/main" id="{2231A95B-F1B7-E0BA-F69B-C7F52C3142F0}"/>
              </a:ext>
            </a:extLst>
          </p:cNvPr>
          <p:cNvPicPr>
            <a:picLocks noChangeAspect="1"/>
          </p:cNvPicPr>
          <p:nvPr/>
        </p:nvPicPr>
        <p:blipFill>
          <a:blip r:embed="rId8"/>
          <a:stretch>
            <a:fillRect/>
          </a:stretch>
        </p:blipFill>
        <p:spPr>
          <a:xfrm>
            <a:off x="9452624" y="5153879"/>
            <a:ext cx="2506073" cy="1375373"/>
          </a:xfrm>
          <a:prstGeom prst="rect">
            <a:avLst/>
          </a:prstGeom>
        </p:spPr>
      </p:pic>
      <p:sp>
        <p:nvSpPr>
          <p:cNvPr id="10" name="TextBox 9">
            <a:extLst>
              <a:ext uri="{FF2B5EF4-FFF2-40B4-BE49-F238E27FC236}">
                <a16:creationId xmlns:a16="http://schemas.microsoft.com/office/drawing/2014/main" id="{75DCA148-1F3B-14D9-E102-11748CC2023E}"/>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396665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6174-72CF-5067-55B5-7D326BB65B37}"/>
              </a:ext>
            </a:extLst>
          </p:cNvPr>
          <p:cNvSpPr>
            <a:spLocks noGrp="1"/>
          </p:cNvSpPr>
          <p:nvPr>
            <p:ph type="title"/>
          </p:nvPr>
        </p:nvSpPr>
        <p:spPr>
          <a:xfrm>
            <a:off x="178025" y="334964"/>
            <a:ext cx="10098860" cy="820615"/>
          </a:xfrm>
        </p:spPr>
        <p:txBody>
          <a:bodyPr>
            <a:normAutofit fontScale="90000"/>
          </a:bodyPr>
          <a:lstStyle/>
          <a:p>
            <a:r>
              <a:rPr lang="en-GB" sz="2800" cap="none" dirty="0"/>
              <a:t>Reduction in Bursts by pressure management has been predictable following a major study in Australia </a:t>
            </a:r>
            <a:endParaRPr lang="en-GB" cap="none" dirty="0"/>
          </a:p>
        </p:txBody>
      </p:sp>
      <p:pic>
        <p:nvPicPr>
          <p:cNvPr id="6" name="Content Placeholder 4">
            <a:extLst>
              <a:ext uri="{FF2B5EF4-FFF2-40B4-BE49-F238E27FC236}">
                <a16:creationId xmlns:a16="http://schemas.microsoft.com/office/drawing/2014/main" id="{A2F52F2A-88F6-E235-6990-A3307BBCF5FD}"/>
              </a:ext>
            </a:extLst>
          </p:cNvPr>
          <p:cNvPicPr>
            <a:picLocks noChangeAspect="1"/>
          </p:cNvPicPr>
          <p:nvPr/>
        </p:nvPicPr>
        <p:blipFill>
          <a:blip r:embed="rId4"/>
          <a:stretch>
            <a:fillRect/>
          </a:stretch>
        </p:blipFill>
        <p:spPr>
          <a:xfrm>
            <a:off x="171207" y="1293143"/>
            <a:ext cx="5924793" cy="4933046"/>
          </a:xfrm>
          <a:prstGeom prst="rect">
            <a:avLst/>
          </a:prstGeom>
          <a:ln w="9525">
            <a:solidFill>
              <a:schemeClr val="tx1"/>
            </a:solidFill>
          </a:ln>
        </p:spPr>
      </p:pic>
      <p:sp>
        <p:nvSpPr>
          <p:cNvPr id="7" name="Content Placeholder 3">
            <a:extLst>
              <a:ext uri="{FF2B5EF4-FFF2-40B4-BE49-F238E27FC236}">
                <a16:creationId xmlns:a16="http://schemas.microsoft.com/office/drawing/2014/main" id="{D3977D41-08F7-09DA-4C9B-977FD99C95EE}"/>
              </a:ext>
            </a:extLst>
          </p:cNvPr>
          <p:cNvSpPr txBox="1">
            <a:spLocks/>
          </p:cNvSpPr>
          <p:nvPr/>
        </p:nvSpPr>
        <p:spPr>
          <a:xfrm>
            <a:off x="6382897" y="1401162"/>
            <a:ext cx="5631078" cy="5121873"/>
          </a:xfrm>
          <a:prstGeom prst="rect">
            <a:avLst/>
          </a:prstGeom>
        </p:spPr>
        <p:txBody>
          <a:bodyPr>
            <a:normAutofit fontScale="85000" lnSpcReduction="10000"/>
          </a:bodyPr>
          <a:lstStyle>
            <a:lvl1pPr marL="271463" indent="-271463" algn="l" defTabSz="457200" rtl="0" eaLnBrk="1" latinLnBrk="0" hangingPunct="1">
              <a:spcBef>
                <a:spcPct val="20000"/>
              </a:spcBef>
              <a:buClr>
                <a:schemeClr val="accent1"/>
              </a:buClr>
              <a:buFont typeface="Arial"/>
              <a:buChar char="•"/>
              <a:defRPr sz="2400" kern="1200">
                <a:solidFill>
                  <a:srgbClr val="414646"/>
                </a:solidFill>
                <a:latin typeface="Arial"/>
                <a:ea typeface="+mn-ea"/>
                <a:cs typeface="+mn-cs"/>
              </a:defRPr>
            </a:lvl1pPr>
            <a:lvl2pPr marL="536575" indent="-273050" algn="l" defTabSz="457200" rtl="0" eaLnBrk="1" latinLnBrk="0" hangingPunct="1">
              <a:spcBef>
                <a:spcPct val="20000"/>
              </a:spcBef>
              <a:buClr>
                <a:schemeClr val="accent1"/>
              </a:buClr>
              <a:buFont typeface="Arial"/>
              <a:buChar char="•"/>
              <a:defRPr sz="2000" kern="1200">
                <a:solidFill>
                  <a:srgbClr val="414646"/>
                </a:solidFill>
                <a:latin typeface="Arial"/>
                <a:ea typeface="+mn-ea"/>
                <a:cs typeface="+mn-cs"/>
              </a:defRPr>
            </a:lvl2pPr>
            <a:lvl3pPr marL="811213" indent="-274638" algn="l" defTabSz="457200" rtl="0" eaLnBrk="1" latinLnBrk="0" hangingPunct="1">
              <a:spcBef>
                <a:spcPct val="20000"/>
              </a:spcBef>
              <a:buClr>
                <a:schemeClr val="accent1"/>
              </a:buClr>
              <a:buFont typeface="Arial"/>
              <a:buChar char="•"/>
              <a:tabLst/>
              <a:defRPr sz="1800" kern="1200">
                <a:solidFill>
                  <a:srgbClr val="414646"/>
                </a:solidFill>
                <a:latin typeface="Arial"/>
                <a:ea typeface="+mn-ea"/>
                <a:cs typeface="+mn-cs"/>
              </a:defRPr>
            </a:lvl3pPr>
            <a:lvl4pPr marL="1074738" indent="-263525" algn="l" defTabSz="457200" rtl="0" eaLnBrk="1" latinLnBrk="0" hangingPunct="1">
              <a:spcBef>
                <a:spcPct val="20000"/>
              </a:spcBef>
              <a:buClr>
                <a:schemeClr val="accent1"/>
              </a:buClr>
              <a:buFont typeface="Arial"/>
              <a:buChar char="•"/>
              <a:defRPr sz="1600" kern="1200">
                <a:solidFill>
                  <a:srgbClr val="414646"/>
                </a:solidFill>
                <a:latin typeface="Arial"/>
                <a:ea typeface="+mn-ea"/>
                <a:cs typeface="+mn-cs"/>
              </a:defRPr>
            </a:lvl4pPr>
            <a:lvl5pPr marL="1347788" indent="-273050" algn="l" defTabSz="457200" rtl="0" eaLnBrk="1" latinLnBrk="0" hangingPunct="1">
              <a:spcBef>
                <a:spcPct val="20000"/>
              </a:spcBef>
              <a:buClr>
                <a:schemeClr val="accent1"/>
              </a:buClr>
              <a:buFont typeface="Arial"/>
              <a:buChar char="•"/>
              <a:defRPr sz="1600" kern="1200">
                <a:solidFill>
                  <a:srgbClr val="414646"/>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Since 2013, these predictions of reductions in burst frequency from pressure management continue to be applied successfully in several countries, notably South Africa and several UK Utilities</a:t>
            </a:r>
          </a:p>
          <a:p>
            <a:endParaRPr lang="en-GB" sz="1800" dirty="0"/>
          </a:p>
          <a:p>
            <a:r>
              <a:rPr lang="en-GB" sz="1800" dirty="0"/>
              <a:t>The economic benefit of reducing bursts for several years, coupled with deferred replacement of mains and services due to the extension of infrastructure life, is very large compared to the savings in reduced flow rates of existing leaks and bursts.</a:t>
            </a:r>
          </a:p>
          <a:p>
            <a:endParaRPr lang="en-GB" sz="1800" dirty="0"/>
          </a:p>
          <a:p>
            <a:r>
              <a:rPr lang="en-GB" sz="1800" dirty="0"/>
              <a:t>Savings in energy and carbon costs can also now be included as part of the sustainable benefits of pressure management</a:t>
            </a:r>
          </a:p>
          <a:p>
            <a:endParaRPr lang="en-GB" sz="1800" dirty="0"/>
          </a:p>
          <a:p>
            <a:r>
              <a:rPr lang="en-GB" sz="1800" dirty="0">
                <a:solidFill>
                  <a:srgbClr val="0070C0"/>
                </a:solidFill>
              </a:rPr>
              <a:t>How can you possibly calculate meaningful technical or economic real losses targets and performance indicators without taking pressure and pressure management into account? </a:t>
            </a:r>
            <a:r>
              <a:rPr lang="en-GB" sz="1800" b="1" u="sng" dirty="0">
                <a:solidFill>
                  <a:srgbClr val="0070C0"/>
                </a:solidFill>
              </a:rPr>
              <a:t>It’s like trying to explore the universe without taking account of gravity! </a:t>
            </a:r>
            <a:r>
              <a:rPr lang="en-GB" sz="1800" dirty="0"/>
              <a:t>Regulators should require Utilities to publish their average pressures as explanatory factors to assist in interpretation of their real loss KPIs.</a:t>
            </a:r>
          </a:p>
        </p:txBody>
      </p:sp>
      <p:sp>
        <p:nvSpPr>
          <p:cNvPr id="3" name="TextBox 2">
            <a:extLst>
              <a:ext uri="{FF2B5EF4-FFF2-40B4-BE49-F238E27FC236}">
                <a16:creationId xmlns:a16="http://schemas.microsoft.com/office/drawing/2014/main" id="{0B0ABD9B-949B-2DB9-0402-DD8CE5457C1E}"/>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
        <p:nvSpPr>
          <p:cNvPr id="4" name="Rectangle 3">
            <a:extLst>
              <a:ext uri="{FF2B5EF4-FFF2-40B4-BE49-F238E27FC236}">
                <a16:creationId xmlns:a16="http://schemas.microsoft.com/office/drawing/2014/main" id="{78AD9F7A-0CF6-E98E-C497-1CCDF19DCAD1}"/>
              </a:ext>
            </a:extLst>
          </p:cNvPr>
          <p:cNvSpPr/>
          <p:nvPr/>
        </p:nvSpPr>
        <p:spPr>
          <a:xfrm>
            <a:off x="5188226" y="5516217"/>
            <a:ext cx="695739" cy="5565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descr="A logo with blue rectangles&#10;&#10;Description automatically generated">
            <a:extLst>
              <a:ext uri="{FF2B5EF4-FFF2-40B4-BE49-F238E27FC236}">
                <a16:creationId xmlns:a16="http://schemas.microsoft.com/office/drawing/2014/main" id="{88E4C231-D9EB-0241-F5FD-0BF9FB031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339" y="5516217"/>
            <a:ext cx="980661" cy="626166"/>
          </a:xfrm>
          <a:prstGeom prst="rect">
            <a:avLst/>
          </a:prstGeom>
        </p:spPr>
      </p:pic>
    </p:spTree>
    <p:custDataLst>
      <p:tags r:id="rId1"/>
    </p:custDataLst>
    <p:extLst>
      <p:ext uri="{BB962C8B-B14F-4D97-AF65-F5344CB8AC3E}">
        <p14:creationId xmlns:p14="http://schemas.microsoft.com/office/powerpoint/2010/main" val="325813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a:xfrm>
            <a:off x="312915" y="354652"/>
            <a:ext cx="9916523" cy="820615"/>
          </a:xfrm>
        </p:spPr>
        <p:txBody>
          <a:bodyPr>
            <a:normAutofit/>
          </a:bodyPr>
          <a:lstStyle/>
          <a:p>
            <a:r>
              <a:rPr lang="en-GB" sz="2800" b="1" cap="none" dirty="0">
                <a:latin typeface="Arial" panose="020B0604020202020204" pitchFamily="34" charset="0"/>
                <a:cs typeface="Arial" panose="020B0604020202020204" pitchFamily="34" charset="0"/>
              </a:rPr>
              <a:t>Interpreting SCF results</a:t>
            </a:r>
          </a:p>
        </p:txBody>
      </p:sp>
      <p:sp>
        <p:nvSpPr>
          <p:cNvPr id="2" name="TextBox 1">
            <a:extLst>
              <a:ext uri="{FF2B5EF4-FFF2-40B4-BE49-F238E27FC236}">
                <a16:creationId xmlns:a16="http://schemas.microsoft.com/office/drawing/2014/main" id="{4EA8E780-8B8C-22CF-F088-151773FBBD70}"/>
              </a:ext>
            </a:extLst>
          </p:cNvPr>
          <p:cNvSpPr txBox="1"/>
          <p:nvPr/>
        </p:nvSpPr>
        <p:spPr>
          <a:xfrm>
            <a:off x="312915" y="1273150"/>
            <a:ext cx="11624064" cy="523220"/>
          </a:xfrm>
          <a:prstGeom prst="rect">
            <a:avLst/>
          </a:prstGeom>
          <a:noFill/>
        </p:spPr>
        <p:txBody>
          <a:bodyPr wrap="square">
            <a:spAutoFit/>
          </a:bodyPr>
          <a:lstStyle/>
          <a:p>
            <a:pPr marL="0" indent="0" algn="ctr">
              <a:buNone/>
            </a:pPr>
            <a:r>
              <a:rPr lang="en-GB" sz="2800" b="1" dirty="0">
                <a:solidFill>
                  <a:srgbClr val="0070C0"/>
                </a:solidFill>
                <a:latin typeface="Arial" panose="020B0604020202020204" pitchFamily="34" charset="0"/>
                <a:cs typeface="Arial" panose="020B0604020202020204" pitchFamily="34" charset="0"/>
              </a:rPr>
              <a:t>UARL with SCF = SCF x UARL</a:t>
            </a:r>
            <a:r>
              <a:rPr lang="en-GB" sz="2800" b="1" baseline="-25000" dirty="0">
                <a:solidFill>
                  <a:srgbClr val="0070C0"/>
                </a:solidFill>
                <a:latin typeface="Arial" panose="020B0604020202020204" pitchFamily="34" charset="0"/>
                <a:cs typeface="Arial" panose="020B0604020202020204" pitchFamily="34" charset="0"/>
              </a:rPr>
              <a:t>1999 volume</a:t>
            </a:r>
          </a:p>
        </p:txBody>
      </p:sp>
      <p:sp>
        <p:nvSpPr>
          <p:cNvPr id="5" name="TextBox 4">
            <a:extLst>
              <a:ext uri="{FF2B5EF4-FFF2-40B4-BE49-F238E27FC236}">
                <a16:creationId xmlns:a16="http://schemas.microsoft.com/office/drawing/2014/main" id="{CD390B3A-A629-6594-EA75-F61B23C8E66B}"/>
              </a:ext>
            </a:extLst>
          </p:cNvPr>
          <p:cNvSpPr txBox="1"/>
          <p:nvPr/>
        </p:nvSpPr>
        <p:spPr>
          <a:xfrm>
            <a:off x="255021" y="1894253"/>
            <a:ext cx="11571436"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t>SCF is a non-dimensional number which is multiplied by the UARL</a:t>
            </a:r>
            <a:r>
              <a:rPr lang="en-GB" sz="2000" baseline="-25000" dirty="0"/>
              <a:t>1999</a:t>
            </a:r>
            <a:r>
              <a:rPr lang="en-GB" sz="2000" dirty="0"/>
              <a:t> volume to give a customised UARL volume for a whole system, zone or DMA</a:t>
            </a:r>
          </a:p>
        </p:txBody>
      </p:sp>
      <p:graphicFrame>
        <p:nvGraphicFramePr>
          <p:cNvPr id="4" name="Table 5">
            <a:extLst>
              <a:ext uri="{FF2B5EF4-FFF2-40B4-BE49-F238E27FC236}">
                <a16:creationId xmlns:a16="http://schemas.microsoft.com/office/drawing/2014/main" id="{35C23011-8A56-D73D-0D6C-D85FED52BAC8}"/>
              </a:ext>
            </a:extLst>
          </p:cNvPr>
          <p:cNvGraphicFramePr>
            <a:graphicFrameLocks noGrp="1"/>
          </p:cNvGraphicFramePr>
          <p:nvPr>
            <p:extLst>
              <p:ext uri="{D42A27DB-BD31-4B8C-83A1-F6EECF244321}">
                <p14:modId xmlns:p14="http://schemas.microsoft.com/office/powerpoint/2010/main" val="130350019"/>
              </p:ext>
            </p:extLst>
          </p:nvPr>
        </p:nvGraphicFramePr>
        <p:xfrm>
          <a:off x="312915" y="2700022"/>
          <a:ext cx="11624064" cy="3632459"/>
        </p:xfrm>
        <a:graphic>
          <a:graphicData uri="http://schemas.openxmlformats.org/drawingml/2006/table">
            <a:tbl>
              <a:tblPr firstRow="1" bandRow="1">
                <a:tableStyleId>{5C22544A-7EE6-4342-B048-85BDC9FD1C3A}</a:tableStyleId>
              </a:tblPr>
              <a:tblGrid>
                <a:gridCol w="1423787">
                  <a:extLst>
                    <a:ext uri="{9D8B030D-6E8A-4147-A177-3AD203B41FA5}">
                      <a16:colId xmlns:a16="http://schemas.microsoft.com/office/drawing/2014/main" val="2266060107"/>
                    </a:ext>
                  </a:extLst>
                </a:gridCol>
                <a:gridCol w="10200277">
                  <a:extLst>
                    <a:ext uri="{9D8B030D-6E8A-4147-A177-3AD203B41FA5}">
                      <a16:colId xmlns:a16="http://schemas.microsoft.com/office/drawing/2014/main" val="3977960190"/>
                    </a:ext>
                  </a:extLst>
                </a:gridCol>
              </a:tblGrid>
              <a:tr h="442825">
                <a:tc>
                  <a:txBody>
                    <a:bodyPr/>
                    <a:lstStyle/>
                    <a:p>
                      <a:pPr algn="ctr"/>
                      <a:r>
                        <a:rPr lang="en-GB" dirty="0"/>
                        <a:t>SCF</a:t>
                      </a:r>
                    </a:p>
                  </a:txBody>
                  <a:tcPr/>
                </a:tc>
                <a:tc>
                  <a:txBody>
                    <a:bodyPr/>
                    <a:lstStyle/>
                    <a:p>
                      <a:pPr algn="ctr"/>
                      <a:r>
                        <a:rPr lang="en-GB" dirty="0"/>
                        <a:t>Interpretation</a:t>
                      </a:r>
                    </a:p>
                  </a:txBody>
                  <a:tcPr/>
                </a:tc>
                <a:extLst>
                  <a:ext uri="{0D108BD9-81ED-4DB2-BD59-A6C34878D82A}">
                    <a16:rowId xmlns:a16="http://schemas.microsoft.com/office/drawing/2014/main" val="4146178301"/>
                  </a:ext>
                </a:extLst>
              </a:tr>
              <a:tr h="764328">
                <a:tc>
                  <a:txBody>
                    <a:bodyPr/>
                    <a:lstStyle/>
                    <a:p>
                      <a:pPr algn="ctr"/>
                      <a:r>
                        <a:rPr lang="en-GB" sz="2400" b="1" dirty="0"/>
                        <a:t>0.9-1.1</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Represents +/-10% around the UARL</a:t>
                      </a:r>
                      <a:r>
                        <a:rPr lang="en-GB" sz="2000" baseline="-25000" dirty="0"/>
                        <a:t>1999</a:t>
                      </a:r>
                      <a:r>
                        <a:rPr lang="en-GB" sz="2000" dirty="0"/>
                        <a:t> volume – many systems, zones and DMAs with mid-range pressures between 45-60m and with more than 5000 service connections could have SCFs in this range</a:t>
                      </a:r>
                    </a:p>
                  </a:txBody>
                  <a:tcPr/>
                </a:tc>
                <a:extLst>
                  <a:ext uri="{0D108BD9-81ED-4DB2-BD59-A6C34878D82A}">
                    <a16:rowId xmlns:a16="http://schemas.microsoft.com/office/drawing/2014/main" val="282244878"/>
                  </a:ext>
                </a:extLst>
              </a:tr>
              <a:tr h="1091897">
                <a:tc>
                  <a:txBody>
                    <a:bodyPr/>
                    <a:lstStyle/>
                    <a:p>
                      <a:pPr algn="ctr"/>
                      <a:r>
                        <a:rPr lang="en-GB" sz="2400" b="1" dirty="0"/>
                        <a:t>&lt;0.9</a:t>
                      </a:r>
                    </a:p>
                  </a:txBody>
                  <a:tcPr anchor="ctr"/>
                </a:tc>
                <a:tc>
                  <a:txBody>
                    <a:bodyPr/>
                    <a:lstStyle/>
                    <a:p>
                      <a:r>
                        <a:rPr lang="en-GB" sz="2000" dirty="0"/>
                        <a:t>Indicates that the standard UARL</a:t>
                      </a:r>
                      <a:r>
                        <a:rPr lang="en-GB" sz="2000" baseline="-25000" dirty="0"/>
                        <a:t>1999</a:t>
                      </a:r>
                      <a:r>
                        <a:rPr lang="en-GB" sz="2000" dirty="0"/>
                        <a:t> equation </a:t>
                      </a:r>
                      <a:r>
                        <a:rPr lang="en-GB" sz="2000" b="1" u="sng" dirty="0">
                          <a:solidFill>
                            <a:srgbClr val="00B050"/>
                          </a:solidFill>
                        </a:rPr>
                        <a:t>over-estimates</a:t>
                      </a:r>
                      <a:r>
                        <a:rPr lang="en-GB" sz="2000" dirty="0"/>
                        <a:t> UARL volume – i.e.., lower UARL volume targets could be set. Systems, Zones and DMAs operating at &lt;45m AZP and with &lt;5000 service connections may have SCFs &lt;0.9.</a:t>
                      </a:r>
                    </a:p>
                  </a:txBody>
                  <a:tcPr/>
                </a:tc>
                <a:extLst>
                  <a:ext uri="{0D108BD9-81ED-4DB2-BD59-A6C34878D82A}">
                    <a16:rowId xmlns:a16="http://schemas.microsoft.com/office/drawing/2014/main" val="3837419596"/>
                  </a:ext>
                </a:extLst>
              </a:tr>
              <a:tr h="1091897">
                <a:tc>
                  <a:txBody>
                    <a:bodyPr/>
                    <a:lstStyle/>
                    <a:p>
                      <a:pPr algn="ctr"/>
                      <a:r>
                        <a:rPr lang="en-GB" sz="2400" b="1" dirty="0"/>
                        <a:t>&gt;1.1</a:t>
                      </a:r>
                    </a:p>
                  </a:txBody>
                  <a:tcPr anchor="ctr"/>
                </a:tc>
                <a:tc>
                  <a:txBody>
                    <a:bodyPr/>
                    <a:lstStyle/>
                    <a:p>
                      <a:r>
                        <a:rPr lang="en-GB" sz="2000" b="0" dirty="0">
                          <a:solidFill>
                            <a:schemeClr val="tx1"/>
                          </a:solidFill>
                        </a:rPr>
                        <a:t>I</a:t>
                      </a:r>
                      <a:r>
                        <a:rPr lang="en-GB" sz="2000" dirty="0"/>
                        <a:t>ndicates that the standard UARL</a:t>
                      </a:r>
                      <a:r>
                        <a:rPr lang="en-GB" sz="2000" baseline="-25000" dirty="0"/>
                        <a:t>1999</a:t>
                      </a:r>
                      <a:r>
                        <a:rPr lang="en-GB" sz="2000" dirty="0"/>
                        <a:t> equation </a:t>
                      </a:r>
                      <a:r>
                        <a:rPr lang="en-GB" sz="2000" b="1" u="sng" dirty="0">
                          <a:solidFill>
                            <a:srgbClr val="FF0000"/>
                          </a:solidFill>
                        </a:rPr>
                        <a:t>under-estimates</a:t>
                      </a:r>
                      <a:r>
                        <a:rPr lang="en-GB" sz="2000" dirty="0"/>
                        <a:t> UARL volume – i.e.., higher UARL volume targets should be set. Systems, Zones and DMAs operating at &gt;60m AZP and with &gt;5000 service connections may have SCFs &gt;1.1</a:t>
                      </a:r>
                    </a:p>
                  </a:txBody>
                  <a:tcPr/>
                </a:tc>
                <a:extLst>
                  <a:ext uri="{0D108BD9-81ED-4DB2-BD59-A6C34878D82A}">
                    <a16:rowId xmlns:a16="http://schemas.microsoft.com/office/drawing/2014/main" val="1768707595"/>
                  </a:ext>
                </a:extLst>
              </a:tr>
            </a:tbl>
          </a:graphicData>
        </a:graphic>
      </p:graphicFrame>
      <p:sp>
        <p:nvSpPr>
          <p:cNvPr id="6" name="TextBox 5">
            <a:extLst>
              <a:ext uri="{FF2B5EF4-FFF2-40B4-BE49-F238E27FC236}">
                <a16:creationId xmlns:a16="http://schemas.microsoft.com/office/drawing/2014/main" id="{90967BF7-2AF5-FCAE-ECC3-81F0C78B95D8}"/>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360468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35611B-7F0E-7A53-113A-7C53D72F63BB}"/>
              </a:ext>
            </a:extLst>
          </p:cNvPr>
          <p:cNvSpPr>
            <a:spLocks noGrp="1"/>
          </p:cNvSpPr>
          <p:nvPr>
            <p:ph type="ctrTitle"/>
          </p:nvPr>
        </p:nvSpPr>
        <p:spPr>
          <a:xfrm>
            <a:off x="1255060" y="5279511"/>
            <a:ext cx="9681882" cy="739880"/>
          </a:xfrm>
        </p:spPr>
        <p:txBody>
          <a:bodyPr vert="horz" lIns="91440" tIns="45720" rIns="91440" bIns="45720" rtlCol="0" anchor="b">
            <a:normAutofit/>
          </a:bodyPr>
          <a:lstStyle/>
          <a:p>
            <a:r>
              <a:rPr lang="en-US" sz="3600" kern="1200" dirty="0">
                <a:solidFill>
                  <a:srgbClr val="00B0F0"/>
                </a:solidFill>
                <a:latin typeface="Arial" panose="020B0604020202020204" pitchFamily="34" charset="0"/>
                <a:cs typeface="Arial" panose="020B0604020202020204" pitchFamily="34" charset="0"/>
              </a:rPr>
              <a:t>Case Study results and feedback</a:t>
            </a:r>
          </a:p>
        </p:txBody>
      </p:sp>
      <p:pic>
        <p:nvPicPr>
          <p:cNvPr id="8" name="Picture 7" descr="A map of the world&#10;&#10;Description automatically generated">
            <a:extLst>
              <a:ext uri="{FF2B5EF4-FFF2-40B4-BE49-F238E27FC236}">
                <a16:creationId xmlns:a16="http://schemas.microsoft.com/office/drawing/2014/main" id="{091BF3D0-F0DA-C08C-13B8-70BD4789CC9E}"/>
              </a:ext>
            </a:extLst>
          </p:cNvPr>
          <p:cNvPicPr>
            <a:picLocks noChangeAspect="1"/>
          </p:cNvPicPr>
          <p:nvPr/>
        </p:nvPicPr>
        <p:blipFill rotWithShape="1">
          <a:blip r:embed="rId4"/>
          <a:srcRect r="4208"/>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3" name="TextBox 2">
            <a:extLst>
              <a:ext uri="{FF2B5EF4-FFF2-40B4-BE49-F238E27FC236}">
                <a16:creationId xmlns:a16="http://schemas.microsoft.com/office/drawing/2014/main" id="{16D21B70-B0FA-B265-20B8-9A1B8D4B2FB7}"/>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173488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58D8C4-7465-4258-9B57-657DE12AAB21}"/>
              </a:ext>
            </a:extLst>
          </p:cNvPr>
          <p:cNvSpPr>
            <a:spLocks noGrp="1"/>
          </p:cNvSpPr>
          <p:nvPr>
            <p:ph type="title"/>
          </p:nvPr>
        </p:nvSpPr>
        <p:spPr>
          <a:xfrm>
            <a:off x="312915" y="354652"/>
            <a:ext cx="9916523" cy="820615"/>
          </a:xfrm>
        </p:spPr>
        <p:txBody>
          <a:bodyPr>
            <a:normAutofit/>
          </a:bodyPr>
          <a:lstStyle/>
          <a:p>
            <a:r>
              <a:rPr lang="en-GB" sz="2800" b="1" cap="none" dirty="0">
                <a:solidFill>
                  <a:srgbClr val="00B0F0"/>
                </a:solidFill>
                <a:latin typeface="Arial" panose="020B0604020202020204" pitchFamily="34" charset="0"/>
                <a:cs typeface="Arial" panose="020B0604020202020204" pitchFamily="34" charset="0"/>
              </a:rPr>
              <a:t>Case Study 1 – Sydney Water (Australia)</a:t>
            </a:r>
          </a:p>
        </p:txBody>
      </p:sp>
      <p:sp>
        <p:nvSpPr>
          <p:cNvPr id="7" name="TextBox 6">
            <a:extLst>
              <a:ext uri="{FF2B5EF4-FFF2-40B4-BE49-F238E27FC236}">
                <a16:creationId xmlns:a16="http://schemas.microsoft.com/office/drawing/2014/main" id="{489757A4-2E33-BC93-E84A-B19C2D4050BC}"/>
              </a:ext>
            </a:extLst>
          </p:cNvPr>
          <p:cNvSpPr txBox="1"/>
          <p:nvPr/>
        </p:nvSpPr>
        <p:spPr>
          <a:xfrm>
            <a:off x="4696990" y="1714417"/>
            <a:ext cx="7365080" cy="4247317"/>
          </a:xfrm>
          <a:prstGeom prst="rect">
            <a:avLst/>
          </a:prstGeom>
          <a:solidFill>
            <a:schemeClr val="accent1">
              <a:lumMod val="20000"/>
              <a:lumOff val="80000"/>
            </a:schemeClr>
          </a:solidFill>
          <a:ln w="31750" cmpd="thickThin">
            <a:solidFill>
              <a:srgbClr val="4472C4">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are using SCF calculations to </a:t>
            </a:r>
            <a:r>
              <a:rPr kumimoji="0" lang="en-GB"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plan the DMA program</a:t>
            </a:r>
            <a:r>
              <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data is useful in desktop analysis of </a:t>
            </a:r>
            <a:r>
              <a:rPr kumimoji="0" lang="en-GB"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choosing preliminary DMA candidates </a:t>
            </a:r>
            <a:r>
              <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enable the operators confirm the candidates based on network configuration and local conditions.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GB"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adopt the system level SCF corrected UARL as future targets </a:t>
            </a:r>
            <a:r>
              <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plan leakage control works i</a:t>
            </a:r>
            <a:r>
              <a:rPr lang="en-GB" kern="0" dirty="0">
                <a:solidFill>
                  <a:prstClr val="black"/>
                </a:solidFill>
                <a:latin typeface="Arial" panose="020B0604020202020204" pitchFamily="34" charset="0"/>
                <a:ea typeface="Times New Roman" panose="02020603050405020304" pitchFamily="18" charset="0"/>
                <a:cs typeface="Arial" panose="020B0604020202020204" pitchFamily="34" charset="0"/>
              </a:rPr>
              <a:t>e.,</a:t>
            </a:r>
            <a:r>
              <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pressure reduction, sensors, traditional ALD or DMA sectorisation.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are working on system level water loss. Once that is done the </a:t>
            </a:r>
            <a:r>
              <a:rPr kumimoji="0" lang="en-GB"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corrected UARLs can be set as targets </a:t>
            </a:r>
            <a:r>
              <a:rPr kumimoji="0" lang="en-GB"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and planning may be undertaken to address the gap between actual water loss and the UARL targets.”</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2A1459B4-8E2E-F80D-47B1-5CBAC3BC9050}"/>
              </a:ext>
            </a:extLst>
          </p:cNvPr>
          <p:cNvGraphicFramePr>
            <a:graphicFrameLocks noGrp="1"/>
          </p:cNvGraphicFramePr>
          <p:nvPr>
            <p:extLst>
              <p:ext uri="{D42A27DB-BD31-4B8C-83A1-F6EECF244321}">
                <p14:modId xmlns:p14="http://schemas.microsoft.com/office/powerpoint/2010/main" val="2208005684"/>
              </p:ext>
            </p:extLst>
          </p:nvPr>
        </p:nvGraphicFramePr>
        <p:xfrm>
          <a:off x="204489" y="1375666"/>
          <a:ext cx="4318292" cy="4765150"/>
        </p:xfrm>
        <a:graphic>
          <a:graphicData uri="http://schemas.openxmlformats.org/drawingml/2006/table">
            <a:tbl>
              <a:tblPr firstRow="1" bandRow="1">
                <a:tableStyleId>{BC89EF96-8CEA-46FF-86C4-4CE0E7609802}</a:tableStyleId>
              </a:tblPr>
              <a:tblGrid>
                <a:gridCol w="2367262">
                  <a:extLst>
                    <a:ext uri="{9D8B030D-6E8A-4147-A177-3AD203B41FA5}">
                      <a16:colId xmlns:a16="http://schemas.microsoft.com/office/drawing/2014/main" val="2415009561"/>
                    </a:ext>
                  </a:extLst>
                </a:gridCol>
                <a:gridCol w="1951030">
                  <a:extLst>
                    <a:ext uri="{9D8B030D-6E8A-4147-A177-3AD203B41FA5}">
                      <a16:colId xmlns:a16="http://schemas.microsoft.com/office/drawing/2014/main" val="3233290753"/>
                    </a:ext>
                  </a:extLst>
                </a:gridCol>
              </a:tblGrid>
              <a:tr h="648138">
                <a:tc>
                  <a:txBody>
                    <a:bodyPr/>
                    <a:lstStyle/>
                    <a:p>
                      <a:pPr algn="ctr"/>
                      <a:r>
                        <a:rPr lang="en-GB" sz="1400" b="1" dirty="0">
                          <a:solidFill>
                            <a:srgbClr val="000000"/>
                          </a:solidFill>
                          <a:latin typeface="Arial" panose="020B0604020202020204" pitchFamily="34" charset="0"/>
                          <a:cs typeface="Arial" panose="020B0604020202020204" pitchFamily="34" charset="0"/>
                        </a:rPr>
                        <a:t>SERVICE CONNECTIONS</a:t>
                      </a:r>
                    </a:p>
                    <a:p>
                      <a:pPr algn="ctr"/>
                      <a:r>
                        <a:rPr lang="en-GB" sz="1400" b="1" dirty="0">
                          <a:solidFill>
                            <a:srgbClr val="000000"/>
                          </a:solidFill>
                          <a:latin typeface="Arial" panose="020B0604020202020204" pitchFamily="34" charset="0"/>
                          <a:cs typeface="Arial" panose="020B0604020202020204" pitchFamily="34" charset="0"/>
                        </a:rPr>
                        <a:t>(all meters at property line)</a:t>
                      </a:r>
                    </a:p>
                  </a:txBody>
                  <a:tcPr anchor="ctr">
                    <a:lnL w="19050" cap="flat" cmpd="sng" algn="ctr">
                      <a:solidFill>
                        <a:srgbClr val="002060"/>
                      </a:solidFill>
                      <a:prstDash val="solid"/>
                      <a:round/>
                      <a:headEnd type="none" w="med" len="med"/>
                      <a:tailEnd type="none" w="med" len="med"/>
                    </a:lnL>
                    <a:lnT w="19050" cap="flat" cmpd="sng" algn="ctr">
                      <a:solidFill>
                        <a:srgbClr val="002060"/>
                      </a:solidFill>
                      <a:prstDash val="solid"/>
                      <a:round/>
                      <a:headEnd type="none" w="med" len="med"/>
                      <a:tailEnd type="none" w="med" len="med"/>
                    </a:lnT>
                  </a:tcPr>
                </a:tc>
                <a:tc>
                  <a:txBody>
                    <a:bodyPr/>
                    <a:lstStyle/>
                    <a:p>
                      <a:pPr algn="ctr"/>
                      <a:r>
                        <a:rPr lang="en-GB" sz="1400" b="1" dirty="0">
                          <a:solidFill>
                            <a:srgbClr val="000000"/>
                          </a:solidFill>
                          <a:latin typeface="Arial" panose="020B0604020202020204" pitchFamily="34" charset="0"/>
                          <a:cs typeface="Arial" panose="020B0604020202020204" pitchFamily="34" charset="0"/>
                        </a:rPr>
                        <a:t>1.37 MILLION</a:t>
                      </a:r>
                    </a:p>
                  </a:txBody>
                  <a:tcPr anchor="ctr">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tcPr>
                </a:tc>
                <a:extLst>
                  <a:ext uri="{0D108BD9-81ED-4DB2-BD59-A6C34878D82A}">
                    <a16:rowId xmlns:a16="http://schemas.microsoft.com/office/drawing/2014/main" val="3462517185"/>
                  </a:ext>
                </a:extLst>
              </a:tr>
              <a:tr h="747866">
                <a:tc>
                  <a:txBody>
                    <a:bodyPr/>
                    <a:lstStyle/>
                    <a:p>
                      <a:pPr algn="ctr"/>
                      <a:r>
                        <a:rPr lang="en-GB" sz="1400" b="1" dirty="0">
                          <a:solidFill>
                            <a:srgbClr val="000000"/>
                          </a:solidFill>
                          <a:latin typeface="Arial" panose="020B0604020202020204" pitchFamily="34" charset="0"/>
                          <a:cs typeface="Arial" panose="020B0604020202020204" pitchFamily="34" charset="0"/>
                        </a:rPr>
                        <a:t>DENSITY OF CONNECTIONS (AVERAGE)</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58.6</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52202962"/>
                  </a:ext>
                </a:extLst>
              </a:tr>
              <a:tr h="524006">
                <a:tc>
                  <a:txBody>
                    <a:bodyPr/>
                    <a:lstStyle/>
                    <a:p>
                      <a:pPr algn="ctr"/>
                      <a:r>
                        <a:rPr lang="en-GB" sz="1400" b="1" dirty="0">
                          <a:solidFill>
                            <a:srgbClr val="000000"/>
                          </a:solidFill>
                          <a:latin typeface="Arial" panose="020B0604020202020204" pitchFamily="34" charset="0"/>
                          <a:cs typeface="Arial" panose="020B0604020202020204" pitchFamily="34" charset="0"/>
                        </a:rPr>
                        <a:t>MAINS LENGTH (km)</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23800</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585537002"/>
                  </a:ext>
                </a:extLst>
              </a:tr>
              <a:tr h="747866">
                <a:tc>
                  <a:txBody>
                    <a:bodyPr/>
                    <a:lstStyle/>
                    <a:p>
                      <a:pPr algn="ctr"/>
                      <a:r>
                        <a:rPr lang="en-GB" sz="1400" b="1" dirty="0">
                          <a:solidFill>
                            <a:srgbClr val="000000"/>
                          </a:solidFill>
                          <a:latin typeface="Arial" panose="020B0604020202020204" pitchFamily="34" charset="0"/>
                          <a:cs typeface="Arial" panose="020B0604020202020204" pitchFamily="34" charset="0"/>
                        </a:rPr>
                        <a:t>AVERAGE ZONE PRESSURE (m)</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51.9</a:t>
                      </a:r>
                    </a:p>
                    <a:p>
                      <a:pPr algn="ctr"/>
                      <a:r>
                        <a:rPr lang="en-GB" sz="1400" b="1" dirty="0">
                          <a:solidFill>
                            <a:srgbClr val="000000"/>
                          </a:solidFill>
                          <a:latin typeface="Arial" panose="020B0604020202020204" pitchFamily="34" charset="0"/>
                          <a:cs typeface="Arial" panose="020B0604020202020204" pitchFamily="34" charset="0"/>
                        </a:rPr>
                        <a:t>(15-137m)</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663329578"/>
                  </a:ext>
                </a:extLst>
              </a:tr>
              <a:tr h="747866">
                <a:tc>
                  <a:txBody>
                    <a:bodyPr/>
                    <a:lstStyle/>
                    <a:p>
                      <a:pPr algn="ctr"/>
                      <a:r>
                        <a:rPr lang="en-GB" sz="1400" b="1" dirty="0">
                          <a:solidFill>
                            <a:srgbClr val="000000"/>
                          </a:solidFill>
                          <a:latin typeface="Arial" panose="020B0604020202020204" pitchFamily="34" charset="0"/>
                          <a:cs typeface="Arial" panose="020B0604020202020204" pitchFamily="34" charset="0"/>
                        </a:rPr>
                        <a:t>MAINS AND SERVICES PIPE MATERIALS</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82% RIGID MAINS</a:t>
                      </a:r>
                    </a:p>
                    <a:p>
                      <a:pPr algn="ctr"/>
                      <a:r>
                        <a:rPr lang="en-GB" sz="1400" b="1" dirty="0">
                          <a:solidFill>
                            <a:srgbClr val="000000"/>
                          </a:solidFill>
                          <a:latin typeface="Arial" panose="020B0604020202020204" pitchFamily="34" charset="0"/>
                          <a:cs typeface="Arial" panose="020B0604020202020204" pitchFamily="34" charset="0"/>
                        </a:rPr>
                        <a:t>85% RIGID SERVICES</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31840569"/>
                  </a:ext>
                </a:extLst>
              </a:tr>
              <a:tr h="496354">
                <a:tc>
                  <a:txBody>
                    <a:bodyPr/>
                    <a:lstStyle/>
                    <a:p>
                      <a:pPr algn="ctr"/>
                      <a:r>
                        <a:rPr lang="en-GB" sz="1400" b="1" dirty="0">
                          <a:solidFill>
                            <a:srgbClr val="000000"/>
                          </a:solidFill>
                          <a:latin typeface="Arial" panose="020B0604020202020204" pitchFamily="34" charset="0"/>
                          <a:cs typeface="Arial" panose="020B0604020202020204" pitchFamily="34" charset="0"/>
                        </a:rPr>
                        <a:t>NUMBER OF SCF CALCULATIONS</a:t>
                      </a:r>
                    </a:p>
                  </a:txBody>
                  <a:tcPr anchor="ctr">
                    <a:lnL w="19050" cap="flat" cmpd="sng" algn="ctr">
                      <a:solidFill>
                        <a:srgbClr val="002060"/>
                      </a:solidFill>
                      <a:prstDash val="solid"/>
                      <a:round/>
                      <a:headEnd type="none" w="med" len="med"/>
                      <a:tailEnd type="none" w="med" len="med"/>
                    </a:lnL>
                  </a:tcPr>
                </a:tc>
                <a:tc>
                  <a:txBody>
                    <a:bodyPr/>
                    <a:lstStyle/>
                    <a:p>
                      <a:pPr algn="ctr"/>
                      <a:r>
                        <a:rPr lang="en-GB" sz="1400" b="1" dirty="0">
                          <a:solidFill>
                            <a:srgbClr val="000000"/>
                          </a:solidFill>
                          <a:latin typeface="Arial" panose="020B0604020202020204" pitchFamily="34" charset="0"/>
                          <a:cs typeface="Arial" panose="020B0604020202020204" pitchFamily="34" charset="0"/>
                        </a:rPr>
                        <a:t>655</a:t>
                      </a:r>
                    </a:p>
                  </a:txBody>
                  <a:tcPr anchor="ctr">
                    <a:lnR w="190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456226300"/>
                  </a:ext>
                </a:extLst>
              </a:tr>
              <a:tr h="747866">
                <a:tc>
                  <a:txBody>
                    <a:bodyPr/>
                    <a:lstStyle/>
                    <a:p>
                      <a:pPr algn="ctr"/>
                      <a:r>
                        <a:rPr lang="en-GB" sz="1400" b="1" dirty="0">
                          <a:solidFill>
                            <a:srgbClr val="000000"/>
                          </a:solidFill>
                          <a:latin typeface="Arial" panose="020B0604020202020204" pitchFamily="34" charset="0"/>
                          <a:cs typeface="Arial" panose="020B0604020202020204" pitchFamily="34" charset="0"/>
                        </a:rPr>
                        <a:t>CURRENT ILI (2020)</a:t>
                      </a:r>
                    </a:p>
                  </a:txBody>
                  <a:tcPr anchor="ctr">
                    <a:lnL w="19050" cap="flat" cmpd="sng" algn="ctr">
                      <a:solidFill>
                        <a:srgbClr val="002060"/>
                      </a:solidFill>
                      <a:prstDash val="solid"/>
                      <a:round/>
                      <a:headEnd type="none" w="med" len="med"/>
                      <a:tailEnd type="none" w="med" len="med"/>
                    </a:lnL>
                    <a:lnB w="19050" cap="flat" cmpd="sng" algn="ctr">
                      <a:solidFill>
                        <a:srgbClr val="002060"/>
                      </a:solidFill>
                      <a:prstDash val="solid"/>
                      <a:round/>
                      <a:headEnd type="none" w="med" len="med"/>
                      <a:tailEnd type="none" w="med" len="med"/>
                    </a:lnB>
                  </a:tcPr>
                </a:tc>
                <a:tc>
                  <a:txBody>
                    <a:bodyPr/>
                    <a:lstStyle/>
                    <a:p>
                      <a:pPr algn="ctr"/>
                      <a:r>
                        <a:rPr lang="en-GB" sz="1400" b="1" dirty="0">
                          <a:solidFill>
                            <a:srgbClr val="000000"/>
                          </a:solidFill>
                          <a:latin typeface="Arial" panose="020B0604020202020204" pitchFamily="34" charset="0"/>
                          <a:cs typeface="Arial" panose="020B0604020202020204" pitchFamily="34" charset="0"/>
                        </a:rPr>
                        <a:t>1.3</a:t>
                      </a:r>
                    </a:p>
                  </a:txBody>
                  <a:tcPr anchor="ctr">
                    <a:lnR w="19050" cap="flat" cmpd="sng" algn="ctr">
                      <a:solidFill>
                        <a:srgbClr val="002060"/>
                      </a:solidFill>
                      <a:prstDash val="solid"/>
                      <a:round/>
                      <a:headEnd type="none" w="med" len="med"/>
                      <a:tailEnd type="none" w="med" len="med"/>
                    </a:lnR>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82442682"/>
                  </a:ext>
                </a:extLst>
              </a:tr>
            </a:tbl>
          </a:graphicData>
        </a:graphic>
      </p:graphicFrame>
      <p:sp>
        <p:nvSpPr>
          <p:cNvPr id="5" name="TextBox 4">
            <a:extLst>
              <a:ext uri="{FF2B5EF4-FFF2-40B4-BE49-F238E27FC236}">
                <a16:creationId xmlns:a16="http://schemas.microsoft.com/office/drawing/2014/main" id="{641A7E37-462A-48C3-D315-4BDA0DAFCD8E}"/>
              </a:ext>
            </a:extLst>
          </p:cNvPr>
          <p:cNvSpPr txBox="1"/>
          <p:nvPr/>
        </p:nvSpPr>
        <p:spPr>
          <a:xfrm>
            <a:off x="0" y="6257833"/>
            <a:ext cx="4897930" cy="27699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data reproduced with kind permission of  Sydney Water, Australia</a:t>
            </a:r>
          </a:p>
        </p:txBody>
      </p:sp>
      <p:sp>
        <p:nvSpPr>
          <p:cNvPr id="4" name="TextBox 3">
            <a:extLst>
              <a:ext uri="{FF2B5EF4-FFF2-40B4-BE49-F238E27FC236}">
                <a16:creationId xmlns:a16="http://schemas.microsoft.com/office/drawing/2014/main" id="{998FC184-0EC8-A464-4A32-4ECC4DCEE7D5}"/>
              </a:ext>
            </a:extLst>
          </p:cNvPr>
          <p:cNvSpPr txBox="1"/>
          <p:nvPr/>
        </p:nvSpPr>
        <p:spPr>
          <a:xfrm>
            <a:off x="6949937" y="6559828"/>
            <a:ext cx="5242063" cy="369332"/>
          </a:xfrm>
          <a:prstGeom prst="rect">
            <a:avLst/>
          </a:prstGeom>
          <a:noFill/>
        </p:spPr>
        <p:txBody>
          <a:bodyPr wrap="square">
            <a:spAutoFit/>
          </a:bodyPr>
          <a:lstStyle/>
          <a:p>
            <a:pPr marL="263525" lvl="1" indent="0">
              <a:buNone/>
            </a:pPr>
            <a:r>
              <a:rPr lang="en-GB" sz="1800" dirty="0">
                <a:latin typeface="Arial" panose="020B0604020202020204" pitchFamily="34" charset="0"/>
                <a:cs typeface="Arial" panose="020B0604020202020204" pitchFamily="34" charset="0"/>
              </a:rPr>
              <a:t>© Water Loss Research &amp; Analysis 2023</a:t>
            </a:r>
          </a:p>
        </p:txBody>
      </p:sp>
    </p:spTree>
    <p:custDataLst>
      <p:tags r:id="rId1"/>
    </p:custDataLst>
    <p:extLst>
      <p:ext uri="{BB962C8B-B14F-4D97-AF65-F5344CB8AC3E}">
        <p14:creationId xmlns:p14="http://schemas.microsoft.com/office/powerpoint/2010/main" val="233044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IWA Colors">
      <a:dk1>
        <a:srgbClr val="414646"/>
      </a:dk1>
      <a:lt1>
        <a:srgbClr val="FFFFFF"/>
      </a:lt1>
      <a:dk2>
        <a:srgbClr val="939598"/>
      </a:dk2>
      <a:lt2>
        <a:srgbClr val="14325A"/>
      </a:lt2>
      <a:accent1>
        <a:srgbClr val="00AEEF"/>
      </a:accent1>
      <a:accent2>
        <a:srgbClr val="00827D"/>
      </a:accent2>
      <a:accent3>
        <a:srgbClr val="FFD478"/>
      </a:accent3>
      <a:accent4>
        <a:srgbClr val="E6EB00"/>
      </a:accent4>
      <a:accent5>
        <a:srgbClr val="14325A"/>
      </a:accent5>
      <a:accent6>
        <a:srgbClr val="00BEB4"/>
      </a:accent6>
      <a:hlink>
        <a:srgbClr val="00AEEF"/>
      </a:hlink>
      <a:folHlink>
        <a:srgbClr val="0082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0E01D99439394689CD4326FC2C3761" ma:contentTypeVersion="12" ma:contentTypeDescription="Create a new document." ma:contentTypeScope="" ma:versionID="8d2558e08ee33073c62cea81c921d3ee">
  <xsd:schema xmlns:xsd="http://www.w3.org/2001/XMLSchema" xmlns:xs="http://www.w3.org/2001/XMLSchema" xmlns:p="http://schemas.microsoft.com/office/2006/metadata/properties" xmlns:ns3="23a205b6-a9ac-413e-be1d-3bc5626e2cc2" xmlns:ns4="9c4becb1-3a68-45c7-ab25-0e12c3c09f37" targetNamespace="http://schemas.microsoft.com/office/2006/metadata/properties" ma:root="true" ma:fieldsID="afc6c0a5983f9315af3b5ddb326037dd" ns3:_="" ns4:_="">
    <xsd:import namespace="23a205b6-a9ac-413e-be1d-3bc5626e2cc2"/>
    <xsd:import namespace="9c4becb1-3a68-45c7-ab25-0e12c3c09f3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a205b6-a9ac-413e-be1d-3bc5626e2c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4becb1-3a68-45c7-ab25-0e12c3c09f3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469EE3-FC0E-45C2-AE23-DDAA4B75A58C}">
  <ds:schemaRefs>
    <ds:schemaRef ds:uri="http://purl.org/dc/elements/1.1/"/>
    <ds:schemaRef ds:uri="http://purl.org/dc/terms/"/>
    <ds:schemaRef ds:uri="http://schemas.microsoft.com/office/infopath/2007/PartnerControls"/>
    <ds:schemaRef ds:uri="http://schemas.openxmlformats.org/package/2006/metadata/core-properties"/>
    <ds:schemaRef ds:uri="9c4becb1-3a68-45c7-ab25-0e12c3c09f37"/>
    <ds:schemaRef ds:uri="http://schemas.microsoft.com/office/2006/documentManagement/types"/>
    <ds:schemaRef ds:uri="http://purl.org/dc/dcmitype/"/>
    <ds:schemaRef ds:uri="23a205b6-a9ac-413e-be1d-3bc5626e2cc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3E3F0F1-4036-4D5E-85C5-7D2BC0E56CD3}">
  <ds:schemaRefs>
    <ds:schemaRef ds:uri="http://schemas.microsoft.com/sharepoint/v3/contenttype/forms"/>
  </ds:schemaRefs>
</ds:datastoreItem>
</file>

<file path=customXml/itemProps3.xml><?xml version="1.0" encoding="utf-8"?>
<ds:datastoreItem xmlns:ds="http://schemas.openxmlformats.org/officeDocument/2006/customXml" ds:itemID="{BD1E9D56-F675-438C-82A8-B3D595B69D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a205b6-a9ac-413e-be1d-3bc5626e2cc2"/>
    <ds:schemaRef ds:uri="9c4becb1-3a68-45c7-ab25-0e12c3c09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4501</Words>
  <Application>Microsoft Office PowerPoint</Application>
  <PresentationFormat>Widescreen</PresentationFormat>
  <Paragraphs>354</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Corbel</vt:lpstr>
      <vt:lpstr>Courier New</vt:lpstr>
      <vt:lpstr>Symbol</vt:lpstr>
      <vt:lpstr>Wingdings</vt:lpstr>
      <vt:lpstr>Office Theme</vt:lpstr>
      <vt:lpstr>Office-Design</vt:lpstr>
      <vt:lpstr>SCF extends the practical application of  UARL and  recommended   use  of  UARL1999,  ILI  and  UARL  with SCF</vt:lpstr>
      <vt:lpstr>AGENDA: UNAVOIDABLE ANNUAL REAL LOSSES</vt:lpstr>
      <vt:lpstr>UARL1999 Equation for whole systems – why it was needed</vt:lpstr>
      <vt:lpstr>UARL evolution since 1999</vt:lpstr>
      <vt:lpstr>How is a UARL with SCF calculation different?</vt:lpstr>
      <vt:lpstr>Reduction in Bursts by pressure management has been predictable following a major study in Australia </vt:lpstr>
      <vt:lpstr>Interpreting SCF results</vt:lpstr>
      <vt:lpstr>Case Study results and feedback</vt:lpstr>
      <vt:lpstr>Case Study 1 – Sydney Water (Australia)</vt:lpstr>
      <vt:lpstr>Case Study 1 – Sydney Water (Australia)</vt:lpstr>
      <vt:lpstr>Case Study 2 - Quebec Province (Canada)</vt:lpstr>
      <vt:lpstr>Case Study 2 - Quebec Province (Canada)</vt:lpstr>
      <vt:lpstr>Case Study 3 - Water Services Corporation (Malta</vt:lpstr>
      <vt:lpstr>Case Study 3 - Water Services Corporation (Malta)</vt:lpstr>
      <vt:lpstr>PowerPoint Presentation</vt:lpstr>
      <vt:lpstr>Guidance on use of UARL1999, ILI and UARL with SCF</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feedback</dc:title>
  <dc:creator>Kate Stanton-Davies</dc:creator>
  <cp:lastModifiedBy>Kate Stanton-Davies</cp:lastModifiedBy>
  <cp:revision>83</cp:revision>
  <cp:lastPrinted>2023-10-17T15:11:50Z</cp:lastPrinted>
  <dcterms:created xsi:type="dcterms:W3CDTF">2023-10-05T09:48:57Z</dcterms:created>
  <dcterms:modified xsi:type="dcterms:W3CDTF">2024-03-05T13:34:56Z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BB7A6071-66A9-4959-AB27-E7221DEA6B86</vt:lpwstr>
  </property>
  <property fmtid="{D5CDD505-2E9C-101B-9397-08002B2CF9AE}" pid="3" name="ArticulatePath">
    <vt:lpwstr>Presentation1</vt:lpwstr>
  </property>
  <property fmtid="{D5CDD505-2E9C-101B-9397-08002B2CF9AE}" pid="4" name="ContentTypeId">
    <vt:lpwstr>0x010100110E01D99439394689CD4326FC2C3761</vt:lpwstr>
  </property>
</Properties>
</file>