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notesMasterIdLst>
    <p:notesMasterId r:id="rId16"/>
  </p:notesMasterIdLst>
  <p:handoutMasterIdLst>
    <p:handoutMasterId r:id="rId17"/>
  </p:handoutMasterIdLst>
  <p:sldIdLst>
    <p:sldId id="256" r:id="rId2"/>
    <p:sldId id="501" r:id="rId3"/>
    <p:sldId id="505" r:id="rId4"/>
    <p:sldId id="506" r:id="rId5"/>
    <p:sldId id="258" r:id="rId6"/>
    <p:sldId id="482" r:id="rId7"/>
    <p:sldId id="485" r:id="rId8"/>
    <p:sldId id="509" r:id="rId9"/>
    <p:sldId id="510" r:id="rId10"/>
    <p:sldId id="511" r:id="rId11"/>
    <p:sldId id="488" r:id="rId12"/>
    <p:sldId id="370" r:id="rId13"/>
    <p:sldId id="494" r:id="rId14"/>
    <p:sldId id="503" r:id="rId15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CEBF6"/>
    <a:srgbClr val="FFFFFF"/>
    <a:srgbClr val="A8C6E2"/>
    <a:srgbClr val="305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9" autoAdjust="0"/>
    <p:restoredTop sz="79787" autoAdjust="0"/>
  </p:normalViewPr>
  <p:slideViewPr>
    <p:cSldViewPr snapToGrid="0">
      <p:cViewPr varScale="1">
        <p:scale>
          <a:sx n="85" d="100"/>
          <a:sy n="85" d="100"/>
        </p:scale>
        <p:origin x="3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47913153367906"/>
          <c:y val="0.22395575553055869"/>
          <c:w val="0.5238462952069215"/>
          <c:h val="0.634748450561327"/>
        </c:manualLayout>
      </c:layout>
      <c:scatterChart>
        <c:scatterStyle val="lineMarker"/>
        <c:varyColors val="0"/>
        <c:ser>
          <c:idx val="14"/>
          <c:order val="0"/>
          <c:tx>
            <c:v>N1 test result</c:v>
          </c:tx>
          <c:marker>
            <c:symbol val="triangle"/>
            <c:size val="10"/>
            <c:spPr>
              <a:solidFill>
                <a:srgbClr val="FF0000"/>
              </a:solidFill>
            </c:spPr>
          </c:marker>
          <c:dPt>
            <c:idx val="0"/>
            <c:marker>
              <c:symbol val="triangle"/>
              <c:size val="13"/>
            </c:marker>
            <c:bubble3D val="0"/>
            <c:extLst>
              <c:ext xmlns:c16="http://schemas.microsoft.com/office/drawing/2014/chart" uri="{C3380CC4-5D6E-409C-BE32-E72D297353CC}">
                <c16:uniqueId val="{00000001-C7CC-4A15-8E2D-5EC5FB922402}"/>
              </c:ext>
            </c:extLst>
          </c:dPt>
          <c:xVal>
            <c:numRef>
              <c:f>'N1 vs AZP from N1 test'!$D$6</c:f>
              <c:numCache>
                <c:formatCode>General</c:formatCode>
                <c:ptCount val="1"/>
                <c:pt idx="0">
                  <c:v>40.5</c:v>
                </c:pt>
              </c:numCache>
            </c:numRef>
          </c:xVal>
          <c:yVal>
            <c:numRef>
              <c:f>'N1 vs AZP from N1 test'!$K$6</c:f>
              <c:numCache>
                <c:formatCode>0.00</c:formatCode>
                <c:ptCount val="1"/>
                <c:pt idx="0">
                  <c:v>1.2892242269941028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7CC-4A15-8E2D-5EC5FB922402}"/>
            </c:ext>
          </c:extLst>
        </c:ser>
        <c:ser>
          <c:idx val="15"/>
          <c:order val="1"/>
          <c:tx>
            <c:v>N1 Test </c:v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'N1 vs AZP from N1 test'!$M$30:$N$30</c:f>
              <c:numCache>
                <c:formatCode>0.0</c:formatCode>
                <c:ptCount val="2"/>
                <c:pt idx="0">
                  <c:v>36</c:v>
                </c:pt>
                <c:pt idx="1">
                  <c:v>45</c:v>
                </c:pt>
              </c:numCache>
            </c:numRef>
          </c:xVal>
          <c:yVal>
            <c:numRef>
              <c:f>'N1 vs AZP from N1 test'!$M$31:$N$31</c:f>
              <c:numCache>
                <c:formatCode>0.00</c:formatCode>
                <c:ptCount val="2"/>
                <c:pt idx="0">
                  <c:v>1.2689643452096604</c:v>
                </c:pt>
                <c:pt idx="1">
                  <c:v>1.3062173351978101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7CC-4A15-8E2D-5EC5FB922402}"/>
            </c:ext>
          </c:extLst>
        </c:ser>
        <c:ser>
          <c:idx val="7"/>
          <c:order val="2"/>
          <c:tx>
            <c:v>N1 assumed linear</c:v>
          </c:tx>
          <c:spPr>
            <a:ln w="28575">
              <a:solidFill>
                <a:srgbClr val="FF0000"/>
              </a:solidFill>
              <a:prstDash val="dash"/>
            </a:ln>
          </c:spPr>
          <c:marker>
            <c:spPr>
              <a:ln w="28575">
                <a:solidFill>
                  <a:srgbClr val="FF0000"/>
                </a:solidFill>
                <a:prstDash val="dash"/>
              </a:ln>
            </c:spPr>
          </c:marker>
          <c:xVal>
            <c:numRef>
              <c:f>'N1 vs AZP from N1 test'!$C$12:$N$12</c:f>
              <c:numCache>
                <c:formatCode>General</c:formatCode>
                <c:ptCount val="12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  <c:pt idx="10">
                  <c:v>90</c:v>
                </c:pt>
                <c:pt idx="11">
                  <c:v>100</c:v>
                </c:pt>
              </c:numCache>
            </c:numRef>
          </c:xVal>
          <c:yVal>
            <c:numRef>
              <c:f>'N1 vs AZP from N1 test'!$C$33:$N$33</c:f>
              <c:numCache>
                <c:formatCode>General</c:formatCode>
                <c:ptCount val="12"/>
                <c:pt idx="0">
                  <c:v>1.29</c:v>
                </c:pt>
                <c:pt idx="1">
                  <c:v>1.29</c:v>
                </c:pt>
                <c:pt idx="2">
                  <c:v>1.29</c:v>
                </c:pt>
                <c:pt idx="3">
                  <c:v>1.29</c:v>
                </c:pt>
                <c:pt idx="4">
                  <c:v>1.29</c:v>
                </c:pt>
                <c:pt idx="5">
                  <c:v>1.29</c:v>
                </c:pt>
                <c:pt idx="6">
                  <c:v>1.29</c:v>
                </c:pt>
                <c:pt idx="7">
                  <c:v>1.29</c:v>
                </c:pt>
                <c:pt idx="8">
                  <c:v>1.29</c:v>
                </c:pt>
                <c:pt idx="9">
                  <c:v>1.29</c:v>
                </c:pt>
                <c:pt idx="10">
                  <c:v>1.29</c:v>
                </c:pt>
                <c:pt idx="11">
                  <c:v>1.29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7CC-4A15-8E2D-5EC5FB922402}"/>
            </c:ext>
          </c:extLst>
        </c:ser>
        <c:ser>
          <c:idx val="13"/>
          <c:order val="3"/>
          <c:tx>
            <c:v>P = 50m</c:v>
          </c:tx>
          <c:spPr>
            <a:ln w="12700">
              <a:solidFill>
                <a:sysClr val="windowText" lastClr="000000"/>
              </a:solidFill>
              <a:prstDash val="dash"/>
            </a:ln>
          </c:spPr>
          <c:marker>
            <c:symbol val="star"/>
            <c:size val="2"/>
            <c:spPr>
              <a:ln w="12700">
                <a:solidFill>
                  <a:sysClr val="windowText" lastClr="000000"/>
                </a:solidFill>
                <a:prstDash val="dash"/>
              </a:ln>
            </c:spPr>
          </c:marker>
          <c:xVal>
            <c:numRef>
              <c:f>'N1 vs AZP from N1 test'!$S$13:$S$14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xVal>
          <c:yVal>
            <c:numRef>
              <c:f>'N1 vs AZP from N1 test'!$R$13:$R$14</c:f>
              <c:numCache>
                <c:formatCode>General</c:formatCode>
                <c:ptCount val="2"/>
                <c:pt idx="0">
                  <c:v>1.5</c:v>
                </c:pt>
                <c:pt idx="1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7CC-4A15-8E2D-5EC5FB922402}"/>
            </c:ext>
          </c:extLst>
        </c:ser>
        <c:ser>
          <c:idx val="11"/>
          <c:order val="4"/>
          <c:tx>
            <c:v>N1 = 1.0</c:v>
          </c:tx>
          <c:spPr>
            <a:ln w="19050">
              <a:solidFill>
                <a:sysClr val="windowText" lastClr="000000"/>
              </a:solidFill>
            </a:ln>
          </c:spPr>
          <c:marker>
            <c:symbol val="triangle"/>
            <c:size val="2"/>
            <c:spPr>
              <a:ln w="19050">
                <a:solidFill>
                  <a:sysClr val="windowText" lastClr="000000"/>
                </a:solidFill>
              </a:ln>
            </c:spPr>
          </c:marker>
          <c:xVal>
            <c:numRef>
              <c:f>'N1 vs AZP from N1 test'!$R$16:$R$17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xVal>
          <c:yVal>
            <c:numRef>
              <c:f>'N1 vs AZP from N1 test'!$S$16:$S$17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7CC-4A15-8E2D-5EC5FB922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89312"/>
        <c:axId val="181989888"/>
      </c:scatterChart>
      <c:valAx>
        <c:axId val="181989312"/>
        <c:scaling>
          <c:orientation val="minMax"/>
          <c:max val="10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Average Zone Pressure AZP in metres 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81989888"/>
        <c:crosses val="autoZero"/>
        <c:crossBetween val="midCat"/>
        <c:majorUnit val="5"/>
      </c:valAx>
      <c:valAx>
        <c:axId val="181989888"/>
        <c:scaling>
          <c:orientation val="minMax"/>
          <c:max val="1.5"/>
          <c:min val="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N1 Exponent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181989312"/>
        <c:crosses val="autoZero"/>
        <c:crossBetween val="midCat"/>
      </c:valAx>
      <c:spPr>
        <a:ln>
          <a:prstDash val="dash"/>
        </a:ln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5488938080598336"/>
          <c:y val="0.22285824566046888"/>
          <c:w val="0.33231062134414757"/>
          <c:h val="0.37487152341251456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47913153367906"/>
          <c:y val="0.22395575553055869"/>
          <c:w val="0.5238462952069215"/>
          <c:h val="0.634748450561327"/>
        </c:manualLayout>
      </c:layout>
      <c:scatterChart>
        <c:scatterStyle val="lineMarker"/>
        <c:varyColors val="0"/>
        <c:ser>
          <c:idx val="14"/>
          <c:order val="0"/>
          <c:tx>
            <c:v>N1 test result</c:v>
          </c:tx>
          <c:marker>
            <c:symbol val="triangle"/>
            <c:size val="10"/>
            <c:spPr>
              <a:solidFill>
                <a:srgbClr val="FF0000"/>
              </a:solidFill>
            </c:spPr>
          </c:marker>
          <c:dPt>
            <c:idx val="0"/>
            <c:marker>
              <c:symbol val="triangle"/>
              <c:size val="13"/>
            </c:marker>
            <c:bubble3D val="0"/>
            <c:extLst>
              <c:ext xmlns:c16="http://schemas.microsoft.com/office/drawing/2014/chart" uri="{C3380CC4-5D6E-409C-BE32-E72D297353CC}">
                <c16:uniqueId val="{00000001-C7CC-4A15-8E2D-5EC5FB922402}"/>
              </c:ext>
            </c:extLst>
          </c:dPt>
          <c:xVal>
            <c:numRef>
              <c:f>'N1 vs AZP from N1 test'!$D$6</c:f>
              <c:numCache>
                <c:formatCode>General</c:formatCode>
                <c:ptCount val="1"/>
                <c:pt idx="0">
                  <c:v>40.5</c:v>
                </c:pt>
              </c:numCache>
            </c:numRef>
          </c:xVal>
          <c:yVal>
            <c:numRef>
              <c:f>'N1 vs AZP from N1 test'!$K$6</c:f>
              <c:numCache>
                <c:formatCode>0.00</c:formatCode>
                <c:ptCount val="1"/>
                <c:pt idx="0">
                  <c:v>1.2892242269941028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7CC-4A15-8E2D-5EC5FB922402}"/>
            </c:ext>
          </c:extLst>
        </c:ser>
        <c:ser>
          <c:idx val="15"/>
          <c:order val="1"/>
          <c:tx>
            <c:v>N1 Test </c:v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'N1 vs AZP from N1 test'!$M$30:$N$30</c:f>
              <c:numCache>
                <c:formatCode>0.0</c:formatCode>
                <c:ptCount val="2"/>
                <c:pt idx="0">
                  <c:v>36</c:v>
                </c:pt>
                <c:pt idx="1">
                  <c:v>45</c:v>
                </c:pt>
              </c:numCache>
            </c:numRef>
          </c:xVal>
          <c:yVal>
            <c:numRef>
              <c:f>'N1 vs AZP from N1 test'!$M$31:$N$31</c:f>
              <c:numCache>
                <c:formatCode>0.00</c:formatCode>
                <c:ptCount val="2"/>
                <c:pt idx="0">
                  <c:v>1.2689643452096604</c:v>
                </c:pt>
                <c:pt idx="1">
                  <c:v>1.3062173351978101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7CC-4A15-8E2D-5EC5FB922402}"/>
            </c:ext>
          </c:extLst>
        </c:ser>
        <c:ser>
          <c:idx val="7"/>
          <c:order val="2"/>
          <c:tx>
            <c:v>N1 assumed linear</c:v>
          </c:tx>
          <c:spPr>
            <a:ln w="28575">
              <a:solidFill>
                <a:srgbClr val="FF0000"/>
              </a:solidFill>
              <a:prstDash val="dash"/>
            </a:ln>
          </c:spPr>
          <c:marker>
            <c:spPr>
              <a:ln w="28575">
                <a:solidFill>
                  <a:srgbClr val="FF0000"/>
                </a:solidFill>
                <a:prstDash val="dash"/>
              </a:ln>
            </c:spPr>
          </c:marker>
          <c:xVal>
            <c:numRef>
              <c:f>'N1 vs AZP from N1 test'!$C$12:$N$12</c:f>
              <c:numCache>
                <c:formatCode>General</c:formatCode>
                <c:ptCount val="12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  <c:pt idx="10">
                  <c:v>90</c:v>
                </c:pt>
                <c:pt idx="11">
                  <c:v>100</c:v>
                </c:pt>
              </c:numCache>
            </c:numRef>
          </c:xVal>
          <c:yVal>
            <c:numRef>
              <c:f>'N1 vs AZP from N1 test'!$C$33:$N$33</c:f>
              <c:numCache>
                <c:formatCode>General</c:formatCode>
                <c:ptCount val="12"/>
                <c:pt idx="0">
                  <c:v>1.29</c:v>
                </c:pt>
                <c:pt idx="1">
                  <c:v>1.29</c:v>
                </c:pt>
                <c:pt idx="2">
                  <c:v>1.29</c:v>
                </c:pt>
                <c:pt idx="3">
                  <c:v>1.29</c:v>
                </c:pt>
                <c:pt idx="4">
                  <c:v>1.29</c:v>
                </c:pt>
                <c:pt idx="5">
                  <c:v>1.29</c:v>
                </c:pt>
                <c:pt idx="6">
                  <c:v>1.29</c:v>
                </c:pt>
                <c:pt idx="7">
                  <c:v>1.29</c:v>
                </c:pt>
                <c:pt idx="8">
                  <c:v>1.29</c:v>
                </c:pt>
                <c:pt idx="9">
                  <c:v>1.29</c:v>
                </c:pt>
                <c:pt idx="10">
                  <c:v>1.29</c:v>
                </c:pt>
                <c:pt idx="11">
                  <c:v>1.29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7CC-4A15-8E2D-5EC5FB922402}"/>
            </c:ext>
          </c:extLst>
        </c:ser>
        <c:ser>
          <c:idx val="12"/>
          <c:order val="3"/>
          <c:tx>
            <c:v>Predicted N1 for reduced pressure using FAVAD</c:v>
          </c:tx>
          <c:spPr>
            <a:ln>
              <a:solidFill>
                <a:srgbClr val="00B050"/>
              </a:solidFill>
              <a:prstDash val="dash"/>
            </a:ln>
          </c:spPr>
          <c:marker>
            <c:spPr>
              <a:ln>
                <a:solidFill>
                  <a:srgbClr val="00B050"/>
                </a:solidFill>
                <a:prstDash val="dash"/>
              </a:ln>
            </c:spPr>
          </c:marker>
          <c:xVal>
            <c:numRef>
              <c:f>'N1 vs AZP from N1 test'!$C$30:$N$30</c:f>
              <c:numCache>
                <c:formatCode>General</c:formatCode>
                <c:ptCount val="12"/>
                <c:pt idx="0">
                  <c:v>0</c:v>
                </c:pt>
                <c:pt idx="1">
                  <c:v>3.6</c:v>
                </c:pt>
                <c:pt idx="2">
                  <c:v>7.2</c:v>
                </c:pt>
                <c:pt idx="3">
                  <c:v>10.799999999999999</c:v>
                </c:pt>
                <c:pt idx="4">
                  <c:v>14.4</c:v>
                </c:pt>
                <c:pt idx="5">
                  <c:v>18</c:v>
                </c:pt>
                <c:pt idx="6">
                  <c:v>21.599999999999998</c:v>
                </c:pt>
                <c:pt idx="7">
                  <c:v>25.2</c:v>
                </c:pt>
                <c:pt idx="8">
                  <c:v>28.8</c:v>
                </c:pt>
                <c:pt idx="9">
                  <c:v>32.4</c:v>
                </c:pt>
                <c:pt idx="10" formatCode="0.0">
                  <c:v>36</c:v>
                </c:pt>
                <c:pt idx="11" formatCode="0.0">
                  <c:v>45</c:v>
                </c:pt>
              </c:numCache>
            </c:numRef>
          </c:xVal>
          <c:yVal>
            <c:numRef>
              <c:f>'N1 vs AZP from N1 test'!$C$31:$N$31</c:f>
              <c:numCache>
                <c:formatCode>0.00</c:formatCode>
                <c:ptCount val="12"/>
                <c:pt idx="0">
                  <c:v>0.5</c:v>
                </c:pt>
                <c:pt idx="1">
                  <c:v>0.74971880875730079</c:v>
                </c:pt>
                <c:pt idx="2">
                  <c:v>0.89963999422496799</c:v>
                </c:pt>
                <c:pt idx="3">
                  <c:v>0.99962493772409777</c:v>
                </c:pt>
                <c:pt idx="4">
                  <c:v>1.0710611241089367</c:v>
                </c:pt>
                <c:pt idx="5">
                  <c:v>1.1246483131641092</c:v>
                </c:pt>
                <c:pt idx="6">
                  <c:v>1.1663331945951132</c:v>
                </c:pt>
                <c:pt idx="7">
                  <c:v>1.1996848531284798</c:v>
                </c:pt>
                <c:pt idx="8">
                  <c:v>1.2269750557067947</c:v>
                </c:pt>
                <c:pt idx="9">
                  <c:v>1.249718597749705</c:v>
                </c:pt>
                <c:pt idx="10">
                  <c:v>1.2689643452096604</c:v>
                </c:pt>
                <c:pt idx="11">
                  <c:v>1.3062173351978101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7CC-4A15-8E2D-5EC5FB922402}"/>
            </c:ext>
          </c:extLst>
        </c:ser>
        <c:ser>
          <c:idx val="13"/>
          <c:order val="4"/>
          <c:tx>
            <c:v>P = 50m</c:v>
          </c:tx>
          <c:spPr>
            <a:ln w="12700">
              <a:solidFill>
                <a:sysClr val="windowText" lastClr="000000"/>
              </a:solidFill>
              <a:prstDash val="dash"/>
            </a:ln>
          </c:spPr>
          <c:marker>
            <c:symbol val="star"/>
            <c:size val="2"/>
            <c:spPr>
              <a:ln w="12700">
                <a:solidFill>
                  <a:sysClr val="windowText" lastClr="000000"/>
                </a:solidFill>
                <a:prstDash val="dash"/>
              </a:ln>
            </c:spPr>
          </c:marker>
          <c:xVal>
            <c:numRef>
              <c:f>'N1 vs AZP from N1 test'!$S$13:$S$14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xVal>
          <c:yVal>
            <c:numRef>
              <c:f>'N1 vs AZP from N1 test'!$R$13:$R$14</c:f>
              <c:numCache>
                <c:formatCode>General</c:formatCode>
                <c:ptCount val="2"/>
                <c:pt idx="0">
                  <c:v>1.5</c:v>
                </c:pt>
                <c:pt idx="1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7CC-4A15-8E2D-5EC5FB922402}"/>
            </c:ext>
          </c:extLst>
        </c:ser>
        <c:ser>
          <c:idx val="11"/>
          <c:order val="5"/>
          <c:tx>
            <c:v>N1 = 1.0</c:v>
          </c:tx>
          <c:spPr>
            <a:ln w="19050">
              <a:solidFill>
                <a:sysClr val="windowText" lastClr="000000"/>
              </a:solidFill>
            </a:ln>
          </c:spPr>
          <c:marker>
            <c:symbol val="triangle"/>
            <c:size val="2"/>
            <c:spPr>
              <a:ln w="19050">
                <a:solidFill>
                  <a:sysClr val="windowText" lastClr="000000"/>
                </a:solidFill>
              </a:ln>
            </c:spPr>
          </c:marker>
          <c:xVal>
            <c:numRef>
              <c:f>'N1 vs AZP from N1 test'!$R$16:$R$17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xVal>
          <c:yVal>
            <c:numRef>
              <c:f>'N1 vs AZP from N1 test'!$S$16:$S$17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7CC-4A15-8E2D-5EC5FB922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89312"/>
        <c:axId val="181989888"/>
      </c:scatterChart>
      <c:valAx>
        <c:axId val="181989312"/>
        <c:scaling>
          <c:orientation val="minMax"/>
          <c:max val="10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Average Zone Pressure AZP in metres 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81989888"/>
        <c:crosses val="autoZero"/>
        <c:crossBetween val="midCat"/>
        <c:majorUnit val="5"/>
      </c:valAx>
      <c:valAx>
        <c:axId val="181989888"/>
        <c:scaling>
          <c:orientation val="minMax"/>
          <c:max val="1.5"/>
          <c:min val="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N1 Exponent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181989312"/>
        <c:crosses val="autoZero"/>
        <c:crossBetween val="midCat"/>
      </c:valAx>
      <c:spPr>
        <a:ln>
          <a:prstDash val="dash"/>
        </a:ln>
      </c:spPr>
    </c:plotArea>
    <c:legend>
      <c:legendPos val="r"/>
      <c:legendEntry>
        <c:idx val="1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65488938080598336"/>
          <c:y val="0.22285824566046888"/>
          <c:w val="0.33231062134414757"/>
          <c:h val="0.37487152341251456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47913153367906"/>
          <c:y val="0.22395575553055869"/>
          <c:w val="0.5238462952069215"/>
          <c:h val="0.634748450561327"/>
        </c:manualLayout>
      </c:layout>
      <c:scatterChart>
        <c:scatterStyle val="lineMarker"/>
        <c:varyColors val="0"/>
        <c:ser>
          <c:idx val="2"/>
          <c:order val="0"/>
          <c:tx>
            <c:v>Predicted N1 for increased pressure using FAVAD</c:v>
          </c:tx>
          <c:spPr>
            <a:ln w="19050">
              <a:solidFill>
                <a:srgbClr val="FF0000"/>
              </a:solidFill>
              <a:prstDash val="dash"/>
            </a:ln>
          </c:spPr>
          <c:marker>
            <c:symbol val="triangle"/>
            <c:size val="3"/>
            <c:spPr>
              <a:ln w="19050">
                <a:solidFill>
                  <a:srgbClr val="FF0000"/>
                </a:solidFill>
                <a:prstDash val="dash"/>
              </a:ln>
            </c:spPr>
          </c:marker>
          <c:xVal>
            <c:numRef>
              <c:f>'N1 vs AZP from N1 test'!$H$12:$N$12</c:f>
              <c:numCache>
                <c:formatCode>General</c:formatCode>
                <c:ptCount val="7"/>
                <c:pt idx="0">
                  <c:v>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100</c:v>
                </c:pt>
              </c:numCache>
            </c:numRef>
          </c:xVal>
          <c:yVal>
            <c:numRef>
              <c:f>'N1 vs AZP from N1 test'!$H$15:$N$15</c:f>
              <c:numCache>
                <c:formatCode>0.00</c:formatCode>
                <c:ptCount val="7"/>
                <c:pt idx="0">
                  <c:v>1.2874015748031495</c:v>
                </c:pt>
                <c:pt idx="1">
                  <c:v>1.3223684210526316</c:v>
                </c:pt>
                <c:pt idx="2">
                  <c:v>1.347457627118644</c:v>
                </c:pt>
                <c:pt idx="3">
                  <c:v>1.3663366336633662</c:v>
                </c:pt>
                <c:pt idx="4">
                  <c:v>1.3810572687224671</c:v>
                </c:pt>
                <c:pt idx="5">
                  <c:v>1.3928571428571428</c:v>
                </c:pt>
                <c:pt idx="6">
                  <c:v>1.4025270758122743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7CC-4A15-8E2D-5EC5FB922402}"/>
            </c:ext>
          </c:extLst>
        </c:ser>
        <c:ser>
          <c:idx val="14"/>
          <c:order val="1"/>
          <c:tx>
            <c:v>N1 test result</c:v>
          </c:tx>
          <c:marker>
            <c:symbol val="triangle"/>
            <c:size val="10"/>
            <c:spPr>
              <a:solidFill>
                <a:srgbClr val="FF0000"/>
              </a:solidFill>
            </c:spPr>
          </c:marker>
          <c:dPt>
            <c:idx val="0"/>
            <c:marker>
              <c:symbol val="triangle"/>
              <c:size val="13"/>
            </c:marker>
            <c:bubble3D val="0"/>
            <c:extLst>
              <c:ext xmlns:c16="http://schemas.microsoft.com/office/drawing/2014/chart" uri="{C3380CC4-5D6E-409C-BE32-E72D297353CC}">
                <c16:uniqueId val="{00000001-C7CC-4A15-8E2D-5EC5FB922402}"/>
              </c:ext>
            </c:extLst>
          </c:dPt>
          <c:xVal>
            <c:numRef>
              <c:f>'N1 vs AZP from N1 test'!$D$6</c:f>
              <c:numCache>
                <c:formatCode>General</c:formatCode>
                <c:ptCount val="1"/>
                <c:pt idx="0">
                  <c:v>40.5</c:v>
                </c:pt>
              </c:numCache>
            </c:numRef>
          </c:xVal>
          <c:yVal>
            <c:numRef>
              <c:f>'N1 vs AZP from N1 test'!$K$6</c:f>
              <c:numCache>
                <c:formatCode>0.00</c:formatCode>
                <c:ptCount val="1"/>
                <c:pt idx="0">
                  <c:v>1.2892242269941028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7CC-4A15-8E2D-5EC5FB922402}"/>
            </c:ext>
          </c:extLst>
        </c:ser>
        <c:ser>
          <c:idx val="15"/>
          <c:order val="2"/>
          <c:tx>
            <c:v>N1 Test </c:v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'N1 vs AZP from N1 test'!$M$30:$N$30</c:f>
              <c:numCache>
                <c:formatCode>0.0</c:formatCode>
                <c:ptCount val="2"/>
                <c:pt idx="0">
                  <c:v>36</c:v>
                </c:pt>
                <c:pt idx="1">
                  <c:v>45</c:v>
                </c:pt>
              </c:numCache>
            </c:numRef>
          </c:xVal>
          <c:yVal>
            <c:numRef>
              <c:f>'N1 vs AZP from N1 test'!$M$31:$N$31</c:f>
              <c:numCache>
                <c:formatCode>0.00</c:formatCode>
                <c:ptCount val="2"/>
                <c:pt idx="0">
                  <c:v>1.2689643452096604</c:v>
                </c:pt>
                <c:pt idx="1">
                  <c:v>1.3062173351978101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7CC-4A15-8E2D-5EC5FB922402}"/>
            </c:ext>
          </c:extLst>
        </c:ser>
        <c:ser>
          <c:idx val="7"/>
          <c:order val="3"/>
          <c:tx>
            <c:v>N1 assumed linear</c:v>
          </c:tx>
          <c:spPr>
            <a:ln w="28575">
              <a:solidFill>
                <a:srgbClr val="FF0000"/>
              </a:solidFill>
              <a:prstDash val="dash"/>
            </a:ln>
          </c:spPr>
          <c:marker>
            <c:spPr>
              <a:ln w="28575">
                <a:solidFill>
                  <a:srgbClr val="FF0000"/>
                </a:solidFill>
                <a:prstDash val="dash"/>
              </a:ln>
            </c:spPr>
          </c:marker>
          <c:xVal>
            <c:numRef>
              <c:f>'N1 vs AZP from N1 test'!$C$12:$N$12</c:f>
              <c:numCache>
                <c:formatCode>General</c:formatCode>
                <c:ptCount val="12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  <c:pt idx="10">
                  <c:v>90</c:v>
                </c:pt>
                <c:pt idx="11">
                  <c:v>100</c:v>
                </c:pt>
              </c:numCache>
            </c:numRef>
          </c:xVal>
          <c:yVal>
            <c:numRef>
              <c:f>'N1 vs AZP from N1 test'!$C$33:$N$33</c:f>
              <c:numCache>
                <c:formatCode>General</c:formatCode>
                <c:ptCount val="12"/>
                <c:pt idx="0">
                  <c:v>1.29</c:v>
                </c:pt>
                <c:pt idx="1">
                  <c:v>1.29</c:v>
                </c:pt>
                <c:pt idx="2">
                  <c:v>1.29</c:v>
                </c:pt>
                <c:pt idx="3">
                  <c:v>1.29</c:v>
                </c:pt>
                <c:pt idx="4">
                  <c:v>1.29</c:v>
                </c:pt>
                <c:pt idx="5">
                  <c:v>1.29</c:v>
                </c:pt>
                <c:pt idx="6">
                  <c:v>1.29</c:v>
                </c:pt>
                <c:pt idx="7">
                  <c:v>1.29</c:v>
                </c:pt>
                <c:pt idx="8">
                  <c:v>1.29</c:v>
                </c:pt>
                <c:pt idx="9">
                  <c:v>1.29</c:v>
                </c:pt>
                <c:pt idx="10">
                  <c:v>1.29</c:v>
                </c:pt>
                <c:pt idx="11">
                  <c:v>1.29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7CC-4A15-8E2D-5EC5FB922402}"/>
            </c:ext>
          </c:extLst>
        </c:ser>
        <c:ser>
          <c:idx val="12"/>
          <c:order val="4"/>
          <c:tx>
            <c:v>Predicted N1 for reduced pressure using FAVAD</c:v>
          </c:tx>
          <c:spPr>
            <a:ln>
              <a:solidFill>
                <a:srgbClr val="00B050"/>
              </a:solidFill>
              <a:prstDash val="dash"/>
            </a:ln>
          </c:spPr>
          <c:marker>
            <c:spPr>
              <a:ln>
                <a:solidFill>
                  <a:srgbClr val="00B050"/>
                </a:solidFill>
                <a:prstDash val="dash"/>
              </a:ln>
            </c:spPr>
          </c:marker>
          <c:xVal>
            <c:numRef>
              <c:f>'N1 vs AZP from N1 test'!$C$30:$N$30</c:f>
              <c:numCache>
                <c:formatCode>General</c:formatCode>
                <c:ptCount val="12"/>
                <c:pt idx="0">
                  <c:v>0</c:v>
                </c:pt>
                <c:pt idx="1">
                  <c:v>3.6</c:v>
                </c:pt>
                <c:pt idx="2">
                  <c:v>7.2</c:v>
                </c:pt>
                <c:pt idx="3">
                  <c:v>10.799999999999999</c:v>
                </c:pt>
                <c:pt idx="4">
                  <c:v>14.4</c:v>
                </c:pt>
                <c:pt idx="5">
                  <c:v>18</c:v>
                </c:pt>
                <c:pt idx="6">
                  <c:v>21.599999999999998</c:v>
                </c:pt>
                <c:pt idx="7">
                  <c:v>25.2</c:v>
                </c:pt>
                <c:pt idx="8">
                  <c:v>28.8</c:v>
                </c:pt>
                <c:pt idx="9">
                  <c:v>32.4</c:v>
                </c:pt>
                <c:pt idx="10" formatCode="0.0">
                  <c:v>36</c:v>
                </c:pt>
                <c:pt idx="11" formatCode="0.0">
                  <c:v>45</c:v>
                </c:pt>
              </c:numCache>
            </c:numRef>
          </c:xVal>
          <c:yVal>
            <c:numRef>
              <c:f>'N1 vs AZP from N1 test'!$C$31:$N$31</c:f>
              <c:numCache>
                <c:formatCode>0.00</c:formatCode>
                <c:ptCount val="12"/>
                <c:pt idx="0">
                  <c:v>0.5</c:v>
                </c:pt>
                <c:pt idx="1">
                  <c:v>0.74971880875730079</c:v>
                </c:pt>
                <c:pt idx="2">
                  <c:v>0.89963999422496799</c:v>
                </c:pt>
                <c:pt idx="3">
                  <c:v>0.99962493772409777</c:v>
                </c:pt>
                <c:pt idx="4">
                  <c:v>1.0710611241089367</c:v>
                </c:pt>
                <c:pt idx="5">
                  <c:v>1.1246483131641092</c:v>
                </c:pt>
                <c:pt idx="6">
                  <c:v>1.1663331945951132</c:v>
                </c:pt>
                <c:pt idx="7">
                  <c:v>1.1996848531284798</c:v>
                </c:pt>
                <c:pt idx="8">
                  <c:v>1.2269750557067947</c:v>
                </c:pt>
                <c:pt idx="9">
                  <c:v>1.249718597749705</c:v>
                </c:pt>
                <c:pt idx="10">
                  <c:v>1.2689643452096604</c:v>
                </c:pt>
                <c:pt idx="11">
                  <c:v>1.3062173351978101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7CC-4A15-8E2D-5EC5FB922402}"/>
            </c:ext>
          </c:extLst>
        </c:ser>
        <c:ser>
          <c:idx val="13"/>
          <c:order val="5"/>
          <c:tx>
            <c:v>P = 50m</c:v>
          </c:tx>
          <c:spPr>
            <a:ln w="12700">
              <a:solidFill>
                <a:sysClr val="windowText" lastClr="000000"/>
              </a:solidFill>
              <a:prstDash val="dash"/>
            </a:ln>
          </c:spPr>
          <c:marker>
            <c:symbol val="star"/>
            <c:size val="2"/>
            <c:spPr>
              <a:ln w="12700">
                <a:solidFill>
                  <a:sysClr val="windowText" lastClr="000000"/>
                </a:solidFill>
                <a:prstDash val="dash"/>
              </a:ln>
            </c:spPr>
          </c:marker>
          <c:xVal>
            <c:numRef>
              <c:f>'N1 vs AZP from N1 test'!$S$13:$S$14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xVal>
          <c:yVal>
            <c:numRef>
              <c:f>'N1 vs AZP from N1 test'!$R$13:$R$14</c:f>
              <c:numCache>
                <c:formatCode>General</c:formatCode>
                <c:ptCount val="2"/>
                <c:pt idx="0">
                  <c:v>1.5</c:v>
                </c:pt>
                <c:pt idx="1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7CC-4A15-8E2D-5EC5FB922402}"/>
            </c:ext>
          </c:extLst>
        </c:ser>
        <c:ser>
          <c:idx val="11"/>
          <c:order val="6"/>
          <c:tx>
            <c:v>N1 = 1.0</c:v>
          </c:tx>
          <c:spPr>
            <a:ln w="19050">
              <a:solidFill>
                <a:sysClr val="windowText" lastClr="000000"/>
              </a:solidFill>
            </a:ln>
          </c:spPr>
          <c:marker>
            <c:symbol val="triangle"/>
            <c:size val="2"/>
            <c:spPr>
              <a:ln w="19050">
                <a:solidFill>
                  <a:sysClr val="windowText" lastClr="000000"/>
                </a:solidFill>
              </a:ln>
            </c:spPr>
          </c:marker>
          <c:xVal>
            <c:numRef>
              <c:f>'N1 vs AZP from N1 test'!$R$16:$R$17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xVal>
          <c:yVal>
            <c:numRef>
              <c:f>'N1 vs AZP from N1 test'!$S$16:$S$17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7CC-4A15-8E2D-5EC5FB922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89312"/>
        <c:axId val="181989888"/>
      </c:scatterChart>
      <c:valAx>
        <c:axId val="181989312"/>
        <c:scaling>
          <c:orientation val="minMax"/>
          <c:max val="10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Average Zone Pressure AZP in metres 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81989888"/>
        <c:crosses val="autoZero"/>
        <c:crossBetween val="midCat"/>
        <c:majorUnit val="5"/>
      </c:valAx>
      <c:valAx>
        <c:axId val="181989888"/>
        <c:scaling>
          <c:orientation val="minMax"/>
          <c:max val="1.5"/>
          <c:min val="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N1 Exponent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181989312"/>
        <c:crosses val="autoZero"/>
        <c:crossBetween val="midCat"/>
      </c:valAx>
      <c:spPr>
        <a:ln>
          <a:prstDash val="dash"/>
        </a:ln>
      </c:spPr>
    </c:plotArea>
    <c:legend>
      <c:legendPos val="r"/>
      <c:legendEntry>
        <c:idx val="2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5488938080598336"/>
          <c:y val="0.22285824566046888"/>
          <c:w val="0.33231062134414757"/>
          <c:h val="0.3748715234125145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0.00781</cdr:x>
      <cdr:y>0.07467</cdr:y>
    </cdr:from>
    <cdr:to>
      <cdr:x>0.99219</cdr:x>
      <cdr:y>0.20261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ED59097E-7303-418C-6048-9B21105050BC}"/>
            </a:ext>
          </a:extLst>
        </cdr:cNvPr>
        <cdr:cNvSpPr txBox="1"/>
      </cdr:nvSpPr>
      <cdr:spPr>
        <a:xfrm xmlns:a="http://schemas.openxmlformats.org/drawingml/2006/main">
          <a:off x="95250" y="512064"/>
          <a:ext cx="12001500" cy="8774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dirty="0"/>
            <a:t> </a:t>
          </a:r>
          <a:endParaRPr lang="en-GB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0.01198</cdr:x>
      <cdr:y>0.02406</cdr:y>
    </cdr:from>
    <cdr:to>
      <cdr:x>0.9924</cdr:x>
      <cdr:y>0.10974</cdr:y>
    </cdr:to>
    <cdr:sp macro="" textlink="">
      <cdr:nvSpPr>
        <cdr:cNvPr id="4" name="Title 1">
          <a:extLst xmlns:a="http://schemas.openxmlformats.org/drawingml/2006/main">
            <a:ext uri="{FF2B5EF4-FFF2-40B4-BE49-F238E27FC236}">
              <a16:creationId xmlns:a16="http://schemas.microsoft.com/office/drawing/2014/main" id="{FEABA2E8-1A21-9EC6-732B-928241000494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46050" y="166744"/>
          <a:ext cx="11953315" cy="593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3000" dirty="0"/>
            <a:t> </a:t>
          </a:r>
          <a:r>
            <a:rPr lang="en-GB" sz="3000" dirty="0">
              <a:latin typeface="Arial" panose="020B0604020202020204" pitchFamily="34" charset="0"/>
              <a:cs typeface="Arial" panose="020B0604020202020204" pitchFamily="34" charset="0"/>
            </a:rPr>
            <a:t>Be aware of possible problems in using a fixed average N1 value</a:t>
          </a:r>
        </a:p>
      </cdr:txBody>
    </cdr:sp>
  </cdr:relSizeAnchor>
  <cdr:relSizeAnchor xmlns:cdr="http://schemas.openxmlformats.org/drawingml/2006/chartDrawing">
    <cdr:from>
      <cdr:x>0.02181</cdr:x>
      <cdr:y>0.10974</cdr:y>
    </cdr:from>
    <cdr:to>
      <cdr:x>0.98505</cdr:x>
      <cdr:y>0.20299</cdr:y>
    </cdr:to>
    <cdr:sp macro="" textlink="">
      <cdr:nvSpPr>
        <cdr:cNvPr id="5" name="TextBox 3">
          <a:extLst xmlns:a="http://schemas.openxmlformats.org/drawingml/2006/main">
            <a:ext uri="{FF2B5EF4-FFF2-40B4-BE49-F238E27FC236}">
              <a16:creationId xmlns:a16="http://schemas.microsoft.com/office/drawing/2014/main" id="{62CE3BC7-0326-83ED-BB61-534B6197D47E}"/>
            </a:ext>
          </a:extLst>
        </cdr:cNvPr>
        <cdr:cNvSpPr txBox="1"/>
      </cdr:nvSpPr>
      <cdr:spPr>
        <a:xfrm xmlns:a="http://schemas.openxmlformats.org/drawingml/2006/main">
          <a:off x="265953" y="760624"/>
          <a:ext cx="11743765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dirty="0"/>
            <a:t>FAVAD concept shows that –</a:t>
          </a:r>
        </a:p>
        <a:p xmlns:a="http://schemas.openxmlformats.org/drawingml/2006/main">
          <a:r>
            <a:rPr lang="en-GB" dirty="0"/>
            <a:t>	If AZPs were further reduced, </a:t>
          </a:r>
          <a:r>
            <a:rPr lang="en-GB" b="1" dirty="0">
              <a:solidFill>
                <a:srgbClr val="00B050"/>
              </a:solidFill>
            </a:rPr>
            <a:t>N1 would fall to 0.8 at 5m AZP (curved green ------ line)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133805-F3D3-406A-A857-BAE90CF4B6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F7DBA-B16F-4994-A0F5-DA713B4AE0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74E6E-2A52-49FF-B7DF-C6518531EE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C9D67E-A11C-4415-ACAA-1585AAB5C2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52E4F-3CCB-45FA-8E96-539238E2A6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D9DDD-0D03-4133-9D8B-1E260976A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12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8057C-B50B-DC42-9118-00D8B6466A6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59E84-B703-964B-9EB0-1C038BFD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3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72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5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33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95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85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4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51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21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95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07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3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32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28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9E84-B703-964B-9EB0-1C038BFDBE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6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67611-BBC3-22EF-AE4E-E43A48164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89D0A-7C2B-AD4E-1F41-5104BAFF7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E612B-EE5A-5FF9-1127-429A5163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54063-034B-B672-6695-5DE33723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CB866-37FD-E4B4-F644-3CE70C47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7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CBF2-9B47-C84C-EA13-450B8987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CC11F-E63A-FF92-2138-B08B84FB1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54BF-DB3E-3861-8AFD-31682839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CFFAA-6EB9-529A-91C9-C0959052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C099-CFBB-2BCA-B666-25562C6B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5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FA792-C2BE-5FB8-6D8B-5E89C6AF3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FEC91-34A5-8614-5B6D-D6A953EFF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4DC6E-BE5B-56F2-E8BF-3A1C2BB9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304D1-8F00-71E2-EF06-CB43BCA9E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DE88-3299-46E9-5DEB-8DE3BBAD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22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8804D-5ACE-4ECE-9FBF-D6523CC521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098" y="2922718"/>
            <a:ext cx="4831702" cy="2852737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ACE4E-1E4B-486B-8C75-F57B33759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7B306-127C-41A1-8535-2228A364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4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C31C-D8F7-43FD-B437-5F8A0396E0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DE515-FF50-41C1-918B-855B2D961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62051"/>
            <a:ext cx="10514012" cy="4327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11347-8044-44A2-BE4C-FDA623B9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EFFBB0-79E0-467C-A855-462AB220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07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17F85F-8268-4AEC-AE4E-45E63F445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9E5B2-BE4B-4D4A-B8B8-0E5B904D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270DF-DDCD-3B0D-277A-6DAC58CC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8" y="5175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82A8C9-7D89-4774-7B98-BA99DF85A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88" y="18335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BA6B299-D34B-BD36-ABAB-B5F0BF8B8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4063D06-9D57-2ACD-870C-DD52D541B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0" y="18335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1727CFA-D3D3-5339-79E5-174CBDA0C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00" y="26574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96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AEFE-22C7-ABE6-A81E-22068736F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35046-00F0-0E7D-65C2-981F3263F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A0281-90A5-EA34-4F4F-73D2D673E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8E28D-5322-EFAC-6278-9C33B1A3D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15C98-F043-BAB4-417E-BEEE36D1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1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D5EB2-0DFF-61FC-4043-E2D5B0D5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ADDDE-8C73-EC72-0EC9-B3E5C8338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08F90-8686-50E5-F8BD-C2F11AD46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1A65C-5ACB-E5FF-8BF9-C3DA2FA8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E09DA-DAF7-6B3D-9646-E31BCB5C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0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B2500-2533-F641-A7F2-BC3F8DAA7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93BDF-F38A-1C17-FA5E-035AFD05A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C4F39-F156-83DA-E76E-8006E82A3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AF4CD-4211-006A-3EB3-17AB8461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B327D-FAC6-88B2-7446-552DA1AE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CF905-D158-8A89-E069-6A4722A7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0CEB-012A-39C6-2DE7-A29497175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E2B2E-28BA-A94C-6774-8BECF97C9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4B55F-970D-0D2E-F384-BD97BB65E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53B31-C44F-F09D-3FA0-7049B4F23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EF04DF-C084-3CAB-3A82-59AEE7514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DD796F-102E-9466-19BC-4CC8593C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6DE28-9F41-9FF5-9B43-D1684D30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27DCF-6BEE-52C1-B5AB-01C7EECD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AC28-4188-D827-7D77-6BF60604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F5F64-CDDE-75E5-6E16-820F4DF1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7C54E-8159-6DF0-57C4-7A17071FA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183A5-AC59-07E4-F05C-5BC00FC0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1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FEF9FB-13C9-239D-0681-20ABA2B5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C977E-B605-7E7F-E86A-C2F3C974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07D1C-9FA7-B32A-7663-0F79CA38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0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D0683-47E9-4D18-FC94-E9DB943F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07B53-75C0-E874-2BCF-EB390C760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3A376-1035-86FF-7901-9E735B91A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1B918-F601-59AA-6795-2BDE06A0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2F069-AC1A-16D4-C077-8661E546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DD570-585C-B7BE-1269-526599437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62BB-F64A-0195-7A26-A0448BB51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E32F3-75EC-304A-2FA0-98C0E940A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43932-A4A2-604C-C593-11D8347E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40EA4-B511-E621-E366-4293452B6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A07FD-5C23-E25A-B2D3-5897A3DC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4116A-1CD9-0F04-B2B2-E7177185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3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D4422-CE78-0601-00E2-40263859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E2324-74A2-9513-8C0D-E986806FE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388CE-DCED-97E6-452D-CBCB89446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25651-D82C-41C1-899A-D507D9E7C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BA25C-6BE3-AE2C-E839-691C78A78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385A7-7DAD-40AD-B429-EDBC4A95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711" r:id="rId12"/>
    <p:sldLayoutId id="2147483713" r:id="rId13"/>
    <p:sldLayoutId id="214748371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video" Target="../media/media1.mov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2.jpg"/><Relationship Id="rId2" Type="http://schemas.microsoft.com/office/2007/relationships/media" Target="../media/media1.mov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1.png"/><Relationship Id="rId5" Type="http://schemas.openxmlformats.org/officeDocument/2006/relationships/video" Target="../media/media2.mp4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microsoft.com/office/2007/relationships/media" Target="../media/media2.mp4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554898-C74F-418D-9191-8A195069C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270" y="388125"/>
            <a:ext cx="9144000" cy="2387600"/>
          </a:xfrm>
        </p:spPr>
        <p:txBody>
          <a:bodyPr anchor="ctr">
            <a:normAutofit/>
          </a:bodyPr>
          <a:lstStyle/>
          <a:p>
            <a:r>
              <a:rPr lang="it-IT" sz="4400" b="1" u="sng" dirty="0"/>
              <a:t>The Power of N1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DFF8590-2682-46D5-8607-956D23910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148" y="2336017"/>
            <a:ext cx="5446643" cy="1655762"/>
          </a:xfrm>
        </p:spPr>
        <p:txBody>
          <a:bodyPr anchor="b">
            <a:normAutofit/>
          </a:bodyPr>
          <a:lstStyle/>
          <a:p>
            <a:pPr algn="l"/>
            <a:r>
              <a:rPr lang="it-IT" dirty="0"/>
              <a:t>Kate Stanton-Davies</a:t>
            </a:r>
          </a:p>
          <a:p>
            <a:pPr algn="l"/>
            <a:r>
              <a:rPr lang="en-GB" dirty="0"/>
              <a:t>Water Loss Research &amp; Analysis Ltd</a:t>
            </a:r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0EB4C3D2-99C0-489A-ADF0-8A71636B3335}"/>
              </a:ext>
            </a:extLst>
          </p:cNvPr>
          <p:cNvSpPr txBox="1">
            <a:spLocks/>
          </p:cNvSpPr>
          <p:nvPr/>
        </p:nvSpPr>
        <p:spPr>
          <a:xfrm>
            <a:off x="5930348" y="2327044"/>
            <a:ext cx="544664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2000" dirty="0"/>
              <a:t>katesdavies@wlranda.com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F65F718-4EE3-41CD-A5BA-69DB6BC72D1E}"/>
              </a:ext>
            </a:extLst>
          </p:cNvPr>
          <p:cNvSpPr/>
          <p:nvPr/>
        </p:nvSpPr>
        <p:spPr>
          <a:xfrm>
            <a:off x="0" y="5421199"/>
            <a:ext cx="12192000" cy="1436801"/>
          </a:xfrm>
          <a:prstGeom prst="rect">
            <a:avLst/>
          </a:prstGeom>
          <a:solidFill>
            <a:srgbClr val="486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cap="all" dirty="0"/>
              <a:t>ALTA SCUOLA DI Formazione sulla Gestione dei Sistemi Idrici</a:t>
            </a:r>
          </a:p>
          <a:p>
            <a:r>
              <a:rPr lang="it-IT" sz="2000" dirty="0"/>
              <a:t>Best </a:t>
            </a:r>
            <a:r>
              <a:rPr lang="it-IT" sz="2000" dirty="0" err="1"/>
              <a:t>Practice</a:t>
            </a:r>
            <a:r>
              <a:rPr lang="it-IT" sz="2000" dirty="0"/>
              <a:t> Internazionali - Monitoraggio Tecnologie - Casi di studio</a:t>
            </a:r>
          </a:p>
          <a:p>
            <a:r>
              <a:rPr lang="it-IT" dirty="0"/>
              <a:t>VII Edizione - Ravenna, 17-18-19 Maggio 2023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94AEBA-01F0-46A3-6436-4F922DCB3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29938" y="5419688"/>
            <a:ext cx="2068345" cy="14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E61B40A-C6AC-C62C-AC42-C71ACE2F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0" y="5419832"/>
            <a:ext cx="2894018" cy="14381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DFF63-9223-076A-0BB6-18E1402E4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741" y="4205145"/>
            <a:ext cx="1548518" cy="908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935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103283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D20CAC1-A698-E5EA-7096-63F215FD6EF5}"/>
              </a:ext>
            </a:extLst>
          </p:cNvPr>
          <p:cNvSpPr txBox="1">
            <a:spLocks/>
          </p:cNvSpPr>
          <p:nvPr/>
        </p:nvSpPr>
        <p:spPr>
          <a:xfrm>
            <a:off x="119342" y="-1"/>
            <a:ext cx="11953315" cy="630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000" dirty="0"/>
              <a:t>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Be aware of possible problems in using a fixed average N1 value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BB4DD-25BB-1EEE-5867-347167B8965A}"/>
              </a:ext>
            </a:extLst>
          </p:cNvPr>
          <p:cNvSpPr txBox="1"/>
          <p:nvPr/>
        </p:nvSpPr>
        <p:spPr>
          <a:xfrm>
            <a:off x="224116" y="644799"/>
            <a:ext cx="1174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If AZPs were increased, </a:t>
            </a:r>
            <a:r>
              <a:rPr lang="en-GB" sz="1800" b="1" dirty="0">
                <a:solidFill>
                  <a:srgbClr val="FF0000"/>
                </a:solidFill>
              </a:rPr>
              <a:t>N1 would increase to 1.40 at 100m AZP (curved ------red line)</a:t>
            </a:r>
            <a:r>
              <a:rPr lang="en-GB" sz="1800" dirty="0"/>
              <a:t>, but more bursts would likely occur, further changing the N1 value)</a:t>
            </a:r>
            <a:endParaRPr lang="en-GB" sz="18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92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3FC2-F912-A4BC-3A2D-E5966E91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8" y="73738"/>
            <a:ext cx="11214147" cy="82867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FAVAD analysis of a reliable N1 test is the key to improved system-specific DMA calculations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25CD66-1BD6-FB14-E5EF-B865A3FA6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62318"/>
            <a:ext cx="6412820" cy="5567083"/>
          </a:xfrm>
          <a:ln w="12700">
            <a:noFill/>
          </a:ln>
        </p:spPr>
        <p:txBody>
          <a:bodyPr>
            <a:no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By quoting both the average N1 (1.29) and the corresponding average AZP (40.5 metres) together, you can derive the relationship between N1 and Average Zone Pressure AZP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You can also calculate ‘in your head’ the % of fixed or variable area leaks at current AZP, for example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when N1 = 1.29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% of variable area leaks = N1 – 0.50 = 0.79 =79%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% of fixed area leaks = 1.50 –N1 = 0.21 = 21%</a:t>
            </a:r>
          </a:p>
          <a:p>
            <a:pPr lvl="1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So as the AZP reduces and N1 reduces, the % of Variable Area Leaks also reduces</a:t>
            </a:r>
          </a:p>
          <a:p>
            <a:pPr lvl="1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WLR&amp;A have been able to show that these curves are the key to more reliable system-specific calculations of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pressure:leak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flowrate relationships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All these methods have already been field tested and used on actual DMAs in operational systems in different countries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953C7D6-A3D3-9AE4-56A2-E397ADDA02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C9C9F5-5201-CB84-16EE-3CB9038F6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138" y="1954954"/>
            <a:ext cx="5608150" cy="4222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7B38A6-4DCA-FA42-E93B-79A0CF476ADC}"/>
              </a:ext>
            </a:extLst>
          </p:cNvPr>
          <p:cNvSpPr txBox="1"/>
          <p:nvPr/>
        </p:nvSpPr>
        <p:spPr>
          <a:xfrm>
            <a:off x="6447138" y="1114629"/>
            <a:ext cx="5608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reliable N1 test locates a point on a curve of AZP against N1, somewhere within a family of curves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46F8E-C11D-1442-DF13-D6E1BE2D3349}"/>
              </a:ext>
            </a:extLst>
          </p:cNvPr>
          <p:cNvSpPr txBox="1"/>
          <p:nvPr/>
        </p:nvSpPr>
        <p:spPr>
          <a:xfrm>
            <a:off x="10349653" y="5929218"/>
            <a:ext cx="2573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i="1" dirty="0"/>
              <a:t>Copyright WLR&amp;A Ltd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65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F397-EACB-7D00-89CF-8656A1BF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97637"/>
            <a:ext cx="11976100" cy="525386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It’s time to put this N1 prediction method to bed!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26CC0A8-A14C-EF08-B21B-1C1FA6786C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61738" y="1073674"/>
            <a:ext cx="5915491" cy="44366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E8335-65C1-AE72-D9A6-806B24C48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480" y="1164597"/>
            <a:ext cx="5801782" cy="4254769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This was the first simple initial N1 prediction method developed by Allan Lambert over 20 years ago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It was based on UARL parameters at an average pressure of 50 metres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before widespread pressure management was implemented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However as it has now become superseded by a better method 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Allan strongly advises practitioners not to use it now or in future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as it takes no account of the fact that N1 varies significantly with pressure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520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BEA5-ADF6-2EA1-24F1-2F8091C09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3" y="31158"/>
            <a:ext cx="11977715" cy="587407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Full FAVAD analysis of N1 data - Key takeaways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D1063-091F-FE00-9D8E-F587F652C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85" y="4753536"/>
            <a:ext cx="10946062" cy="1905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F95AE-8EE0-16DE-11FE-7928A5719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85" y="979347"/>
            <a:ext cx="10860029" cy="1542322"/>
          </a:xfrm>
          <a:prstGeom prst="rect">
            <a:avLst/>
          </a:prstGeom>
        </p:spPr>
      </p:pic>
      <p:sp>
        <p:nvSpPr>
          <p:cNvPr id="3" name="Arrow: Chevron 2">
            <a:extLst>
              <a:ext uri="{FF2B5EF4-FFF2-40B4-BE49-F238E27FC236}">
                <a16:creationId xmlns:a16="http://schemas.microsoft.com/office/drawing/2014/main" id="{E29ECA9E-6E84-F6B9-161F-CEC23EF1479F}"/>
              </a:ext>
            </a:extLst>
          </p:cNvPr>
          <p:cNvSpPr/>
          <p:nvPr/>
        </p:nvSpPr>
        <p:spPr>
          <a:xfrm>
            <a:off x="6086599" y="2882451"/>
            <a:ext cx="2638881" cy="1485999"/>
          </a:xfrm>
          <a:prstGeom prst="chevron">
            <a:avLst/>
          </a:prstGeom>
          <a:solidFill>
            <a:srgbClr val="D4D9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 </a:t>
            </a:r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N1</a:t>
            </a: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1.29 @ 40.5m AZP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F432454-A581-F858-FD95-99ACCE129351}"/>
              </a:ext>
            </a:extLst>
          </p:cNvPr>
          <p:cNvSpPr/>
          <p:nvPr/>
        </p:nvSpPr>
        <p:spPr>
          <a:xfrm>
            <a:off x="4187189" y="2882451"/>
            <a:ext cx="2547197" cy="1485999"/>
          </a:xfrm>
          <a:prstGeom prst="chevron">
            <a:avLst/>
          </a:prstGeom>
          <a:solidFill>
            <a:srgbClr val="D4D9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quote N1 and AZP values together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C04FEBDF-C0F0-6874-6074-7075BC540AF0}"/>
              </a:ext>
            </a:extLst>
          </p:cNvPr>
          <p:cNvSpPr/>
          <p:nvPr/>
        </p:nvSpPr>
        <p:spPr>
          <a:xfrm>
            <a:off x="656585" y="2894603"/>
            <a:ext cx="4170362" cy="1485999"/>
          </a:xfrm>
          <a:prstGeom prst="chevron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N1 test produces an average N1 value at a specific Average Zone Pressure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D1D17762-D887-63C9-376D-12AF4425D03F}"/>
              </a:ext>
            </a:extLst>
          </p:cNvPr>
          <p:cNvSpPr/>
          <p:nvPr/>
        </p:nvSpPr>
        <p:spPr>
          <a:xfrm>
            <a:off x="8071278" y="2882450"/>
            <a:ext cx="3827707" cy="1485999"/>
          </a:xfrm>
          <a:prstGeom prst="chevron">
            <a:avLst/>
          </a:prstGeom>
          <a:solidFill>
            <a:srgbClr val="D4D9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this pressure, % of Variable Area Leaks = N1 – 1.29 = 0.71 = 71%</a:t>
            </a:r>
          </a:p>
          <a:p>
            <a:pPr lvl="0"/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Fixed Area Leaks = 1.5 – 1.29 = 0.21 = 21%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31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68F99FC-B1DE-CF03-1A42-0D3C840EAF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r="7323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05851-97CA-027F-190D-B36798BFF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6814" y="148736"/>
            <a:ext cx="3840000" cy="6137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Thank you to Marco Fantozzi and the ISLE Italy team for inviting me to present at this event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buNone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 Stanton-Davies</a:t>
            </a:r>
          </a:p>
          <a:p>
            <a:pPr marL="457200" lvl="1" indent="0" algn="ctr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 Loss Research &amp; Analysis Ltd</a:t>
            </a:r>
          </a:p>
          <a:p>
            <a:pPr marL="457200" lvl="1" indent="0" algn="ctr">
              <a:buNone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katesdavies@wlranda.com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03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22C82-2CE4-A7EB-F129-879C54E7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74878" cy="667787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A1EE-8E67-55B9-F166-767CA2EB8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213" y="800101"/>
            <a:ext cx="7105651" cy="5706835"/>
          </a:xfrm>
        </p:spPr>
        <p:txBody>
          <a:bodyPr anchor="ctr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simplicity, the N1 value for a zone / DMA is normally assumed to be a fixed value –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N1 can vary significantly with pressure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particularly important in systems operating at either low or high average pressures –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accurate modelling of the impact of pressure management on leakage levels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presentation will –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the concepts of Fixed and Variable Area Discharges (FAVAD)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the progress in linking N1 with FAVAD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the range of valid values for N1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the potential problems if a fixed N1 value is used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how to calculate Fixed Area and Variable Area leaks from an N1 value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further calculations possible with a reliable N1 value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0C6BFC46-BDDC-1611-3159-AE9531B1FE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5" t="9738" r="6620"/>
          <a:stretch/>
        </p:blipFill>
        <p:spPr>
          <a:xfrm>
            <a:off x="106135" y="791936"/>
            <a:ext cx="4804787" cy="5706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34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D8E42-6B49-A3A5-BF00-19CF32C0F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5" y="71072"/>
            <a:ext cx="11931650" cy="844549"/>
          </a:xfrm>
        </p:spPr>
        <p:txBody>
          <a:bodyPr>
            <a:noAutofit/>
          </a:bodyPr>
          <a:lstStyle/>
          <a:p>
            <a:pPr algn="ctr"/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FAVAD* concept provides a deeper understanding of </a:t>
            </a:r>
            <a:b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Pressure: Leak Flow Rate Relationships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14CB9-6B72-7BC0-AF34-3FAF63382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282" y="1386031"/>
            <a:ext cx="11672047" cy="4903352"/>
          </a:xfrm>
          <a:ln w="12700">
            <a:noFill/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FAVAD concept has been used to explain diverse results from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pressure:leak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flow rate field tests in many countries</a:t>
            </a:r>
          </a:p>
          <a:p>
            <a:pPr lvl="1">
              <a:lnSpc>
                <a:spcPct val="8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allows for variations in the area of leaks as a result of changes in pressure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 of leakage paths V = Cd</a:t>
            </a:r>
            <a:r>
              <a:rPr lang="en-GB" altLang="en-US" sz="240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(2gP)</a:t>
            </a:r>
            <a:r>
              <a:rPr lang="en-GB" altLang="en-US" sz="24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</a:t>
            </a:r>
          </a:p>
          <a:p>
            <a:pPr lvl="1">
              <a:lnSpc>
                <a:spcPct val="80000"/>
              </a:lnSpc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Cd is a discharge coefficient, typically 0.6 </a:t>
            </a:r>
          </a:p>
          <a:p>
            <a:pPr lvl="1">
              <a:lnSpc>
                <a:spcPct val="80000"/>
              </a:lnSpc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g is acceleration due to gravity (9.81 m/s</a:t>
            </a:r>
            <a:r>
              <a:rPr lang="en-GB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80000"/>
              </a:lnSpc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Area of leakage paths = A, then leak flow rate </a:t>
            </a:r>
            <a:r>
              <a:rPr lang="en-GB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= V x A = Cd</a:t>
            </a:r>
            <a:r>
              <a:rPr lang="en-GB" altLang="en-US" sz="240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A x (2gP)</a:t>
            </a:r>
            <a:r>
              <a:rPr lang="en-GB" altLang="en-US" sz="24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>
              <a:lnSpc>
                <a:spcPct val="80000"/>
              </a:lnSpc>
            </a:pPr>
            <a:endParaRPr lang="en-GB" altLang="en-US" sz="2400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Effective area (Cd x A) of some types of leakage paths are fixed; effective areas of other types of leakage paths vary linearly with pressure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81249-8BF7-D3C4-4FC7-0F4AE4BD00BD}"/>
              </a:ext>
            </a:extLst>
          </p:cNvPr>
          <p:cNvSpPr txBox="1"/>
          <p:nvPr/>
        </p:nvSpPr>
        <p:spPr>
          <a:xfrm>
            <a:off x="0" y="6476415"/>
            <a:ext cx="12142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*FAVAD = Fixed and Variable Area Discharge Paths (John May, 1994)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43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4C42-E237-5DA6-FD3B-2822A789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23078"/>
            <a:ext cx="11887200" cy="55795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Comparison of Fixed and Variable Area Leaks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85F05-AA5B-D752-C4EC-04D274B81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613" y="853888"/>
            <a:ext cx="5865159" cy="5872630"/>
          </a:xfrm>
          <a:ln w="12700">
            <a:solidFill>
              <a:srgbClr val="0070C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rgbClr val="0070C0"/>
                </a:solidFill>
              </a:rPr>
              <a:t>Fixed Area Leaks (rigid pipes)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8F2CA-17E3-6F7D-08C9-9AC33800E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853888"/>
            <a:ext cx="5921188" cy="5860666"/>
          </a:xfrm>
          <a:ln w="127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Area Leaks (flexible pipes and UBL)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4B89D8D9-8154-EFBA-27DF-7C4A4569445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8401" y="3341904"/>
            <a:ext cx="3312000" cy="1748000"/>
          </a:xfrm>
          <a:prstGeom prst="rect">
            <a:avLst/>
          </a:prstGeom>
        </p:spPr>
      </p:pic>
      <p:pic>
        <p:nvPicPr>
          <p:cNvPr id="8" name="Picture 7" descr="A picture containing outdoor, rock, rocky, nature&#10;&#10;Description automatically generated">
            <a:extLst>
              <a:ext uri="{FF2B5EF4-FFF2-40B4-BE49-F238E27FC236}">
                <a16:creationId xmlns:a16="http://schemas.microsoft.com/office/drawing/2014/main" id="{FF209E33-D94E-21C7-46F4-E8452FA015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7" y="5147146"/>
            <a:ext cx="2527379" cy="1544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CB2DEB-09F7-9D9E-4F10-D4BB5DED16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96" y="5147146"/>
            <a:ext cx="2527379" cy="1525228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BA6188F5-4B49-FE41-B616-586A70FE62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7" y="1337982"/>
            <a:ext cx="3122328" cy="19130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34E53F-F67C-9545-F792-E2A63C69DF98}"/>
              </a:ext>
            </a:extLst>
          </p:cNvPr>
          <p:cNvSpPr txBox="1"/>
          <p:nvPr/>
        </p:nvSpPr>
        <p:spPr>
          <a:xfrm>
            <a:off x="3570859" y="1586317"/>
            <a:ext cx="2265166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N1 for fixed area leakage paths is 0.5 (least sensitive to changes in pressure)</a:t>
            </a:r>
          </a:p>
        </p:txBody>
      </p:sp>
      <p:pic>
        <p:nvPicPr>
          <p:cNvPr id="18" name="Picture 17" descr="A picture containing ground, rock, soil&#10;&#10;Description automatically generated">
            <a:extLst>
              <a:ext uri="{FF2B5EF4-FFF2-40B4-BE49-F238E27FC236}">
                <a16:creationId xmlns:a16="http://schemas.microsoft.com/office/drawing/2014/main" id="{E867153E-D253-7CDC-D0A7-F87F0E51ED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412" y="5250396"/>
            <a:ext cx="2496001" cy="1421979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3E8CFFA6-36DB-DF72-C1B6-F53E3F3E24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00" y="1379607"/>
            <a:ext cx="2803499" cy="17177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02E073-CE74-70D9-752D-5A525D2902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00" y="5250395"/>
            <a:ext cx="2582018" cy="14219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CE8213-AD5F-A2E3-3565-2AA4793214A1}"/>
              </a:ext>
            </a:extLst>
          </p:cNvPr>
          <p:cNvSpPr txBox="1"/>
          <p:nvPr/>
        </p:nvSpPr>
        <p:spPr>
          <a:xfrm>
            <a:off x="9552961" y="1499806"/>
            <a:ext cx="2265166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N1 for variable area leakage paths is 1.5 (much more sensitive to changes in pressure)</a:t>
            </a:r>
          </a:p>
        </p:txBody>
      </p:sp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3D4558E1-3897-1BB2-6145-06397810C59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 rot="16200000">
            <a:off x="8176227" y="2399264"/>
            <a:ext cx="18923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3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 mute="1">
                <p:cTn id="5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 animBg="1"/>
      <p:bldP spid="4" grpId="0" build="p" animBg="1"/>
      <p:bldP spid="14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8B94-3A62-9A49-A86A-D0DAA4BBF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57"/>
            <a:ext cx="11254068" cy="58102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Progress in understanding, from N1 to FAVAD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26F952-316E-C481-4B14-A45B5D7F8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6765" y="1367451"/>
            <a:ext cx="6684736" cy="4951706"/>
          </a:xfrm>
          <a:ln>
            <a:noFill/>
            <a:prstDash val="sysDot"/>
          </a:ln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Assume that leak flow rate (volume/hour) varies with average zone pressure AZP to the power N1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            	     L  = k x AZP</a:t>
            </a:r>
            <a:r>
              <a:rPr lang="en-GB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N1</a:t>
            </a:r>
          </a:p>
          <a:p>
            <a:pPr marL="0" indent="0">
              <a:buNone/>
            </a:pPr>
            <a:endParaRPr lang="en-GB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user assumes a fixed value for N1 between 0.5 to 1.5, preferably based on N1 tests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However, the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 ‘k’ is not fixed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but also varies with pressure. If changes in pressure are small ‘k’ can to be assumed to be approximately constant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F1329F-19E7-BC3D-EA6D-AC863015EA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90499" y="1985862"/>
            <a:ext cx="4953179" cy="371488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219491-88E6-5953-59D2-E92638AC5DFD}"/>
              </a:ext>
            </a:extLst>
          </p:cNvPr>
          <p:cNvSpPr/>
          <p:nvPr/>
        </p:nvSpPr>
        <p:spPr>
          <a:xfrm>
            <a:off x="7376090" y="2445439"/>
            <a:ext cx="2190750" cy="581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9721A-22CC-A0D3-17DA-D08F1DE1E32E}"/>
              </a:ext>
            </a:extLst>
          </p:cNvPr>
          <p:cNvSpPr txBox="1"/>
          <p:nvPr/>
        </p:nvSpPr>
        <p:spPr>
          <a:xfrm>
            <a:off x="0" y="79386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Power Law approach (1995 onwards)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FFD31-506F-813C-5989-B6CE71E97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77" y="835341"/>
            <a:ext cx="5430150" cy="370033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GB" sz="18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2-step N1 Night Test, SABESP, Brazil (1998)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85722B-AEC3-DD25-AE14-B89759524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6792" y="697850"/>
            <a:ext cx="4841127" cy="581025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18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International N1 test values (1979-2005)</a:t>
            </a: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897A74BD-D4CB-89AA-8E06-95750E7A7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643" y="4633002"/>
            <a:ext cx="220205" cy="198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1600" baseline="-25000" dirty="0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C5A0FFE2-C658-E838-EAAA-D3FDB5E21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581" y="4633002"/>
            <a:ext cx="132885" cy="2203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baseline="-25000" dirty="0"/>
          </a:p>
        </p:txBody>
      </p:sp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9BED0C4B-51FA-C6C3-A394-5644A2C176B7}"/>
              </a:ext>
            </a:extLst>
          </p:cNvPr>
          <p:cNvSpPr/>
          <p:nvPr/>
        </p:nvSpPr>
        <p:spPr>
          <a:xfrm>
            <a:off x="326277" y="4946973"/>
            <a:ext cx="5430150" cy="646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 Average Zone Night Pressure (m) </a:t>
            </a:r>
          </a:p>
          <a:p>
            <a:r>
              <a:rPr lang="en-GB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 Zone inflow rate m</a:t>
            </a:r>
            <a:r>
              <a:rPr lang="en-GB" sz="14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/hr</a:t>
            </a:r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685DB2-99F7-0592-BAA5-6DB45B5AB660}"/>
              </a:ext>
            </a:extLst>
          </p:cNvPr>
          <p:cNvSpPr txBox="1"/>
          <p:nvPr/>
        </p:nvSpPr>
        <p:spPr>
          <a:xfrm>
            <a:off x="196850" y="5786695"/>
            <a:ext cx="118283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Pressures in the Zone are gradually reduced at night, until steady values of Average Zone </a:t>
            </a:r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Night Pressure </a:t>
            </a:r>
            <a:r>
              <a:rPr lang="en-GB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AZNP and flow rate L have been reached.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N1 values can then be calculated from pairs of values, e.g. </a:t>
            </a:r>
            <a:r>
              <a:rPr lang="en-GB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AZNPo</a:t>
            </a:r>
            <a:r>
              <a:rPr lang="en-GB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and Lo, and AZNP</a:t>
            </a:r>
            <a:r>
              <a:rPr lang="en-GB" altLang="en-US" sz="1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and L</a:t>
            </a:r>
            <a:r>
              <a:rPr lang="en-GB" altLang="en-US" sz="1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35187E-B776-5C1C-3F23-5FDFF5223351}"/>
              </a:ext>
            </a:extLst>
          </p:cNvPr>
          <p:cNvSpPr txBox="1">
            <a:spLocks/>
          </p:cNvSpPr>
          <p:nvPr/>
        </p:nvSpPr>
        <p:spPr>
          <a:xfrm>
            <a:off x="34063" y="60925"/>
            <a:ext cx="12157937" cy="581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Assessing N1 from a night test</a:t>
            </a:r>
            <a:endParaRPr lang="en-GB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8">
            <a:extLst>
              <a:ext uri="{FF2B5EF4-FFF2-40B4-BE49-F238E27FC236}">
                <a16:creationId xmlns:a16="http://schemas.microsoft.com/office/drawing/2014/main" id="{81FB2CE1-842A-5322-57FE-0AC553589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964989"/>
              </p:ext>
            </p:extLst>
          </p:nvPr>
        </p:nvGraphicFramePr>
        <p:xfrm>
          <a:off x="6736793" y="1385523"/>
          <a:ext cx="4841126" cy="2653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256">
                  <a:extLst>
                    <a:ext uri="{9D8B030D-6E8A-4147-A177-3AD203B41FA5}">
                      <a16:colId xmlns:a16="http://schemas.microsoft.com/office/drawing/2014/main" val="302587242"/>
                    </a:ext>
                  </a:extLst>
                </a:gridCol>
                <a:gridCol w="765533">
                  <a:extLst>
                    <a:ext uri="{9D8B030D-6E8A-4147-A177-3AD203B41FA5}">
                      <a16:colId xmlns:a16="http://schemas.microsoft.com/office/drawing/2014/main" val="3321699766"/>
                    </a:ext>
                  </a:extLst>
                </a:gridCol>
                <a:gridCol w="1317213">
                  <a:extLst>
                    <a:ext uri="{9D8B030D-6E8A-4147-A177-3AD203B41FA5}">
                      <a16:colId xmlns:a16="http://schemas.microsoft.com/office/drawing/2014/main" val="253550443"/>
                    </a:ext>
                  </a:extLst>
                </a:gridCol>
                <a:gridCol w="1608124">
                  <a:extLst>
                    <a:ext uri="{9D8B030D-6E8A-4147-A177-3AD203B41FA5}">
                      <a16:colId xmlns:a16="http://schemas.microsoft.com/office/drawing/2014/main" val="1014727257"/>
                    </a:ext>
                  </a:extLst>
                </a:gridCol>
              </a:tblGrid>
              <a:tr h="82054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sectors tested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N1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 of N1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280470"/>
                  </a:ext>
                </a:extLst>
              </a:tr>
              <a:tr h="366508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 (1981)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 – 2.12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670720"/>
                  </a:ext>
                </a:extLst>
              </a:tr>
              <a:tr h="366508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 (TR154)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 – 1.68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493449"/>
                  </a:ext>
                </a:extLst>
              </a:tr>
              <a:tr h="366508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 (1998)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 – 2.79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208300"/>
                  </a:ext>
                </a:extLst>
              </a:tr>
              <a:tr h="366508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 (2003)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 – 2.95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23190"/>
                  </a:ext>
                </a:extLst>
              </a:tr>
              <a:tr h="366508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Cyprus (2005)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 – 2.83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41418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471A37E-52DD-A195-2F53-7F423C9786C6}"/>
              </a:ext>
            </a:extLst>
          </p:cNvPr>
          <p:cNvSpPr txBox="1"/>
          <p:nvPr/>
        </p:nvSpPr>
        <p:spPr>
          <a:xfrm>
            <a:off x="6736794" y="4381330"/>
            <a:ext cx="48411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Sources of data:</a:t>
            </a:r>
          </a:p>
          <a:p>
            <a:pPr defTabSz="762000">
              <a:spcBef>
                <a:spcPct val="0"/>
              </a:spcBef>
              <a:buNone/>
            </a:pPr>
            <a:r>
              <a:rPr lang="en-GB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OGURA, Japanese Water Works Association  Journal, May 1981</a:t>
            </a:r>
          </a:p>
          <a:p>
            <a:pPr defTabSz="762000">
              <a:spcBef>
                <a:spcPct val="0"/>
              </a:spcBef>
              <a:buNone/>
            </a:pPr>
            <a:r>
              <a:rPr lang="en-GB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Technical Report R154 data, WRC, Nov 1980, re-analysed for N1s mid=1990’s</a:t>
            </a:r>
          </a:p>
          <a:p>
            <a:pPr defTabSz="762000">
              <a:buNone/>
            </a:pPr>
            <a:r>
              <a:rPr lang="en-GB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BBL </a:t>
            </a:r>
            <a:r>
              <a:rPr lang="en-GB" alt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Ltda</a:t>
            </a:r>
            <a:r>
              <a:rPr lang="en-GB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Brazil, private communication</a:t>
            </a:r>
          </a:p>
          <a:p>
            <a:pPr defTabSz="762000">
              <a:buNone/>
            </a:pPr>
            <a:r>
              <a:rPr lang="en-GB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UKWIR Report 03/WM/08</a:t>
            </a:r>
          </a:p>
          <a:p>
            <a:pPr defTabSz="762000">
              <a:buNone/>
            </a:pPr>
            <a:r>
              <a:rPr lang="en-GB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Charalambous, 2005 in Conference Proceedings of Leakage 2005, Halifax 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03EAE-2E52-685C-25FE-A636BCB57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" t="2922" r="2169" b="3061"/>
          <a:stretch/>
        </p:blipFill>
        <p:spPr>
          <a:xfrm>
            <a:off x="326277" y="1357216"/>
            <a:ext cx="5430151" cy="3560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21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27" grpId="0" animBg="1"/>
      <p:bldP spid="28" grpId="0" animBg="1"/>
      <p:bldP spid="29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A854-7D77-70BE-C55A-2BF727DC6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05" y="44765"/>
            <a:ext cx="10515600" cy="58052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Most N1 tests yield N1 values between 0.5 and 1.5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F4E41-CB63-4239-6C04-38A6A3870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862" y="664506"/>
            <a:ext cx="5157787" cy="682777"/>
          </a:xfrm>
        </p:spPr>
        <p:txBody>
          <a:bodyPr>
            <a:norm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2003 UK study, only 11 out of  75 N1 values were outside  FAVAD concept limits of 0.5 to 1.5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D640E-F4DF-3080-F762-1FA82A897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098" y="625288"/>
            <a:ext cx="4971535" cy="682778"/>
          </a:xfrm>
        </p:spPr>
        <p:txBody>
          <a:bodyPr>
            <a:no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5 of 15 N1 values for Cyprus (2005) were outside the FAVAD concept limits of 0.5 to 1.5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53DBA-632C-97FF-DFBE-1C30520061CC}"/>
              </a:ext>
            </a:extLst>
          </p:cNvPr>
          <p:cNvSpPr txBox="1"/>
          <p:nvPr/>
        </p:nvSpPr>
        <p:spPr>
          <a:xfrm>
            <a:off x="165100" y="4666773"/>
            <a:ext cx="119439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 causes of doubtful N1 results which exceed expected FAVAD maximum N1 value of 1.5:</a:t>
            </a:r>
          </a:p>
          <a:p>
            <a:pPr algn="ctr"/>
            <a:endParaRPr lang="en-GB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change night pressure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before inflow and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Average Zone Night Pressure have stabilised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calculate N1 changes for increases in pressure, as pressure increases may increase storage tank inflows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If there are significant differences between AZP and lowest ground  level; or failure to measure at  Average Zone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C0A9B-5229-28F4-D58B-4B2386E4B2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1" t="2397" r="1820"/>
          <a:stretch/>
        </p:blipFill>
        <p:spPr>
          <a:xfrm>
            <a:off x="636690" y="1392482"/>
            <a:ext cx="4742133" cy="31354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DE281-1261-3956-C13F-3F67506CE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424" y="1392482"/>
            <a:ext cx="4804885" cy="31354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82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18164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FEABA2E8-1A21-9EC6-732B-928241000494}"/>
              </a:ext>
            </a:extLst>
          </p:cNvPr>
          <p:cNvSpPr txBox="1">
            <a:spLocks/>
          </p:cNvSpPr>
          <p:nvPr/>
        </p:nvSpPr>
        <p:spPr>
          <a:xfrm>
            <a:off x="95250" y="115944"/>
            <a:ext cx="11953315" cy="5938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/>
              <a:t>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Be aware of possible problems in using a fixed average N1 value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E3BC7-0326-83ED-BB61-534B6197D47E}"/>
              </a:ext>
            </a:extLst>
          </p:cNvPr>
          <p:cNvSpPr txBox="1"/>
          <p:nvPr/>
        </p:nvSpPr>
        <p:spPr>
          <a:xfrm>
            <a:off x="224117" y="594677"/>
            <a:ext cx="1174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Most practitioners currently assume a </a:t>
            </a:r>
            <a:r>
              <a:rPr lang="en-GB" b="1" dirty="0">
                <a:solidFill>
                  <a:srgbClr val="FF0000"/>
                </a:solidFill>
              </a:rPr>
              <a:t>fixed N1 value from the N1 test, which does not vary with AZP (--------- red line)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	This </a:t>
            </a:r>
            <a:r>
              <a:rPr lang="en-GB" b="1" u="sng" dirty="0">
                <a:solidFill>
                  <a:srgbClr val="FF0000"/>
                </a:solidFill>
              </a:rPr>
              <a:t>over-predicts N1s at lower AZPs </a:t>
            </a:r>
            <a:r>
              <a:rPr lang="en-GB" dirty="0"/>
              <a:t>with increasing errors at lower AZPs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45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117524"/>
              </p:ext>
            </p:extLst>
          </p:nvPr>
        </p:nvGraphicFramePr>
        <p:xfrm>
          <a:off x="0" y="-73152"/>
          <a:ext cx="12191999" cy="6931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37872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SLICE" val="9X7ToZB4"/>
  <p:tag name="ARTICULATE_DESIGN_ID_DAMASK" val="ypSMuVFp"/>
  <p:tag name="ARTICULATE_DESIGN_ID_PARALLAX" val="0tJEVX5z"/>
  <p:tag name="ARTICULATE_DESIGN_ID_QUOTABLE" val="8ZSh0pKM"/>
  <p:tag name="ARTICULATE_DESIGN_ID_PARCEL" val="wNzm8phi"/>
  <p:tag name="ARTICULATE_DESIGN_ID_GALLERY" val="A8qKi1tF"/>
  <p:tag name="ARTICULATE_DESIGN_ID_METROPOLITAN" val="BdE0m1kl"/>
  <p:tag name="ARTICULATE_DESIGN_ID_SAVON" val="b9swjNVN"/>
  <p:tag name="ARTICULATE_DESIGN_ID_VIEW" val="yuQMsJDJ"/>
  <p:tag name="ARTICULATE_DESIGN_ID_OFFICE THEME" val="IEeAxX8k"/>
  <p:tag name="ARTICULATE_SLIDE_THUMBNAIL_REFRESH" val="1"/>
  <p:tag name="ARTICULATE_SLIDE_COUNT" val="1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1342</Words>
  <Application>Microsoft Office PowerPoint</Application>
  <PresentationFormat>Widescreen</PresentationFormat>
  <Paragraphs>164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The Power of N1</vt:lpstr>
      <vt:lpstr>Introduction</vt:lpstr>
      <vt:lpstr>FAVAD* concept provides a deeper understanding of  Pressure: Leak Flow Rate Relationships</vt:lpstr>
      <vt:lpstr>Comparison of Fixed and Variable Area Leaks</vt:lpstr>
      <vt:lpstr> Progress in understanding, from N1 to FAVAD</vt:lpstr>
      <vt:lpstr>PowerPoint Presentation</vt:lpstr>
      <vt:lpstr>  Most N1 tests yield N1 values between 0.5 and 1.5  </vt:lpstr>
      <vt:lpstr>PowerPoint Presentation</vt:lpstr>
      <vt:lpstr>PowerPoint Presentation</vt:lpstr>
      <vt:lpstr>PowerPoint Presentation</vt:lpstr>
      <vt:lpstr>FAVAD analysis of a reliable N1 test is the key to improved system-specific DMA calculations</vt:lpstr>
      <vt:lpstr> It’s time to put this N1 prediction method to bed! </vt:lpstr>
      <vt:lpstr>Full FAVAD analysis of N1 data - Key 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Edlyn Ruiz Stoll</dc:creator>
  <cp:lastModifiedBy>Kate Stanton-Davies</cp:lastModifiedBy>
  <cp:revision>83</cp:revision>
  <dcterms:created xsi:type="dcterms:W3CDTF">2021-07-09T22:24:55Z</dcterms:created>
  <dcterms:modified xsi:type="dcterms:W3CDTF">2023-05-31T14:48:25Z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8DB2D521-876E-4507-B3AF-626BD755F754</vt:lpwstr>
  </property>
  <property fmtid="{D5CDD505-2E9C-101B-9397-08002B2CF9AE}" pid="3" name="ArticulatePath">
    <vt:lpwstr>Trinidad IWA - KSDAL PVF 7 Mar 2023</vt:lpwstr>
  </property>
</Properties>
</file>