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792" r:id="rId3"/>
    <p:sldId id="797" r:id="rId4"/>
    <p:sldId id="793" r:id="rId5"/>
    <p:sldId id="794" r:id="rId6"/>
    <p:sldId id="409" r:id="rId7"/>
    <p:sldId id="275" r:id="rId8"/>
    <p:sldId id="281" r:id="rId9"/>
    <p:sldId id="799" r:id="rId10"/>
    <p:sldId id="781" r:id="rId11"/>
    <p:sldId id="805" r:id="rId12"/>
    <p:sldId id="416" r:id="rId13"/>
    <p:sldId id="801" r:id="rId14"/>
    <p:sldId id="800" r:id="rId15"/>
    <p:sldId id="786" r:id="rId16"/>
    <p:sldId id="798" r:id="rId17"/>
    <p:sldId id="803" r:id="rId18"/>
    <p:sldId id="804" r:id="rId19"/>
    <p:sldId id="806" r:id="rId20"/>
    <p:sldId id="791" r:id="rId21"/>
    <p:sldId id="796" r:id="rId22"/>
  </p:sldIdLst>
  <p:sldSz cx="12192000" cy="6858000"/>
  <p:notesSz cx="6858000" cy="9926638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45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3134" y="67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39940-6C9C-498F-ADC2-5F2E1C69374B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CF0EC-F10A-4CBA-BA69-5BE7F7C38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4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081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77194"/>
            <a:ext cx="5486400" cy="439188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384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13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77194"/>
            <a:ext cx="5486400" cy="46513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420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77194"/>
            <a:ext cx="5486400" cy="46513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2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77194"/>
            <a:ext cx="5486400" cy="439188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863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286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58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96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93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77194"/>
            <a:ext cx="5486400" cy="45094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29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23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9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85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055519"/>
            <a:ext cx="5486400" cy="390861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26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4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77194"/>
            <a:ext cx="5486400" cy="42743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59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77194"/>
            <a:ext cx="5486400" cy="409147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66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0EC-F10A-4CBA-BA69-5BE7F7C3885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0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96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CBB0-1B84-4360-8292-820DEDAB3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6B5D8-77E2-457B-8A13-34A23A5E9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25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05DC-66D2-405A-BD56-EDA89303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5CFA1-C085-404D-AD3C-5C0F8FF4E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5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D35B-97FA-412D-A992-879EED54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CC057-8B66-4A4D-8C1A-F0EA84CDF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9D2F3-4574-4381-B2C1-10B432D3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26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F60E-2E1F-4B1A-A77F-1EC0D270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AAFAA-F4EA-4FE3-A399-FBBEA5A16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B8C3C-FD0B-4106-BB60-957661078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DBF950-B239-49DC-B8A2-95679FDD7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7835-2472-45AB-8F80-AD1EFEB46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6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D9A4-34D8-46F8-8F8B-DEFC91D2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2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9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5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F51B30-EB17-4079-8106-C4E8BB7E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CF017-F518-42E8-BCC4-528DD0956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8660"/>
            <a:ext cx="10515600" cy="3652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GB" dirty="0"/>
              <a:t>Additional Title Slide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176CE4-C077-4BBA-B1D6-24E6E90C97A4}"/>
              </a:ext>
            </a:extLst>
          </p:cNvPr>
          <p:cNvCxnSpPr>
            <a:cxnSpLocks/>
          </p:cNvCxnSpPr>
          <p:nvPr userDrawn="1"/>
        </p:nvCxnSpPr>
        <p:spPr>
          <a:xfrm>
            <a:off x="0" y="619057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81F98F-03CC-455D-81B2-97BA2996DEFE}"/>
              </a:ext>
            </a:extLst>
          </p:cNvPr>
          <p:cNvSpPr txBox="1"/>
          <p:nvPr userDrawn="1"/>
        </p:nvSpPr>
        <p:spPr>
          <a:xfrm>
            <a:off x="2266950" y="6378294"/>
            <a:ext cx="765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AWWA North American Water Loss Conference – December 3</a:t>
            </a:r>
            <a:r>
              <a:rPr lang="en-GB" sz="1400" baseline="30000" dirty="0"/>
              <a:t>rd</a:t>
            </a:r>
            <a:r>
              <a:rPr lang="en-GB" sz="1400" dirty="0"/>
              <a:t> – December 5</a:t>
            </a:r>
            <a:r>
              <a:rPr lang="en-GB" sz="1400" baseline="30000" dirty="0"/>
              <a:t>th</a:t>
            </a:r>
            <a:r>
              <a:rPr lang="en-GB" sz="1400" dirty="0"/>
              <a:t>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C5B04-EC9A-4BB1-907C-F87F346FB4A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38200" y="6190579"/>
            <a:ext cx="872905" cy="60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0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2" r:id="rId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n.wikipedia.org/wiki/Poisson_distribu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kssuitelibrary.com/uarl-and-il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lranda.com/software/uarl-with-scf/" TargetMode="External"/><Relationship Id="rId7" Type="http://schemas.openxmlformats.org/officeDocument/2006/relationships/hyperlink" Target="mailto:mark.shepherd@joat.co.z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ill.jernigan@cavanaughsolutions.com" TargetMode="External"/><Relationship Id="rId5" Type="http://schemas.openxmlformats.org/officeDocument/2006/relationships/hyperlink" Target="mailto:katesdavies@wlranda.com" TargetMode="External"/><Relationship Id="rId4" Type="http://schemas.openxmlformats.org/officeDocument/2006/relationships/hyperlink" Target="mailto:allanlambert@wlranda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kssuitelibrary.com/global-ili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45BEA-937D-44B2-9CB0-C01FAECD2F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6616" y="253683"/>
            <a:ext cx="11494008" cy="2306637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Understanding Low ILIs in Small Systems</a:t>
            </a:r>
            <a:r>
              <a:rPr lang="en-GB" dirty="0"/>
              <a:t>: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Influences of FAVAD, pipe materials, </a:t>
            </a:r>
            <a:br>
              <a:rPr lang="en-GB" dirty="0"/>
            </a:br>
            <a:r>
              <a:rPr lang="en-GB" dirty="0" err="1"/>
              <a:t>pressure:burst</a:t>
            </a:r>
            <a:r>
              <a:rPr lang="en-GB" dirty="0"/>
              <a:t> frequency relationships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5D9A4-E51C-456F-A754-B4F4384E6DB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56616" y="3606800"/>
            <a:ext cx="11494008" cy="149259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Will Jernigan, Cavanaugh, USA</a:t>
            </a:r>
          </a:p>
          <a:p>
            <a:r>
              <a:rPr lang="en-GB" dirty="0"/>
              <a:t>Kate Stanton-Davies, Water Loss Research &amp; Analysis, UK</a:t>
            </a:r>
          </a:p>
          <a:p>
            <a:r>
              <a:rPr lang="en-GB" dirty="0"/>
              <a:t>Allan Lambert, Water Loss Research &amp; Analysis Ltd, UK</a:t>
            </a:r>
          </a:p>
          <a:p>
            <a:r>
              <a:rPr lang="en-GB" dirty="0"/>
              <a:t>Mark Shepherd, JOAT, South Africa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73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4417-FA72-436D-924A-6C112ABF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7" y="273255"/>
            <a:ext cx="11509244" cy="490143"/>
          </a:xfrm>
        </p:spPr>
        <p:txBody>
          <a:bodyPr>
            <a:noAutofit/>
          </a:bodyPr>
          <a:lstStyle/>
          <a:p>
            <a:r>
              <a:rPr lang="en-GB" sz="3600" u="sng" dirty="0"/>
              <a:t>Step 1 : improve burst frequency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0AB55-F285-42E2-BDC7-8B34E321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935037"/>
            <a:ext cx="11509244" cy="1707579"/>
          </a:xfrm>
        </p:spPr>
        <p:txBody>
          <a:bodyPr>
            <a:normAutofit/>
          </a:bodyPr>
          <a:lstStyle/>
          <a:p>
            <a:pPr algn="l"/>
            <a:r>
              <a:rPr lang="en-GB" sz="2400" b="1" u="sng" dirty="0"/>
              <a:t>Step 1</a:t>
            </a:r>
            <a:r>
              <a:rPr lang="en-GB" sz="2400" dirty="0"/>
              <a:t>: </a:t>
            </a:r>
          </a:p>
          <a:p>
            <a:pPr algn="just"/>
            <a:r>
              <a:rPr lang="en-GB" sz="2400" dirty="0"/>
              <a:t>Modify UARL average burst frequencies at 70 psi for burst frequency at actual pressure  - </a:t>
            </a:r>
            <a:r>
              <a:rPr lang="en-GB" sz="2200" dirty="0"/>
              <a:t>use international (2012) preferred practical approach to </a:t>
            </a:r>
            <a:r>
              <a:rPr lang="en-GB" sz="2200" dirty="0" err="1"/>
              <a:t>pressure:burst</a:t>
            </a:r>
            <a:r>
              <a:rPr lang="en-GB" sz="2200" dirty="0"/>
              <a:t> frequency relationships</a:t>
            </a: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9DEBC-3044-4ADA-A066-AF69E519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5631"/>
            <a:ext cx="8028432" cy="392812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C6A0B7-D8B1-4EBA-8CE0-EBA92D929481}"/>
              </a:ext>
            </a:extLst>
          </p:cNvPr>
          <p:cNvSpPr txBox="1">
            <a:spLocks/>
          </p:cNvSpPr>
          <p:nvPr/>
        </p:nvSpPr>
        <p:spPr>
          <a:xfrm>
            <a:off x="341376" y="3155732"/>
            <a:ext cx="6026426" cy="127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34E7B-B1A4-4BB7-BAB9-C7859783C31D}"/>
              </a:ext>
            </a:extLst>
          </p:cNvPr>
          <p:cNvSpPr txBox="1"/>
          <p:nvPr/>
        </p:nvSpPr>
        <p:spPr>
          <a:xfrm>
            <a:off x="8878824" y="2135631"/>
            <a:ext cx="29717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UARL bursts frequency rises sharply above 70psi, and reduces towards non-pressure dependent burst frequency as pressure reduces below 70psi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9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A652-1D10-4FD4-87F5-651108C4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Step 1 : improve burst frequency assumptions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6023C-EA72-41DA-994D-AD6FBE3D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867"/>
            <a:ext cx="10515600" cy="4597399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/>
              <a:t>In a small well-managed system with an ILI ~1, bursts are comparatively rare events - </a:t>
            </a:r>
          </a:p>
          <a:p>
            <a:pPr marL="457200" indent="-457200"/>
            <a:r>
              <a:rPr lang="en-GB" b="1" u="sng" dirty="0"/>
              <a:t>Example: 3000 service connections, 75 miles of mains, 70 psi</a:t>
            </a:r>
          </a:p>
          <a:p>
            <a:pPr marL="457200" indent="-457200"/>
            <a:r>
              <a:rPr lang="en-GB" dirty="0"/>
              <a:t>UARL Average would be:</a:t>
            </a:r>
          </a:p>
          <a:p>
            <a:pPr lvl="1" indent="0">
              <a:buNone/>
            </a:pPr>
            <a:r>
              <a:rPr lang="en-GB" b="1" dirty="0">
                <a:solidFill>
                  <a:srgbClr val="FF0000"/>
                </a:solidFill>
              </a:rPr>
              <a:t>3.6</a:t>
            </a:r>
            <a:r>
              <a:rPr lang="en-GB" dirty="0"/>
              <a:t> mains bursts/year (95% assumed reported, 5% assumed unreported)</a:t>
            </a:r>
          </a:p>
          <a:p>
            <a:pPr lvl="1" indent="0">
              <a:buNone/>
            </a:pPr>
            <a:r>
              <a:rPr lang="en-GB" b="1" dirty="0">
                <a:solidFill>
                  <a:srgbClr val="FF0000"/>
                </a:solidFill>
              </a:rPr>
              <a:t>9</a:t>
            </a:r>
            <a:r>
              <a:rPr lang="en-GB" dirty="0"/>
              <a:t> service bursts/year (75%  assumed reported, 25% assumed unreported)</a:t>
            </a:r>
          </a:p>
          <a:p>
            <a:pPr lvl="2" indent="0">
              <a:buNone/>
            </a:pPr>
            <a:endParaRPr lang="en-GB" dirty="0"/>
          </a:p>
          <a:p>
            <a:r>
              <a:rPr lang="en-GB" dirty="0"/>
              <a:t>But you can’t have a fraction of a burst……only a whole number (0,1,2,3 etc)</a:t>
            </a:r>
          </a:p>
          <a:p>
            <a:pPr algn="l"/>
            <a:r>
              <a:rPr lang="en-GB" b="1" i="1" dirty="0"/>
              <a:t>We can better predict low burst frequencies in small systems using  a Poisson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56754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ED590-11B5-455B-AEFA-42F382E2E824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338329" y="274638"/>
            <a:ext cx="11515341" cy="681707"/>
          </a:xfrm>
        </p:spPr>
        <p:txBody>
          <a:bodyPr>
            <a:normAutofit/>
          </a:bodyPr>
          <a:lstStyle/>
          <a:p>
            <a:r>
              <a:rPr lang="en-GB" sz="3600" u="sng" dirty="0"/>
              <a:t>What is a Poisson Probability Distribution?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8265-676A-47E9-B623-EA66E6DCC1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8328" y="1115081"/>
            <a:ext cx="11515341" cy="231391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Used to predict probability of small numbers of isolated events occurring, when only the average number over several equal periods of time is known.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u="sng" dirty="0"/>
              <a:t>Example</a:t>
            </a:r>
            <a:r>
              <a:rPr lang="en-GB" dirty="0"/>
              <a:t>: goals conceded in a season of 38  soccer games, UK Premier League 2017-18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67EB6C-96D8-4A56-9CA2-12DDCE5D3C5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38329" y="3587736"/>
            <a:ext cx="11515342" cy="20475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7527BE-1B71-45A0-BD03-9E45C2FB841E}"/>
              </a:ext>
            </a:extLst>
          </p:cNvPr>
          <p:cNvSpPr/>
          <p:nvPr/>
        </p:nvSpPr>
        <p:spPr>
          <a:xfrm>
            <a:off x="338329" y="5802951"/>
            <a:ext cx="11515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rgbClr val="767676"/>
                </a:solidFill>
                <a:hlinkClick r:id="rId4"/>
              </a:rPr>
              <a:t>https://</a:t>
            </a:r>
            <a:r>
              <a:rPr lang="en-GB" b="1" i="1" dirty="0">
                <a:solidFill>
                  <a:srgbClr val="767676"/>
                </a:solidFill>
                <a:hlinkClick r:id="rId4"/>
              </a:rPr>
              <a:t>en.wikipedia.org</a:t>
            </a:r>
            <a:r>
              <a:rPr lang="en-GB" i="1" dirty="0">
                <a:solidFill>
                  <a:srgbClr val="767676"/>
                </a:solidFill>
                <a:hlinkClick r:id="rId4"/>
              </a:rPr>
              <a:t>/wiki/</a:t>
            </a:r>
            <a:r>
              <a:rPr lang="en-GB" b="1" i="1" dirty="0">
                <a:solidFill>
                  <a:srgbClr val="767676"/>
                </a:solidFill>
                <a:hlinkClick r:id="rId4"/>
              </a:rPr>
              <a:t>Poisson_distribution</a:t>
            </a:r>
            <a:r>
              <a:rPr lang="en-GB" b="1" i="1" dirty="0">
                <a:solidFill>
                  <a:srgbClr val="767676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2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ED590-11B5-455B-AEFA-42F382E2E824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338329" y="274638"/>
            <a:ext cx="11515341" cy="681707"/>
          </a:xfrm>
        </p:spPr>
        <p:txBody>
          <a:bodyPr>
            <a:normAutofit fontScale="90000"/>
          </a:bodyPr>
          <a:lstStyle/>
          <a:p>
            <a:r>
              <a:rPr lang="en-GB" sz="3600" u="sng" dirty="0"/>
              <a:t>Application of Poisson Probability Distribution to burst statistics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F829BE-7035-4986-84C6-1774B4FFB1D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338329" y="956345"/>
            <a:ext cx="11515341" cy="1399031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Poisson distribution has now been applied to study of low annual  numbers of UARL bursts in small systems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Graph shows how normal ‘bell-shaped’ distribution becomes more skewed as system size reduces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0FB9B-D30E-4234-9404-0D5F3AA91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9" y="2355376"/>
            <a:ext cx="11515341" cy="376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4417-FA72-436D-924A-6C112ABF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7" y="273255"/>
            <a:ext cx="11509244" cy="490143"/>
          </a:xfrm>
        </p:spPr>
        <p:txBody>
          <a:bodyPr>
            <a:noAutofit/>
          </a:bodyPr>
          <a:lstStyle/>
          <a:p>
            <a:r>
              <a:rPr lang="en-GB" sz="3600" u="sng" dirty="0"/>
              <a:t>Step 2: improve burst frequency assumptions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A8AAD2-B0B9-451C-9C4F-5BDEBEFB21C9}"/>
              </a:ext>
            </a:extLst>
          </p:cNvPr>
          <p:cNvSpPr txBox="1">
            <a:spLocks/>
          </p:cNvSpPr>
          <p:nvPr/>
        </p:nvSpPr>
        <p:spPr>
          <a:xfrm>
            <a:off x="7534656" y="3125105"/>
            <a:ext cx="4215384" cy="1657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600" dirty="0"/>
              <a:t>Poisson is a good approximation to the Normal (bell-shaped) distribution </a:t>
            </a:r>
            <a:r>
              <a:rPr lang="en-GB" sz="2600" dirty="0">
                <a:solidFill>
                  <a:srgbClr val="0070C0"/>
                </a:solidFill>
              </a:rPr>
              <a:t>for larger systems with more bursts</a:t>
            </a:r>
            <a:r>
              <a:rPr lang="en-GB" sz="2600" dirty="0"/>
              <a:t>, </a:t>
            </a:r>
            <a:r>
              <a:rPr lang="en-GB" sz="2600" b="1" i="1" dirty="0">
                <a:solidFill>
                  <a:schemeClr val="bg1">
                    <a:lumMod val="50000"/>
                  </a:schemeClr>
                </a:solidFill>
              </a:rPr>
              <a:t>but produces skewed distribution for smaller systems with fewer bursts</a:t>
            </a:r>
          </a:p>
          <a:p>
            <a:pPr algn="l"/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31F04-6294-41DB-9CC6-CACC1EBF1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77" y="2362886"/>
            <a:ext cx="6873239" cy="357966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C6A0B7-D8B1-4EBA-8CE0-EBA92D929481}"/>
              </a:ext>
            </a:extLst>
          </p:cNvPr>
          <p:cNvSpPr txBox="1">
            <a:spLocks/>
          </p:cNvSpPr>
          <p:nvPr/>
        </p:nvSpPr>
        <p:spPr>
          <a:xfrm>
            <a:off x="282933" y="915452"/>
            <a:ext cx="11567687" cy="127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600" b="1" u="sng" dirty="0"/>
              <a:t>Step 2</a:t>
            </a:r>
            <a:r>
              <a:rPr lang="en-GB" sz="2400" dirty="0"/>
              <a:t>:  </a:t>
            </a:r>
          </a:p>
          <a:p>
            <a:pPr algn="just"/>
            <a:r>
              <a:rPr lang="en-GB" sz="2600" dirty="0"/>
              <a:t>Use median (50% chance) for annual burst frequencies based on Poisson Distribution for each of the 6 bursts components in UARL  equation – (reported and unreported bursts for  each of the 3 infrastructure components)</a:t>
            </a:r>
          </a:p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2669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BC66-A570-4435-B985-416984FD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47420"/>
            <a:ext cx="11469115" cy="818495"/>
          </a:xfrm>
        </p:spPr>
        <p:txBody>
          <a:bodyPr>
            <a:normAutofit/>
          </a:bodyPr>
          <a:lstStyle/>
          <a:p>
            <a:r>
              <a:rPr lang="en-GB" sz="3600" u="sng" dirty="0"/>
              <a:t>Steps 3 &amp; 4 - then include influence of pipe materials and N1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58880-1167-4FE4-BDEE-66CE32388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965915"/>
            <a:ext cx="11478260" cy="518321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u="sng" dirty="0"/>
              <a:t>Step 3: FAVAD: Fixed and Variable Area Discharges</a:t>
            </a:r>
          </a:p>
          <a:p>
            <a:pPr marL="1143000" lvl="1" indent="-457200"/>
            <a:r>
              <a:rPr lang="en-GB" dirty="0"/>
              <a:t>Apply corrections to average flow rate for rigid and flexible pipe bursts at actual system pressure</a:t>
            </a:r>
          </a:p>
          <a:p>
            <a:pPr marL="1143000" lvl="1" indent="-457200"/>
            <a:r>
              <a:rPr lang="en-GB" dirty="0"/>
              <a:t>Assume N1 = 0.5 for rigid pipe materials</a:t>
            </a:r>
          </a:p>
          <a:p>
            <a:pPr marL="1143000" lvl="1" indent="-457200"/>
            <a:r>
              <a:rPr lang="en-GB" dirty="0"/>
              <a:t>Assume N1 = 1.5 for flexible pipe materials and unavoidable background leakage</a:t>
            </a:r>
          </a:p>
          <a:p>
            <a:pPr marL="1143000" lvl="1" indent="-457200"/>
            <a:r>
              <a:rPr lang="en-GB" dirty="0"/>
              <a:t>Assess %s of rigid and flexible pipes on mains, on services up to curb stop, and on services curb stop to meter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u="sng" dirty="0"/>
              <a:t>Step 4: Derive customised </a:t>
            </a:r>
            <a:r>
              <a:rPr lang="en-GB" b="1" u="sng" dirty="0"/>
              <a:t>System Correction Factor SCF </a:t>
            </a:r>
          </a:p>
          <a:p>
            <a:pPr marL="1143000" lvl="1" indent="-457200"/>
            <a:r>
              <a:rPr lang="en-GB" dirty="0"/>
              <a:t>Customise standard linear UARL equation, using UARL with SCF software</a:t>
            </a:r>
          </a:p>
          <a:p>
            <a:pPr algn="l"/>
            <a:r>
              <a:rPr lang="en-GB" dirty="0"/>
              <a:t>	UARL (US gallons/day) = </a:t>
            </a:r>
            <a:r>
              <a:rPr lang="en-GB" b="1" dirty="0"/>
              <a:t>SCF </a:t>
            </a:r>
            <a:r>
              <a:rPr lang="en-GB" dirty="0"/>
              <a:t>x (5.41 x </a:t>
            </a:r>
            <a:r>
              <a:rPr lang="en-GB" dirty="0" err="1"/>
              <a:t>Lm</a:t>
            </a:r>
            <a:r>
              <a:rPr lang="en-GB" dirty="0"/>
              <a:t> + 0.15 x Nc + 7.5 x </a:t>
            </a:r>
            <a:r>
              <a:rPr lang="en-GB" dirty="0" err="1"/>
              <a:t>Lc</a:t>
            </a:r>
            <a:r>
              <a:rPr lang="en-GB" dirty="0"/>
              <a:t>) x P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1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BC66-A570-4435-B985-416984FD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47420"/>
            <a:ext cx="11469115" cy="818495"/>
          </a:xfrm>
        </p:spPr>
        <p:txBody>
          <a:bodyPr>
            <a:normAutofit/>
          </a:bodyPr>
          <a:lstStyle/>
          <a:p>
            <a:r>
              <a:rPr lang="en-GB" sz="3600" u="sng" dirty="0"/>
              <a:t>System Correction Factor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58880-1167-4FE4-BDEE-66CE32388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965915"/>
            <a:ext cx="11478260" cy="5183216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/>
              <a:t>Software outputs are presented </a:t>
            </a:r>
            <a:r>
              <a:rPr lang="en-GB" sz="2000"/>
              <a:t>as graphs </a:t>
            </a:r>
            <a:r>
              <a:rPr lang="en-GB" sz="2000" dirty="0"/>
              <a:t>and tables for any individual Zone or system as </a:t>
            </a:r>
            <a:r>
              <a:rPr lang="en-GB" sz="2000" b="1" i="1" dirty="0"/>
              <a:t>SCF vs Average Pressure </a:t>
            </a:r>
            <a:r>
              <a:rPr lang="en-GB" sz="2000" dirty="0"/>
              <a:t>for 3 sets of assumptions: </a:t>
            </a:r>
          </a:p>
          <a:p>
            <a:pPr lvl="1" indent="0">
              <a:buNone/>
            </a:pPr>
            <a:r>
              <a:rPr lang="en-GB" sz="2000" i="1" u="sng" dirty="0"/>
              <a:t>FAVAD only </a:t>
            </a:r>
          </a:p>
          <a:p>
            <a:pPr marL="1600200" lvl="2" indent="-457200"/>
            <a:r>
              <a:rPr lang="en-GB" dirty="0"/>
              <a:t>allowing for the  combined influence of pipe materials and pressure on leak flow rates</a:t>
            </a:r>
          </a:p>
          <a:p>
            <a:pPr lvl="1" indent="0">
              <a:buNone/>
            </a:pPr>
            <a:r>
              <a:rPr lang="en-GB" sz="2000" i="1" u="sng" dirty="0"/>
              <a:t>Poisson  and FAVAD only </a:t>
            </a:r>
          </a:p>
          <a:p>
            <a:pPr marL="1600200" lvl="2" indent="-457200"/>
            <a:r>
              <a:rPr lang="en-GB" dirty="0"/>
              <a:t>allowing for the influence of small systems on median numbers of bursts + the combined influence of pipe materials and pressure on leak flow rates </a:t>
            </a:r>
          </a:p>
          <a:p>
            <a:pPr lvl="1" indent="0">
              <a:buNone/>
            </a:pPr>
            <a:r>
              <a:rPr lang="en-GB" sz="2000" i="1" u="sng" dirty="0" err="1"/>
              <a:t>Pressure:Burst</a:t>
            </a:r>
            <a:r>
              <a:rPr lang="en-GB" sz="2000" i="1" u="sng" dirty="0"/>
              <a:t> frequency + Poisson + FAVAD</a:t>
            </a:r>
          </a:p>
          <a:p>
            <a:pPr marL="1600200" lvl="2" indent="-457200"/>
            <a:r>
              <a:rPr lang="en-GB" dirty="0"/>
              <a:t>allowing for the influence of pressure on burst frequency + the influence of small systems on median numbers of bursts + the combined influence of pipe materials and pressure on leak flow rates </a:t>
            </a:r>
            <a:endParaRPr lang="en-GB" sz="2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/>
              <a:t>UARL  with SCF calculations in USG/day vs. Average Pressure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/>
              <a:t>Unavoidable Background Leakage UBL in USG/day vs average pressure</a:t>
            </a:r>
          </a:p>
        </p:txBody>
      </p:sp>
    </p:spTree>
    <p:extLst>
      <p:ext uri="{BB962C8B-B14F-4D97-AF65-F5344CB8AC3E}">
        <p14:creationId xmlns:p14="http://schemas.microsoft.com/office/powerpoint/2010/main" val="31879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4FC9B-BA4A-425E-8383-8E26CE0E8176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327165" y="274639"/>
            <a:ext cx="11477739" cy="586112"/>
          </a:xfrm>
        </p:spPr>
        <p:txBody>
          <a:bodyPr>
            <a:noAutofit/>
          </a:bodyPr>
          <a:lstStyle/>
          <a:p>
            <a:r>
              <a:rPr lang="en-GB" sz="2800" u="sng" dirty="0"/>
              <a:t>UARL with SCF – Predicted breakdown of annual UARL bursts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900FF-1C31-4982-BF43-C4C36043A948}"/>
              </a:ext>
            </a:extLst>
          </p:cNvPr>
          <p:cNvSpPr txBox="1"/>
          <p:nvPr/>
        </p:nvSpPr>
        <p:spPr>
          <a:xfrm>
            <a:off x="6162508" y="1026586"/>
            <a:ext cx="5778390" cy="584775"/>
          </a:xfrm>
          <a:prstGeom prst="rect">
            <a:avLst/>
          </a:prstGeom>
          <a:noFill/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FAVAD only SCF of 0.93 </a:t>
            </a:r>
            <a:r>
              <a:rPr lang="en-GB" sz="1600" dirty="0"/>
              <a:t>reduces to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0.81 for Poisson + FAVAD</a:t>
            </a:r>
            <a:r>
              <a:rPr lang="en-GB" sz="1600" dirty="0"/>
              <a:t>, or </a:t>
            </a:r>
          </a:p>
          <a:p>
            <a:r>
              <a:rPr lang="en-GB" sz="1600" dirty="0">
                <a:solidFill>
                  <a:srgbClr val="FF0000"/>
                </a:solidFill>
              </a:rPr>
              <a:t>0. 76 for </a:t>
            </a:r>
            <a:r>
              <a:rPr lang="en-GB" sz="1600" dirty="0" err="1">
                <a:solidFill>
                  <a:srgbClr val="FF0000"/>
                </a:solidFill>
              </a:rPr>
              <a:t>Pressure:Bursts</a:t>
            </a:r>
            <a:r>
              <a:rPr lang="en-GB" sz="1600" dirty="0">
                <a:solidFill>
                  <a:srgbClr val="FF0000"/>
                </a:solidFill>
              </a:rPr>
              <a:t> + Poisson + FAVAD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EF63EF-6BBD-462D-9674-3AD51DF55573}"/>
              </a:ext>
            </a:extLst>
          </p:cNvPr>
          <p:cNvSpPr txBox="1"/>
          <p:nvPr/>
        </p:nvSpPr>
        <p:spPr>
          <a:xfrm>
            <a:off x="301751" y="3520655"/>
            <a:ext cx="5778390" cy="954107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u="sng" dirty="0"/>
              <a:t>EXAMPLE 2: </a:t>
            </a:r>
            <a:r>
              <a:rPr lang="en-GB" sz="1400" b="1" dirty="0"/>
              <a:t>50 psi average pressure</a:t>
            </a:r>
            <a:endParaRPr lang="en-GB" sz="1600" b="1" dirty="0"/>
          </a:p>
          <a:p>
            <a:pPr algn="ctr"/>
            <a:r>
              <a:rPr lang="en-GB" sz="1400" b="1" dirty="0"/>
              <a:t>1000 Service connections, 80% rigid pipes</a:t>
            </a:r>
          </a:p>
          <a:p>
            <a:pPr algn="ctr"/>
            <a:r>
              <a:rPr lang="en-GB" sz="1400" b="1" dirty="0"/>
              <a:t>50 feet/connection from curb stop to meter, 100% rigid pipes</a:t>
            </a:r>
          </a:p>
          <a:p>
            <a:pPr algn="ctr"/>
            <a:r>
              <a:rPr lang="en-GB" sz="1400" b="1" dirty="0"/>
              <a:t>12  miles of mains, 60% rigid pipes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4A53E-E16A-415E-ACB2-4607DBA0D078}"/>
              </a:ext>
            </a:extLst>
          </p:cNvPr>
          <p:cNvSpPr txBox="1"/>
          <p:nvPr/>
        </p:nvSpPr>
        <p:spPr>
          <a:xfrm>
            <a:off x="6162508" y="3714464"/>
            <a:ext cx="5778390" cy="584775"/>
          </a:xfrm>
          <a:prstGeom prst="rect">
            <a:avLst/>
          </a:prstGeom>
          <a:noFill/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FAVAD only SCF of 0.93 </a:t>
            </a:r>
            <a:r>
              <a:rPr lang="en-GB" sz="1600" dirty="0"/>
              <a:t>reduces to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0.66 for Poisson + FAVAD</a:t>
            </a:r>
            <a:r>
              <a:rPr lang="en-GB" sz="1600" dirty="0"/>
              <a:t>, or </a:t>
            </a:r>
            <a:r>
              <a:rPr lang="en-GB" sz="1600" dirty="0">
                <a:solidFill>
                  <a:srgbClr val="FF0000"/>
                </a:solidFill>
              </a:rPr>
              <a:t>0.63 for </a:t>
            </a:r>
            <a:r>
              <a:rPr lang="en-GB" sz="1600" dirty="0" err="1">
                <a:solidFill>
                  <a:srgbClr val="FF0000"/>
                </a:solidFill>
              </a:rPr>
              <a:t>Pressure:Bursts</a:t>
            </a:r>
            <a:r>
              <a:rPr lang="en-GB" sz="1600" dirty="0">
                <a:solidFill>
                  <a:srgbClr val="FF0000"/>
                </a:solidFill>
              </a:rPr>
              <a:t> +Poisson +FAVAD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FB926E-0F2B-417F-8E60-799CB809A6F8}"/>
              </a:ext>
            </a:extLst>
          </p:cNvPr>
          <p:cNvSpPr txBox="1"/>
          <p:nvPr/>
        </p:nvSpPr>
        <p:spPr>
          <a:xfrm>
            <a:off x="301752" y="860751"/>
            <a:ext cx="5778390" cy="954107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u="sng" dirty="0"/>
              <a:t>EXAMPLE 1: </a:t>
            </a:r>
            <a:r>
              <a:rPr lang="en-GB" sz="1400" b="1" dirty="0"/>
              <a:t>50 psi average pressure</a:t>
            </a:r>
            <a:endParaRPr lang="en-GB" sz="1600" b="1" dirty="0"/>
          </a:p>
          <a:p>
            <a:pPr algn="ctr"/>
            <a:r>
              <a:rPr lang="en-GB" sz="1400" b="1" dirty="0"/>
              <a:t>3000 Service connections, 80% rigid pipes</a:t>
            </a:r>
          </a:p>
          <a:p>
            <a:pPr algn="ctr"/>
            <a:r>
              <a:rPr lang="en-GB" sz="1400" b="1" dirty="0"/>
              <a:t>50 feet/connection from curb stop to meter, 100% rigid pipes</a:t>
            </a:r>
          </a:p>
          <a:p>
            <a:pPr algn="ctr"/>
            <a:r>
              <a:rPr lang="en-GB" sz="1400" b="1" dirty="0"/>
              <a:t>36 miles of mains, 60% rigid pipes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25E15-D273-4AD1-A5F6-1A744FD60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1" y="1935471"/>
            <a:ext cx="11639148" cy="145785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14EB9A-6AA3-4C46-8DA5-EBC5759CC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49" y="4620373"/>
            <a:ext cx="11639149" cy="1376876"/>
          </a:xfrm>
          <a:prstGeom prst="rect">
            <a:avLst/>
          </a:prstGeom>
          <a:ln w="317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599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4FC9B-BA4A-425E-8383-8E26CE0E8176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327165" y="274639"/>
            <a:ext cx="11477739" cy="586112"/>
          </a:xfrm>
        </p:spPr>
        <p:txBody>
          <a:bodyPr>
            <a:noAutofit/>
          </a:bodyPr>
          <a:lstStyle/>
          <a:p>
            <a:r>
              <a:rPr lang="en-GB" sz="2800" u="sng" dirty="0"/>
              <a:t>UARL with SCF vs. Average Pressure for 3000 and 1000 service connections</a:t>
            </a:r>
            <a:endParaRPr lang="en-GB" sz="4000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B84A5-4D6F-4EBE-88C0-234C8E4184E4}"/>
              </a:ext>
            </a:extLst>
          </p:cNvPr>
          <p:cNvSpPr txBox="1"/>
          <p:nvPr/>
        </p:nvSpPr>
        <p:spPr>
          <a:xfrm>
            <a:off x="301752" y="860751"/>
            <a:ext cx="5585444" cy="954107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u="sng" dirty="0"/>
              <a:t>EXAMPLE 1: </a:t>
            </a:r>
            <a:r>
              <a:rPr lang="en-GB" sz="1400" b="1" dirty="0"/>
              <a:t>50 psi average pressure</a:t>
            </a:r>
            <a:endParaRPr lang="en-GB" sz="1600" b="1" dirty="0"/>
          </a:p>
          <a:p>
            <a:pPr algn="ctr"/>
            <a:r>
              <a:rPr lang="en-GB" sz="1400" b="1" dirty="0"/>
              <a:t>3000 Service connections, 80% rigid pipes</a:t>
            </a:r>
          </a:p>
          <a:p>
            <a:pPr algn="ctr"/>
            <a:r>
              <a:rPr lang="en-GB" sz="1400" b="1" dirty="0"/>
              <a:t>50 feet/connection from curb stop to meter, 100% rigid pipes</a:t>
            </a:r>
          </a:p>
          <a:p>
            <a:pPr algn="ctr"/>
            <a:r>
              <a:rPr lang="en-GB" sz="1400" b="1" dirty="0"/>
              <a:t>36 miles of mains, 60% rigid pipes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13267-691A-4F59-B1D8-29DD5786D523}"/>
              </a:ext>
            </a:extLst>
          </p:cNvPr>
          <p:cNvSpPr txBox="1"/>
          <p:nvPr/>
        </p:nvSpPr>
        <p:spPr>
          <a:xfrm>
            <a:off x="6304804" y="860750"/>
            <a:ext cx="5585444" cy="954107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u="sng" dirty="0"/>
              <a:t>EXAMPLE 2: </a:t>
            </a:r>
            <a:r>
              <a:rPr lang="en-GB" sz="1400" b="1" dirty="0"/>
              <a:t>50 psi average pressure</a:t>
            </a:r>
            <a:endParaRPr lang="en-GB" sz="1600" b="1" dirty="0"/>
          </a:p>
          <a:p>
            <a:pPr algn="ctr"/>
            <a:r>
              <a:rPr lang="en-GB" sz="1400" b="1" dirty="0"/>
              <a:t>1000 Service connections, 80% rigid pipes</a:t>
            </a:r>
          </a:p>
          <a:p>
            <a:pPr algn="ctr"/>
            <a:r>
              <a:rPr lang="en-GB" sz="1400" b="1" dirty="0"/>
              <a:t>50 feet/connection from curb stop to meter, 100% rigid pipes</a:t>
            </a:r>
          </a:p>
          <a:p>
            <a:pPr algn="ctr"/>
            <a:r>
              <a:rPr lang="en-GB" sz="1400" b="1" dirty="0"/>
              <a:t>12  miles of mains, 60% rigid pipes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0EDE5-E35F-4BF9-98F6-2449B2412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1965414"/>
            <a:ext cx="5585444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AB3AC4-DF2E-4F82-B461-F411E96D3D09}"/>
              </a:ext>
            </a:extLst>
          </p:cNvPr>
          <p:cNvSpPr txBox="1"/>
          <p:nvPr/>
        </p:nvSpPr>
        <p:spPr>
          <a:xfrm>
            <a:off x="6304802" y="5544846"/>
            <a:ext cx="5585443" cy="584775"/>
          </a:xfrm>
          <a:prstGeom prst="rect">
            <a:avLst/>
          </a:prstGeom>
          <a:noFill/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FAVAD only SCF of 0.93 </a:t>
            </a:r>
            <a:r>
              <a:rPr lang="en-GB" sz="1600" dirty="0"/>
              <a:t>reduces to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0.66 for Poisson + FAVAD</a:t>
            </a:r>
            <a:r>
              <a:rPr lang="en-GB" sz="1600" dirty="0"/>
              <a:t>, or </a:t>
            </a:r>
            <a:r>
              <a:rPr lang="en-GB" sz="1600" dirty="0">
                <a:solidFill>
                  <a:srgbClr val="FF0000"/>
                </a:solidFill>
              </a:rPr>
              <a:t>0.63 for </a:t>
            </a:r>
            <a:r>
              <a:rPr lang="en-GB" sz="1600" dirty="0" err="1">
                <a:solidFill>
                  <a:srgbClr val="FF0000"/>
                </a:solidFill>
              </a:rPr>
              <a:t>Pressure:Bursts</a:t>
            </a:r>
            <a:r>
              <a:rPr lang="en-GB" sz="1600" dirty="0">
                <a:solidFill>
                  <a:srgbClr val="FF0000"/>
                </a:solidFill>
              </a:rPr>
              <a:t> +Poisson +FAVAD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203E74-E8DD-4BBB-A15C-B1FE0E205652}"/>
              </a:ext>
            </a:extLst>
          </p:cNvPr>
          <p:cNvSpPr txBox="1"/>
          <p:nvPr/>
        </p:nvSpPr>
        <p:spPr>
          <a:xfrm>
            <a:off x="287644" y="5544970"/>
            <a:ext cx="5599552" cy="584775"/>
          </a:xfrm>
          <a:prstGeom prst="rect">
            <a:avLst/>
          </a:prstGeom>
          <a:noFill/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FAVAD only SCF of 0.93 </a:t>
            </a:r>
            <a:r>
              <a:rPr lang="en-GB" sz="1600" dirty="0"/>
              <a:t>reduces to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0.81 for Poisson + FAVAD</a:t>
            </a:r>
            <a:r>
              <a:rPr lang="en-GB" sz="1600" dirty="0"/>
              <a:t>, or </a:t>
            </a:r>
          </a:p>
          <a:p>
            <a:r>
              <a:rPr lang="en-GB" sz="1600" dirty="0">
                <a:solidFill>
                  <a:srgbClr val="FF0000"/>
                </a:solidFill>
              </a:rPr>
              <a:t>0. 76 for </a:t>
            </a:r>
            <a:r>
              <a:rPr lang="en-GB" sz="1600" dirty="0" err="1">
                <a:solidFill>
                  <a:srgbClr val="FF0000"/>
                </a:solidFill>
              </a:rPr>
              <a:t>Pressure:Bursts</a:t>
            </a:r>
            <a:r>
              <a:rPr lang="en-GB" sz="1600" dirty="0">
                <a:solidFill>
                  <a:srgbClr val="FF0000"/>
                </a:solidFill>
              </a:rPr>
              <a:t> + Poisson + FAVAD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E7B78-6430-421E-971D-BA55E81D9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803" y="1965413"/>
            <a:ext cx="5585444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70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4FC9B-BA4A-425E-8383-8E26CE0E8176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327165" y="274639"/>
            <a:ext cx="11477739" cy="586112"/>
          </a:xfrm>
        </p:spPr>
        <p:txBody>
          <a:bodyPr>
            <a:noAutofit/>
          </a:bodyPr>
          <a:lstStyle/>
          <a:p>
            <a:r>
              <a:rPr lang="en-GB" sz="2400" u="sng" dirty="0"/>
              <a:t>UARL and UBL in </a:t>
            </a:r>
            <a:r>
              <a:rPr lang="en-GB" sz="2400" u="sng" dirty="0" err="1"/>
              <a:t>USg</a:t>
            </a:r>
            <a:r>
              <a:rPr lang="en-GB" sz="2400" u="sng" dirty="0"/>
              <a:t>/day vs. Average Pressure for 3000 and 1000 service connections</a:t>
            </a:r>
            <a:endParaRPr lang="en-GB" sz="3600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B84A5-4D6F-4EBE-88C0-234C8E4184E4}"/>
              </a:ext>
            </a:extLst>
          </p:cNvPr>
          <p:cNvSpPr txBox="1"/>
          <p:nvPr/>
        </p:nvSpPr>
        <p:spPr>
          <a:xfrm>
            <a:off x="301752" y="860751"/>
            <a:ext cx="5585444" cy="954107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u="sng" dirty="0"/>
              <a:t>EXAMPLE 1: </a:t>
            </a:r>
            <a:r>
              <a:rPr lang="en-GB" sz="1400" b="1" dirty="0"/>
              <a:t>50 psi average pressure</a:t>
            </a:r>
            <a:endParaRPr lang="en-GB" sz="1600" b="1" dirty="0"/>
          </a:p>
          <a:p>
            <a:pPr algn="ctr"/>
            <a:r>
              <a:rPr lang="en-GB" sz="1400" b="1" dirty="0"/>
              <a:t>3000 Service connections, 80% rigid pipes</a:t>
            </a:r>
          </a:p>
          <a:p>
            <a:pPr algn="ctr"/>
            <a:r>
              <a:rPr lang="en-GB" sz="1400" b="1" dirty="0"/>
              <a:t>50 feet/connection from curb stop to meter, 100% rigid pipes</a:t>
            </a:r>
          </a:p>
          <a:p>
            <a:pPr algn="ctr"/>
            <a:r>
              <a:rPr lang="en-GB" sz="1400" b="1" dirty="0"/>
              <a:t>36 miles of mains, 60% rigid pipes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13267-691A-4F59-B1D8-29DD5786D523}"/>
              </a:ext>
            </a:extLst>
          </p:cNvPr>
          <p:cNvSpPr txBox="1"/>
          <p:nvPr/>
        </p:nvSpPr>
        <p:spPr>
          <a:xfrm>
            <a:off x="6304804" y="860750"/>
            <a:ext cx="5585444" cy="954107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u="sng" dirty="0"/>
              <a:t>EXAMPLE 2: </a:t>
            </a:r>
            <a:r>
              <a:rPr lang="en-GB" sz="1400" b="1" dirty="0"/>
              <a:t>50 psi average pressure</a:t>
            </a:r>
            <a:endParaRPr lang="en-GB" sz="1600" b="1" dirty="0"/>
          </a:p>
          <a:p>
            <a:pPr algn="ctr"/>
            <a:r>
              <a:rPr lang="en-GB" sz="1400" b="1" dirty="0"/>
              <a:t>1000 Service connections, 80% rigid pipes</a:t>
            </a:r>
          </a:p>
          <a:p>
            <a:pPr algn="ctr"/>
            <a:r>
              <a:rPr lang="en-GB" sz="1400" b="1" dirty="0"/>
              <a:t>50 feet/connection from curb stop to meter, 100% rigid pipes</a:t>
            </a:r>
          </a:p>
          <a:p>
            <a:pPr algn="ctr"/>
            <a:r>
              <a:rPr lang="en-GB" sz="1400" b="1" dirty="0"/>
              <a:t>12  miles of mains, 60% rigid pipes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C0E3C-5C8D-4CB1-BF6D-DB84F2EC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1913467"/>
            <a:ext cx="5585444" cy="408378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B2FFA-1991-4061-9C8D-BAFC53BE5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804" y="1913465"/>
            <a:ext cx="5585444" cy="408378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67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AE02-3105-47D3-9158-5965A6C0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90033"/>
            <a:ext cx="11503152" cy="498532"/>
          </a:xfrm>
        </p:spPr>
        <p:txBody>
          <a:bodyPr>
            <a:noAutofit/>
          </a:bodyPr>
          <a:lstStyle/>
          <a:p>
            <a:r>
              <a:rPr lang="en-GB" sz="3600" u="sng" dirty="0"/>
              <a:t>The International Evolution of UARL and ILI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BF4E-C5CF-4FE8-99AB-030BB76B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082180"/>
            <a:ext cx="11503152" cy="489078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/>
              <a:t>The UARL equation and ILI  were first published 20 years ago (Dec 1999), using</a:t>
            </a:r>
          </a:p>
          <a:p>
            <a:pPr marL="1143000" lvl="1" indent="-457200" algn="just"/>
            <a:r>
              <a:rPr lang="en-GB" dirty="0"/>
              <a:t>Component Analysis of leakage (Background and Bursts Estimates)</a:t>
            </a:r>
          </a:p>
          <a:p>
            <a:pPr marL="1143000" lvl="1" indent="-457200" algn="just"/>
            <a:r>
              <a:rPr lang="en-GB" dirty="0"/>
              <a:t>Fixed &amp; Variable Area Discharges (FAVAD and N1) for </a:t>
            </a:r>
            <a:r>
              <a:rPr lang="en-GB" dirty="0" err="1"/>
              <a:t>pressure:leak</a:t>
            </a:r>
            <a:r>
              <a:rPr lang="en-GB" dirty="0"/>
              <a:t> flow rates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/>
              <a:t>UARL simplifies the many inter-dependent factors in complex calculations </a:t>
            </a:r>
          </a:p>
          <a:p>
            <a:pPr marL="1143000" lvl="1" indent="-457200" algn="just"/>
            <a:r>
              <a:rPr lang="en-GB" dirty="0"/>
              <a:t>It predicts </a:t>
            </a:r>
            <a:r>
              <a:rPr lang="en-GB" b="1" i="1" dirty="0"/>
              <a:t>how low could you go </a:t>
            </a:r>
            <a:r>
              <a:rPr lang="en-GB" dirty="0"/>
              <a:t>with leakage in individual water supply systems with diverse characteristics (size, connections/mile, meter location, average pressure)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/>
              <a:t>The UARL equation was originally limited (from 2002) to whole systems with &gt; 5000 service connections</a:t>
            </a:r>
          </a:p>
          <a:p>
            <a:pPr marL="1143000" lvl="1" indent="-457200" algn="just"/>
            <a:r>
              <a:rPr lang="en-GB" dirty="0"/>
              <a:t>to try to ensure enough services and mains bursts for valid statistical sample in UARL calculations</a:t>
            </a:r>
          </a:p>
          <a:p>
            <a:pPr lvl="1" indent="0">
              <a:buNone/>
            </a:pPr>
            <a:endParaRPr lang="en-GB" sz="14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 indent="0">
              <a:buNone/>
            </a:pPr>
            <a:r>
              <a:rPr lang="en-GB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Reference: https://www.leakssuitelibrary.com/uarl-and-ili/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</a:p>
          <a:p>
            <a:pPr lvl="1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980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E126-D99D-4799-BA73-C2D23CFE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148949"/>
            <a:ext cx="11521440" cy="532088"/>
          </a:xfrm>
        </p:spPr>
        <p:txBody>
          <a:bodyPr>
            <a:noAutofit/>
          </a:bodyPr>
          <a:lstStyle/>
          <a:p>
            <a:r>
              <a:rPr lang="en-GB" sz="3600" u="sng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42E1-C5EC-4162-9C98-FA00D466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1023457"/>
            <a:ext cx="11521440" cy="515350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UARL bursts in small systems can be considered as rare events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Poisson distribution helps understanding of how ILIs &lt; 1 can occur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UARL with SCF software allows rapid analysis of individual small systems, allowing for multiple relevant local influences</a:t>
            </a:r>
          </a:p>
          <a:p>
            <a:pPr marL="1143000" lvl="1" indent="-457200"/>
            <a:r>
              <a:rPr lang="en-GB" dirty="0"/>
              <a:t>for FAVAD only, Poisson + FAVAD, or </a:t>
            </a:r>
            <a:r>
              <a:rPr lang="en-GB" dirty="0" err="1"/>
              <a:t>Pressure:Bursts</a:t>
            </a:r>
            <a:r>
              <a:rPr lang="en-GB" dirty="0"/>
              <a:t> + Poisson + FAVAD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Standard UARL equation can be customised for individual small systems below lower size limits currently used in AWWA software </a:t>
            </a:r>
          </a:p>
          <a:p>
            <a:pPr marL="1143000" lvl="1" indent="-457200"/>
            <a:r>
              <a:rPr lang="en-GB" dirty="0"/>
              <a:t>with more diagnostic allowance for pipe materials and higher pressures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Method can be applied at individual system, State or Nationally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Available online for Utilities and Consultants </a:t>
            </a:r>
          </a:p>
          <a:p>
            <a:pPr marL="1143000" lvl="1" indent="-457200"/>
            <a:r>
              <a:rPr lang="en-GB" dirty="0"/>
              <a:t>and as a tool for co-operative State or National research studies</a:t>
            </a:r>
          </a:p>
        </p:txBody>
      </p:sp>
    </p:spTree>
    <p:extLst>
      <p:ext uri="{BB962C8B-B14F-4D97-AF65-F5344CB8AC3E}">
        <p14:creationId xmlns:p14="http://schemas.microsoft.com/office/powerpoint/2010/main" val="17862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8AB8-41BC-453A-BC84-AF98C01A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298671"/>
            <a:ext cx="11494008" cy="793529"/>
          </a:xfrm>
        </p:spPr>
        <p:txBody>
          <a:bodyPr>
            <a:normAutofit/>
          </a:bodyPr>
          <a:lstStyle/>
          <a:p>
            <a:r>
              <a:rPr lang="en-GB" sz="3600" u="sng" dirty="0"/>
              <a:t>Thanks and 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A92BD-4934-4FC5-90BF-7E6C5F32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320800"/>
            <a:ext cx="11494008" cy="457708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Thanks to Will Jernigan and Cavanaugh for their participation in this joint presentation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Acknowledgements to all people and organisations internationally who have encouraged Allan Lambert and WLR&amp;A Ltd to develop the UARL with SCF concept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Copies of this presentation may be accessed at </a:t>
            </a:r>
            <a:r>
              <a:rPr lang="en-GB" sz="2400" dirty="0">
                <a:hlinkClick r:id="rId3"/>
              </a:rPr>
              <a:t>https://www.wlranda.com/software/uarl-with-scf/</a:t>
            </a:r>
            <a:endParaRPr lang="en-GB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u="sng" dirty="0"/>
              <a:t>Email contacts</a:t>
            </a:r>
          </a:p>
          <a:p>
            <a:r>
              <a:rPr lang="en-GB" sz="2400" dirty="0"/>
              <a:t>	Allan Lambert – </a:t>
            </a:r>
            <a:r>
              <a:rPr lang="en-GB" sz="2400" dirty="0">
                <a:hlinkClick r:id="rId4"/>
              </a:rPr>
              <a:t>allanlambert@wlranda.com</a:t>
            </a:r>
            <a:endParaRPr lang="en-GB" sz="2400" dirty="0"/>
          </a:p>
          <a:p>
            <a:r>
              <a:rPr lang="en-GB" sz="2400" dirty="0"/>
              <a:t>	Kate Stanton-Davies – </a:t>
            </a:r>
            <a:r>
              <a:rPr lang="en-GB" sz="2400" dirty="0">
                <a:hlinkClick r:id="rId5"/>
              </a:rPr>
              <a:t>katesdavies@wlranda.com</a:t>
            </a:r>
            <a:endParaRPr lang="en-GB" sz="2400" dirty="0"/>
          </a:p>
          <a:p>
            <a:r>
              <a:rPr lang="en-GB" sz="2400" dirty="0"/>
              <a:t>	Will Jernigan - </a:t>
            </a:r>
            <a:r>
              <a:rPr lang="en-GB" sz="2400" dirty="0">
                <a:hlinkClick r:id="rId6"/>
              </a:rPr>
              <a:t>will.jernigan@cavanaughsolutions.com</a:t>
            </a:r>
            <a:endParaRPr lang="en-GB" sz="2400" dirty="0"/>
          </a:p>
          <a:p>
            <a:r>
              <a:rPr lang="en-GB" sz="2400" dirty="0"/>
              <a:t>Mark Shepherd - </a:t>
            </a:r>
            <a:r>
              <a:rPr lang="de-DE" sz="2400" dirty="0">
                <a:hlinkClick r:id="rId7"/>
              </a:rPr>
              <a:t>mark.shepherd@joat.co.za</a:t>
            </a:r>
            <a:endParaRPr lang="de-DE" sz="2400" dirty="0"/>
          </a:p>
          <a:p>
            <a:endParaRPr lang="en-GB" sz="2400" dirty="0"/>
          </a:p>
          <a:p>
            <a:endParaRPr lang="en-GB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6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44189B10-F7C9-419B-B5EC-382F3B3A6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6" y="1685926"/>
            <a:ext cx="11507543" cy="769441"/>
          </a:xfrm>
          <a:prstGeom prst="rect">
            <a:avLst/>
          </a:prstGeom>
          <a:solidFill>
            <a:srgbClr val="00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000" b="1" dirty="0"/>
              <a:t>UARL (US gallons/day) =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400" b="1" dirty="0"/>
              <a:t>( 5.41 x </a:t>
            </a:r>
            <a:r>
              <a:rPr lang="en-ZA" altLang="en-US" sz="2400" b="1" dirty="0" err="1"/>
              <a:t>Lm</a:t>
            </a:r>
            <a:r>
              <a:rPr lang="en-ZA" altLang="en-US" sz="2400" b="1" dirty="0"/>
              <a:t>  + 0.15 x Nc + 7.5 x </a:t>
            </a:r>
            <a:r>
              <a:rPr lang="en-ZA" altLang="en-US" sz="2400" b="1" dirty="0" err="1"/>
              <a:t>Lc</a:t>
            </a:r>
            <a:r>
              <a:rPr lang="en-ZA" altLang="en-US" sz="2400" b="1" dirty="0"/>
              <a:t> ) x P</a:t>
            </a:r>
            <a:endParaRPr lang="en-US" altLang="en-US" sz="2400" b="1" dirty="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B6171E8-F94D-4BDB-9E44-F38B6EA4ECB1}"/>
              </a:ext>
            </a:extLst>
          </p:cNvPr>
          <p:cNvGrpSpPr>
            <a:grpSpLocks/>
          </p:cNvGrpSpPr>
          <p:nvPr/>
        </p:nvGrpSpPr>
        <p:grpSpPr bwMode="auto">
          <a:xfrm>
            <a:off x="1007076" y="2452559"/>
            <a:ext cx="3674821" cy="2765677"/>
            <a:chOff x="196" y="1099"/>
            <a:chExt cx="2950" cy="2111"/>
          </a:xfrm>
        </p:grpSpPr>
        <p:grpSp>
          <p:nvGrpSpPr>
            <p:cNvPr id="12314" name="Group 4">
              <a:extLst>
                <a:ext uri="{FF2B5EF4-FFF2-40B4-BE49-F238E27FC236}">
                  <a16:creationId xmlns:a16="http://schemas.microsoft.com/office/drawing/2014/main" id="{2B7CEEE4-A254-417F-9A82-8ABA1FE40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" y="1099"/>
              <a:ext cx="2950" cy="1145"/>
              <a:chOff x="196" y="1099"/>
              <a:chExt cx="2950" cy="1145"/>
            </a:xfrm>
          </p:grpSpPr>
          <p:sp>
            <p:nvSpPr>
              <p:cNvPr id="12317" name="Line 6">
                <a:extLst>
                  <a:ext uri="{FF2B5EF4-FFF2-40B4-BE49-F238E27FC236}">
                    <a16:creationId xmlns:a16="http://schemas.microsoft.com/office/drawing/2014/main" id="{79F35C34-49F7-4EDF-866B-011A26EE6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40" y="1099"/>
                <a:ext cx="2206" cy="5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18" name="Text Box 7">
                <a:extLst>
                  <a:ext uri="{FF2B5EF4-FFF2-40B4-BE49-F238E27FC236}">
                    <a16:creationId xmlns:a16="http://schemas.microsoft.com/office/drawing/2014/main" id="{2296B12D-70B2-4833-888E-9F69909BB3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" y="1704"/>
                <a:ext cx="1344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rgbClr val="000066"/>
                    </a:solidFill>
                  </a:rPr>
                  <a:t>Main length (</a:t>
                </a:r>
                <a:r>
                  <a:rPr lang="en-GB" altLang="en-US" sz="2000" b="1" dirty="0" err="1">
                    <a:solidFill>
                      <a:srgbClr val="000066"/>
                    </a:solidFill>
                  </a:rPr>
                  <a:t>Lm</a:t>
                </a:r>
                <a:r>
                  <a:rPr lang="en-GB" altLang="en-US" sz="2000" b="1" dirty="0">
                    <a:solidFill>
                      <a:srgbClr val="000066"/>
                    </a:solidFill>
                  </a:rPr>
                  <a:t>) miles  </a:t>
                </a:r>
                <a:endParaRPr lang="en-US" altLang="en-US" sz="2000" b="1" dirty="0">
                  <a:solidFill>
                    <a:srgbClr val="000066"/>
                  </a:solidFill>
                </a:endParaRPr>
              </a:p>
            </p:txBody>
          </p:sp>
        </p:grpSp>
        <p:pic>
          <p:nvPicPr>
            <p:cNvPr id="12315" name="Picture 8" descr="MVC-027S">
              <a:extLst>
                <a:ext uri="{FF2B5EF4-FFF2-40B4-BE49-F238E27FC236}">
                  <a16:creationId xmlns:a16="http://schemas.microsoft.com/office/drawing/2014/main" id="{2D0B76EC-8BFD-4E26-8A06-0C5402123C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" y="2203"/>
              <a:ext cx="1344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F566A972-D09A-4785-938A-58127331611F}"/>
              </a:ext>
            </a:extLst>
          </p:cNvPr>
          <p:cNvGrpSpPr>
            <a:grpSpLocks/>
          </p:cNvGrpSpPr>
          <p:nvPr/>
        </p:nvGrpSpPr>
        <p:grpSpPr bwMode="auto">
          <a:xfrm>
            <a:off x="3095626" y="2795564"/>
            <a:ext cx="2866262" cy="2993153"/>
            <a:chOff x="1658" y="1380"/>
            <a:chExt cx="1558" cy="2410"/>
          </a:xfrm>
        </p:grpSpPr>
        <p:sp>
          <p:nvSpPr>
            <p:cNvPr id="12308" name="Text Box 19">
              <a:extLst>
                <a:ext uri="{FF2B5EF4-FFF2-40B4-BE49-F238E27FC236}">
                  <a16:creationId xmlns:a16="http://schemas.microsoft.com/office/drawing/2014/main" id="{FD2562D4-D479-4CC1-86D1-F87E89475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8" y="1380"/>
              <a:ext cx="1558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000066"/>
                  </a:solidFill>
                </a:rPr>
                <a:t>Number of conns (Nc)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000066"/>
                  </a:solidFill>
                </a:rPr>
                <a:t>main to curb stop</a:t>
              </a:r>
              <a:endParaRPr lang="en-US" altLang="en-US" sz="2000" b="1" dirty="0">
                <a:solidFill>
                  <a:srgbClr val="000066"/>
                </a:solidFill>
              </a:endParaRPr>
            </a:p>
          </p:txBody>
        </p:sp>
        <p:pic>
          <p:nvPicPr>
            <p:cNvPr id="12305" name="Picture 20" descr="Suburb">
              <a:extLst>
                <a:ext uri="{FF2B5EF4-FFF2-40B4-BE49-F238E27FC236}">
                  <a16:creationId xmlns:a16="http://schemas.microsoft.com/office/drawing/2014/main" id="{D9BAD48A-BFDE-4A21-8A84-2F924199B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1876"/>
              <a:ext cx="1558" cy="1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4" name="Picture 21" descr="Figure 1">
            <a:extLst>
              <a:ext uri="{FF2B5EF4-FFF2-40B4-BE49-F238E27FC236}">
                <a16:creationId xmlns:a16="http://schemas.microsoft.com/office/drawing/2014/main" id="{6E7B2773-96FF-4BDB-8B3A-239A2704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83590"/>
            <a:ext cx="3798633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23">
            <a:extLst>
              <a:ext uri="{FF2B5EF4-FFF2-40B4-BE49-F238E27FC236}">
                <a16:creationId xmlns:a16="http://schemas.microsoft.com/office/drawing/2014/main" id="{783F7EA2-9493-4633-A5C9-D0A26A506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036437"/>
            <a:ext cx="37857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0066"/>
                </a:solidFill>
              </a:rPr>
              <a:t>Length of underground private pipes (</a:t>
            </a:r>
            <a:r>
              <a:rPr lang="en-GB" altLang="en-US" sz="2000" b="1" dirty="0" err="1">
                <a:solidFill>
                  <a:srgbClr val="000066"/>
                </a:solidFill>
              </a:rPr>
              <a:t>Lc</a:t>
            </a:r>
            <a:r>
              <a:rPr lang="en-GB" altLang="en-US" sz="2000" b="1" dirty="0">
                <a:solidFill>
                  <a:srgbClr val="000066"/>
                </a:solidFill>
              </a:rPr>
              <a:t>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0066"/>
                </a:solidFill>
              </a:rPr>
              <a:t>curb stop to meter </a:t>
            </a:r>
            <a:r>
              <a:rPr lang="en-GB" altLang="en-US" sz="2000" b="1" dirty="0">
                <a:solidFill>
                  <a:schemeClr val="tx2"/>
                </a:solidFill>
              </a:rPr>
              <a:t>in</a:t>
            </a:r>
            <a:r>
              <a:rPr lang="en-GB" altLang="en-US" sz="2000" b="1" dirty="0">
                <a:solidFill>
                  <a:srgbClr val="0070C0"/>
                </a:solidFill>
              </a:rPr>
              <a:t> </a:t>
            </a:r>
            <a:r>
              <a:rPr lang="en-GB" altLang="en-US" sz="2000" b="1" dirty="0">
                <a:solidFill>
                  <a:srgbClr val="000066"/>
                </a:solidFill>
              </a:rPr>
              <a:t>miles</a:t>
            </a:r>
            <a:endParaRPr lang="en-ZA" altLang="en-US" sz="2000" b="1" dirty="0">
              <a:solidFill>
                <a:srgbClr val="000066"/>
              </a:solidFill>
            </a:endParaRPr>
          </a:p>
        </p:txBody>
      </p:sp>
      <p:sp>
        <p:nvSpPr>
          <p:cNvPr id="12300" name="Rectangle 32">
            <a:extLst>
              <a:ext uri="{FF2B5EF4-FFF2-40B4-BE49-F238E27FC236}">
                <a16:creationId xmlns:a16="http://schemas.microsoft.com/office/drawing/2014/main" id="{5B0D589A-6CE8-4C61-8243-19F88C121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480" y="1161885"/>
            <a:ext cx="6803136" cy="3603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Unavoidable Annual Real Losses ‘per day’ equation (1999)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2AE9C-4A22-4DDD-845A-660F1BC75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9321" y="4600149"/>
            <a:ext cx="914479" cy="1066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7E05F-7107-454E-9A34-DCBF0C3B41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3684" y="2045977"/>
            <a:ext cx="274344" cy="337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2CCF19-4404-434D-A720-238191E9E7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1928" y="3200138"/>
            <a:ext cx="1469263" cy="115224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007830-61A1-4917-8E70-FDC59E410420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8780856" y="2383478"/>
            <a:ext cx="2115704" cy="8166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D122CFD8-6170-4A34-955C-088734BD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298671"/>
            <a:ext cx="11507542" cy="793529"/>
          </a:xfrm>
        </p:spPr>
        <p:txBody>
          <a:bodyPr>
            <a:normAutofit/>
          </a:bodyPr>
          <a:lstStyle/>
          <a:p>
            <a:r>
              <a:rPr lang="en-GB" sz="3600" u="sng" dirty="0"/>
              <a:t>UARL equation allows for key system-specific factors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F7604BC-1540-4199-A1B0-27969BB81495}"/>
              </a:ext>
            </a:extLst>
          </p:cNvPr>
          <p:cNvCxnSpPr>
            <a:cxnSpLocks/>
            <a:stCxn id="37" idx="2"/>
            <a:endCxn id="12301" idx="0"/>
          </p:cNvCxnSpPr>
          <p:nvPr/>
        </p:nvCxnSpPr>
        <p:spPr>
          <a:xfrm>
            <a:off x="7988354" y="2418799"/>
            <a:ext cx="541" cy="6176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C06FBF1B-E78D-487E-8896-ABA2CA2ED6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5574" y="2034960"/>
            <a:ext cx="425560" cy="3838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93F5427-34B3-4E96-B0DB-B09CC9414F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7667" y="2011347"/>
            <a:ext cx="451730" cy="407444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0824B1A-30F4-475D-9967-ADEF3AA12567}"/>
              </a:ext>
            </a:extLst>
          </p:cNvPr>
          <p:cNvCxnSpPr>
            <a:cxnSpLocks/>
          </p:cNvCxnSpPr>
          <p:nvPr/>
        </p:nvCxnSpPr>
        <p:spPr>
          <a:xfrm flipH="1">
            <a:off x="4563997" y="2461703"/>
            <a:ext cx="1915126" cy="3973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593BC3D6-8955-4814-93CF-C5261C62D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2833" y="2000041"/>
            <a:ext cx="617073" cy="43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9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AE02-3105-47D3-9158-5965A6C0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90033"/>
            <a:ext cx="11521440" cy="498532"/>
          </a:xfrm>
        </p:spPr>
        <p:txBody>
          <a:bodyPr>
            <a:noAutofit/>
          </a:bodyPr>
          <a:lstStyle/>
          <a:p>
            <a:r>
              <a:rPr lang="en-GB" sz="3600" u="sng" dirty="0"/>
              <a:t>Evolution of UARL and ILI in North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BF4E-C5CF-4FE8-99AB-030BB76B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989901"/>
            <a:ext cx="11521440" cy="4890782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/>
              <a:t>UARL and ILI are now accepted internationally to compare leakage management performance (Ref: </a:t>
            </a:r>
            <a:r>
              <a:rPr lang="en-GB" sz="2400" dirty="0">
                <a:hlinkClick r:id="rId3"/>
              </a:rPr>
              <a:t>https://www.leakssuitelibrary.com/global-ilis/</a:t>
            </a:r>
            <a:r>
              <a:rPr lang="en-GB" sz="2400" dirty="0"/>
              <a:t> )</a:t>
            </a:r>
          </a:p>
          <a:p>
            <a:pPr marL="1143000" lvl="1" indent="-457200" algn="just"/>
            <a:r>
              <a:rPr lang="en-GB" dirty="0"/>
              <a:t>but practitioners also use it for smaller systems and sub-systems (DMAs)</a:t>
            </a:r>
          </a:p>
          <a:p>
            <a:pPr marL="1143000" lvl="1" indent="-457200" algn="just"/>
            <a:r>
              <a:rPr lang="en-GB" dirty="0"/>
              <a:t>in some small systems, this results in calculated leakage (CARL) lower than UARL, and ILIs of less than 1, especially at lower pressures</a:t>
            </a:r>
          </a:p>
          <a:p>
            <a:pPr lvl="1" indent="0" algn="just">
              <a:buNone/>
            </a:pPr>
            <a:endParaRPr lang="en-GB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/>
              <a:t>There are some 50,000 systems in North America, of which 90% have less than 3000 service connections</a:t>
            </a:r>
          </a:p>
          <a:p>
            <a:pPr algn="just"/>
            <a:endParaRPr lang="en-GB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/>
              <a:t>AWWA Water Audit Software V5 (2014) does not calculate ILI if: </a:t>
            </a:r>
          </a:p>
          <a:p>
            <a:pPr marL="1143000" lvl="1" indent="-457200" algn="just"/>
            <a:r>
              <a:rPr lang="en-GB" dirty="0"/>
              <a:t>miles of mains x 32 + # services &lt; 3000, or pressures &lt; 35 psi</a:t>
            </a:r>
          </a:p>
          <a:p>
            <a:pPr marL="1143000" lvl="1" indent="-457200" algn="just"/>
            <a:r>
              <a:rPr lang="en-GB" dirty="0"/>
              <a:t>these lower limit criteria are currently under review by AWWA</a:t>
            </a:r>
          </a:p>
          <a:p>
            <a:pPr marL="1143000" lvl="1" indent="-457200" algn="just"/>
            <a:r>
              <a:rPr lang="en-GB" dirty="0"/>
              <a:t>meanwhile most North American systems cannot calculate UARL or ILI</a:t>
            </a:r>
          </a:p>
          <a:p>
            <a:pPr marL="457200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8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AE02-3105-47D3-9158-5965A6C0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302733"/>
            <a:ext cx="11502136" cy="498532"/>
          </a:xfrm>
        </p:spPr>
        <p:txBody>
          <a:bodyPr>
            <a:noAutofit/>
          </a:bodyPr>
          <a:lstStyle/>
          <a:p>
            <a:r>
              <a:rPr lang="en-GB" sz="3600" u="sng" dirty="0"/>
              <a:t>Previous Research on low ILIs in small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BF4E-C5CF-4FE8-99AB-030BB76B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989901"/>
            <a:ext cx="11502136" cy="4890782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</a:rPr>
              <a:t>2009</a:t>
            </a:r>
            <a:r>
              <a:rPr lang="en-GB" sz="2400" dirty="0"/>
              <a:t>: </a:t>
            </a:r>
            <a:r>
              <a:rPr lang="en-GB" sz="2600" dirty="0"/>
              <a:t>simplified</a:t>
            </a:r>
            <a:r>
              <a:rPr lang="en-GB" sz="2400" dirty="0"/>
              <a:t> linear pressure:leak flow rate relationship shown to over-predict UARL for low pressures and high %s of flexible pipes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2014</a:t>
            </a:r>
            <a:r>
              <a:rPr lang="en-GB" sz="2400" dirty="0"/>
              <a:t>: In systems where all leaks surface, UARL formula 25% too high</a:t>
            </a:r>
          </a:p>
          <a:p>
            <a:pPr marL="1143000" lvl="1" indent="-457200" algn="just"/>
            <a:r>
              <a:rPr lang="en-GB" dirty="0"/>
              <a:t>uncertainty of real losses calculations when ILI ~ 1 can be +/- 20% or more</a:t>
            </a:r>
          </a:p>
          <a:p>
            <a:pPr marL="1143000" lvl="1" indent="-457200" algn="just"/>
            <a:r>
              <a:rPr lang="en-GB" dirty="0"/>
              <a:t>if &lt; 1000 service connections with night flows, unreported bursts can easily be identified and repaired faster than assumed in UARL equation</a:t>
            </a:r>
          </a:p>
          <a:p>
            <a:pPr marL="1143000" lvl="1" indent="-457200" algn="just"/>
            <a:r>
              <a:rPr lang="en-GB" dirty="0"/>
              <a:t>but Austrian data shows these situations can’t explain all low ILIs</a:t>
            </a:r>
          </a:p>
          <a:p>
            <a:pPr marL="1143000" lvl="1" indent="-457200" algn="just"/>
            <a:r>
              <a:rPr lang="en-GB" dirty="0"/>
              <a:t>including mains length in  equation for lower size limit doesn’t solve the problem</a:t>
            </a:r>
          </a:p>
          <a:p>
            <a:pPr lvl="1" indent="0" algn="just">
              <a:buNone/>
            </a:pPr>
            <a:endParaRPr lang="en-GB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2019</a:t>
            </a:r>
            <a:r>
              <a:rPr lang="en-GB" sz="2400" dirty="0"/>
              <a:t>: UARL equation needed to be customised to include:</a:t>
            </a:r>
          </a:p>
          <a:p>
            <a:pPr marL="1143000" lvl="1" indent="-457200" algn="just"/>
            <a:r>
              <a:rPr lang="en-GB" dirty="0"/>
              <a:t>relationship between pressure and average burst frequencies</a:t>
            </a:r>
          </a:p>
          <a:p>
            <a:pPr marL="1143000" lvl="1" indent="-457200" algn="just"/>
            <a:r>
              <a:rPr lang="en-GB" dirty="0"/>
              <a:t>an appropriate probability distribution for small burst numbers (rare events) in small systems</a:t>
            </a:r>
          </a:p>
          <a:p>
            <a:pPr marL="1143000" lvl="1" indent="-457200" algn="just"/>
            <a:r>
              <a:rPr lang="en-GB" dirty="0"/>
              <a:t>influence of pipe materials on Fixed and Variable Area leakage paths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3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8328" y="188640"/>
            <a:ext cx="11546637" cy="844186"/>
          </a:xfrm>
        </p:spPr>
        <p:txBody>
          <a:bodyPr>
            <a:noAutofit/>
          </a:bodyPr>
          <a:lstStyle/>
          <a:p>
            <a:r>
              <a:rPr lang="en-GB" sz="3600" u="sng" dirty="0"/>
              <a:t>Fixed and Variable Area Leakage Paths (1994)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" y="1111614"/>
            <a:ext cx="3024336" cy="22356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67" y="1135898"/>
            <a:ext cx="3011553" cy="221396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34" y="3453509"/>
            <a:ext cx="3055630" cy="228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66" y="3493008"/>
            <a:ext cx="3011553" cy="225680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75887" y="1119527"/>
            <a:ext cx="3011553" cy="22211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Fixed area leakage</a:t>
            </a: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Leak flow rate varies with P</a:t>
            </a:r>
            <a:r>
              <a:rPr lang="en-GB" baseline="30000" dirty="0">
                <a:solidFill>
                  <a:schemeClr val="accent6">
                    <a:lumMod val="75000"/>
                  </a:schemeClr>
                </a:solidFill>
              </a:rPr>
              <a:t>0.5</a:t>
            </a:r>
          </a:p>
          <a:p>
            <a:pPr algn="ctr"/>
            <a:endParaRPr lang="en-GB" baseline="30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Includes ring cracks, corrosion holes …….</a:t>
            </a:r>
            <a:endParaRPr lang="en-GB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5887" y="3483864"/>
            <a:ext cx="3011553" cy="22568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rgbClr val="0070C0"/>
              </a:solidFill>
            </a:endParaRP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Variable area leakage 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Leak area varies with P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Velocity varies with P</a:t>
            </a:r>
            <a:r>
              <a:rPr lang="en-GB" baseline="30000" dirty="0">
                <a:solidFill>
                  <a:srgbClr val="0070C0"/>
                </a:solidFill>
              </a:rPr>
              <a:t>0.5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Leak flow rate varies with P</a:t>
            </a:r>
            <a:r>
              <a:rPr lang="en-GB" baseline="30000" dirty="0">
                <a:solidFill>
                  <a:srgbClr val="0070C0"/>
                </a:solidFill>
              </a:rPr>
              <a:t>1.</a:t>
            </a:r>
            <a:r>
              <a:rPr lang="en-GB" sz="2000" baseline="30000" dirty="0">
                <a:solidFill>
                  <a:srgbClr val="0070C0"/>
                </a:solidFill>
              </a:rPr>
              <a:t>5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Includes splits in flexible pipes, background leakage at joints and fittings</a:t>
            </a:r>
          </a:p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B96CE4-E63F-4F78-BFA3-0229479C4DF5}"/>
              </a:ext>
            </a:extLst>
          </p:cNvPr>
          <p:cNvSpPr txBox="1"/>
          <p:nvPr/>
        </p:nvSpPr>
        <p:spPr>
          <a:xfrm>
            <a:off x="10081923" y="2149976"/>
            <a:ext cx="18030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sum of Fixed and Variable Area leak flow rates is often approximately linear, as assumed in the 1999 UARL equation</a:t>
            </a:r>
          </a:p>
        </p:txBody>
      </p:sp>
    </p:spTree>
    <p:extLst>
      <p:ext uri="{BB962C8B-B14F-4D97-AF65-F5344CB8AC3E}">
        <p14:creationId xmlns:p14="http://schemas.microsoft.com/office/powerpoint/2010/main" val="31953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87" y="178403"/>
            <a:ext cx="11816793" cy="562074"/>
          </a:xfrm>
        </p:spPr>
        <p:txBody>
          <a:bodyPr>
            <a:noAutofit/>
          </a:bodyPr>
          <a:lstStyle/>
          <a:p>
            <a:r>
              <a:rPr lang="en-GB" sz="3600" u="sng" dirty="0"/>
              <a:t>Pressure Correction Factor PCF (2009)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3286" y="722258"/>
            <a:ext cx="11816792" cy="504056"/>
          </a:xfrm>
        </p:spPr>
        <p:txBody>
          <a:bodyPr>
            <a:noAutofit/>
          </a:bodyPr>
          <a:lstStyle/>
          <a:p>
            <a:r>
              <a:rPr lang="en-GB" altLang="en-US" sz="2200" dirty="0"/>
              <a:t>Corrects UARL equation for influence of fixed and variable area leak flow rates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942308" y="1152146"/>
            <a:ext cx="2127772" cy="44074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b="1" dirty="0">
              <a:solidFill>
                <a:srgbClr val="00B050"/>
              </a:solidFill>
            </a:endParaRPr>
          </a:p>
          <a:p>
            <a:pPr algn="ctr"/>
            <a:r>
              <a:rPr lang="en-GB" b="1" u="sng" dirty="0">
                <a:solidFill>
                  <a:srgbClr val="00B050"/>
                </a:solidFill>
              </a:rPr>
              <a:t>Green line: </a:t>
            </a:r>
          </a:p>
          <a:p>
            <a:pPr algn="ctr"/>
            <a:r>
              <a:rPr lang="en-GB" b="1" dirty="0">
                <a:solidFill>
                  <a:srgbClr val="00B050"/>
                </a:solidFill>
              </a:rPr>
              <a:t>100% rigid pipes      </a:t>
            </a:r>
          </a:p>
          <a:p>
            <a:pPr algn="ctr"/>
            <a:r>
              <a:rPr lang="en-GB" b="1" dirty="0">
                <a:solidFill>
                  <a:srgbClr val="00B050"/>
                </a:solidFill>
              </a:rPr>
              <a:t> (N1 = 0.5)</a:t>
            </a:r>
          </a:p>
          <a:p>
            <a:endParaRPr lang="en-GB" b="1" dirty="0">
              <a:solidFill>
                <a:srgbClr val="00B050"/>
              </a:solidFill>
            </a:endParaRPr>
          </a:p>
          <a:p>
            <a:r>
              <a:rPr lang="en-GB" b="1" dirty="0">
                <a:solidFill>
                  <a:srgbClr val="00B050"/>
                </a:solidFill>
              </a:rPr>
              <a:t>Basic UARL equation is valid within +/- 10% for 10 to 110 psi pressure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3287" y="1152146"/>
            <a:ext cx="2252169" cy="4407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en-GB" b="1" u="sng" dirty="0">
                <a:solidFill>
                  <a:srgbClr val="0070C0"/>
                </a:solidFill>
              </a:rPr>
              <a:t>Blue line: 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0% rigid pipes                            (N1 = 1.5)</a:t>
            </a:r>
          </a:p>
          <a:p>
            <a:pPr algn="ctr"/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Basic UARL equation is valid within +/- 10% for pressures 58 to 86 psi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UARL is  increasingly over-estimated as average pressure reduces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287" y="5613466"/>
            <a:ext cx="11816793" cy="504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Note: these PCFs for leak flow rates apply to ANY size of system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Typical burst frequencies at 70psi used, regardless of actual pressure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0E81CD-4D3F-4396-94EB-0358150DC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57" y="1152147"/>
            <a:ext cx="7436852" cy="440740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AEDFED-EC53-49FF-A1A4-EDA93D9EC4C2}"/>
              </a:ext>
            </a:extLst>
          </p:cNvPr>
          <p:cNvCxnSpPr>
            <a:cxnSpLocks/>
          </p:cNvCxnSpPr>
          <p:nvPr/>
        </p:nvCxnSpPr>
        <p:spPr>
          <a:xfrm flipV="1">
            <a:off x="2249692" y="3593592"/>
            <a:ext cx="1837676" cy="6821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28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4" y="232070"/>
            <a:ext cx="11405668" cy="720080"/>
          </a:xfrm>
        </p:spPr>
        <p:txBody>
          <a:bodyPr>
            <a:normAutofit/>
          </a:bodyPr>
          <a:lstStyle/>
          <a:p>
            <a:r>
              <a:rPr lang="en-GB" sz="3600" u="sng" dirty="0"/>
              <a:t>Low ILIs in very small Austrian systems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0" y="876713"/>
            <a:ext cx="8138186" cy="472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58DFEB-2DD4-4BB8-AD07-24635167E262}"/>
              </a:ext>
            </a:extLst>
          </p:cNvPr>
          <p:cNvSpPr/>
          <p:nvPr/>
        </p:nvSpPr>
        <p:spPr>
          <a:xfrm>
            <a:off x="457174" y="5684474"/>
            <a:ext cx="4547642" cy="34713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Source: Lambert, </a:t>
            </a:r>
            <a:r>
              <a:rPr lang="en-GB" dirty="0" err="1">
                <a:solidFill>
                  <a:schemeClr val="tx1"/>
                </a:solidFill>
              </a:rPr>
              <a:t>Koelbl</a:t>
            </a:r>
            <a:r>
              <a:rPr lang="en-GB" dirty="0">
                <a:solidFill>
                  <a:schemeClr val="tx1"/>
                </a:solidFill>
              </a:rPr>
              <a:t>, Fuchs-</a:t>
            </a:r>
            <a:r>
              <a:rPr lang="en-GB" dirty="0" err="1">
                <a:solidFill>
                  <a:schemeClr val="tx1"/>
                </a:solidFill>
              </a:rPr>
              <a:t>hanusch</a:t>
            </a:r>
            <a:r>
              <a:rPr lang="en-GB" dirty="0">
                <a:solidFill>
                  <a:schemeClr val="tx1"/>
                </a:solidFill>
              </a:rPr>
              <a:t> (2014)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FD767-1FD2-4A8F-B364-4EF1BDA73B19}"/>
              </a:ext>
            </a:extLst>
          </p:cNvPr>
          <p:cNvSpPr txBox="1"/>
          <p:nvPr/>
        </p:nvSpPr>
        <p:spPr>
          <a:xfrm>
            <a:off x="7232904" y="797511"/>
            <a:ext cx="4718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90% of Austrian systems have       &lt; 3000 connections, operating at average of 70 psi (40-140psi)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Data sets collected in 2007 and 2011 for systems with between 240-10000 service connections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As service connections progressively reduce below 5000, there is  a greater chance of lower (or higher) UARLs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This is relevant for customising UARL equation to  set targets for very small systems and sub-systems</a:t>
            </a:r>
          </a:p>
        </p:txBody>
      </p:sp>
    </p:spTree>
    <p:extLst>
      <p:ext uri="{BB962C8B-B14F-4D97-AF65-F5344CB8AC3E}">
        <p14:creationId xmlns:p14="http://schemas.microsoft.com/office/powerpoint/2010/main" val="115795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710E-9EF9-4C87-B596-C802C9B3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How can the UARL equation be further improved?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B83F-33D8-4981-8C9C-C69EE944F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744"/>
            <a:ext cx="10515600" cy="401074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2400" b="1" u="sng" dirty="0"/>
              <a:t>STEP 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Modify to recognise the influence of a general relationship between pressure and burst frequency (available since 2012) </a:t>
            </a:r>
          </a:p>
          <a:p>
            <a:pPr algn="l"/>
            <a:r>
              <a:rPr lang="en-GB" sz="2400" b="1" u="sng" dirty="0"/>
              <a:t>STEP 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Adopt a more appropriate statistical approach (</a:t>
            </a:r>
            <a:r>
              <a:rPr lang="en-GB" sz="2400" i="1" dirty="0"/>
              <a:t>Poisson Distribution</a:t>
            </a:r>
            <a:r>
              <a:rPr lang="en-GB" sz="2400" dirty="0"/>
              <a:t>) for low burst numbers in small systems and use 50% chance (median) rather than average burst frequencies</a:t>
            </a:r>
          </a:p>
          <a:p>
            <a:pPr algn="l"/>
            <a:r>
              <a:rPr lang="en-GB" sz="2400" b="1" u="sng" dirty="0"/>
              <a:t>STEP 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Include influence of pipe materials (FAVAD) and N1 on leak flow rates</a:t>
            </a:r>
          </a:p>
          <a:p>
            <a:pPr algn="l"/>
            <a:r>
              <a:rPr lang="en-GB" sz="2400" b="1" u="sng" dirty="0"/>
              <a:t>STEP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  Derive customised Systems Correction Factor and apply to UARL equation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1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Understanding Low ILIs in Small Systems:   Influences of FAVAD, pipe materials,  pressure:burst frequency relations&quot;/&gt;&lt;property id=&quot;20307&quot; value=&quot;256&quot;/&gt;&lt;/object&gt;&lt;object type=&quot;3&quot; unique_id=&quot;10004&quot;&gt;&lt;property id=&quot;20148&quot; value=&quot;5&quot;/&gt;&lt;property id=&quot;20300&quot; value=&quot;Slide 2 - &amp;quot;The International Evolution of UARL and ILI&amp;quot;&quot;/&gt;&lt;property id=&quot;20307&quot; value=&quot;792&quot;/&gt;&lt;/object&gt;&lt;object type=&quot;3&quot; unique_id=&quot;10006&quot;&gt;&lt;property id=&quot;20148&quot; value=&quot;5&quot;/&gt;&lt;property id=&quot;20300&quot; value=&quot;Slide 4 - &amp;quot;Evolution of UARL and ILI in North America&amp;quot;&quot;/&gt;&lt;property id=&quot;20307&quot; value=&quot;793&quot;/&gt;&lt;/object&gt;&lt;object type=&quot;3&quot; unique_id=&quot;10007&quot;&gt;&lt;property id=&quot;20148&quot; value=&quot;5&quot;/&gt;&lt;property id=&quot;20300&quot; value=&quot;Slide 5 - &amp;quot;Previous Research on low ILIs in small systems&amp;quot;&quot;/&gt;&lt;property id=&quot;20307&quot; value=&quot;794&quot;/&gt;&lt;/object&gt;&lt;object type=&quot;3&quot; unique_id=&quot;10008&quot;&gt;&lt;property id=&quot;20148&quot; value=&quot;5&quot;/&gt;&lt;property id=&quot;20300&quot; value=&quot;Slide 6 - &amp;quot;Fixed and Variable Area Leakage Paths (1994)&amp;quot;&quot;/&gt;&lt;property id=&quot;20307&quot; value=&quot;409&quot;/&gt;&lt;/object&gt;&lt;object type=&quot;3&quot; unique_id=&quot;10009&quot;&gt;&lt;property id=&quot;20148&quot; value=&quot;5&quot;/&gt;&lt;property id=&quot;20300&quot; value=&quot;Slide 7 - &amp;quot;Pressure Correction Factor PCF (2009)&amp;quot;&quot;/&gt;&lt;property id=&quot;20307&quot; value=&quot;275&quot;/&gt;&lt;/object&gt;&lt;object type=&quot;3&quot; unique_id=&quot;10010&quot;&gt;&lt;property id=&quot;20148&quot; value=&quot;5&quot;/&gt;&lt;property id=&quot;20300&quot; value=&quot;Slide 8 - &amp;quot;Low ILIs in very small Austrian systems&amp;quot;&quot;/&gt;&lt;property id=&quot;20307&quot; value=&quot;281&quot;/&gt;&lt;/object&gt;&lt;object type=&quot;3&quot; unique_id=&quot;10011&quot;&gt;&lt;property id=&quot;20148&quot; value=&quot;5&quot;/&gt;&lt;property id=&quot;20300&quot; value=&quot;Slide 10 - &amp;quot;Step 1 : improve burst frequency assumptions&amp;quot;&quot;/&gt;&lt;property id=&quot;20307&quot; value=&quot;781&quot;/&gt;&lt;/object&gt;&lt;object type=&quot;3&quot; unique_id=&quot;10012&quot;&gt;&lt;property id=&quot;20148&quot; value=&quot;5&quot;/&gt;&lt;property id=&quot;20300&quot; value=&quot;Slide 12 - &amp;quot;What is a Poisson Probability Distribution?&amp;quot;&quot;/&gt;&lt;property id=&quot;20307&quot; value=&quot;416&quot;/&gt;&lt;/object&gt;&lt;object type=&quot;3&quot; unique_id=&quot;10013&quot;&gt;&lt;property id=&quot;20148&quot; value=&quot;5&quot;/&gt;&lt;property id=&quot;20300&quot; value=&quot;Slide 15 - &amp;quot;Steps 3 &amp;amp; 4 - then include influence of pipe materials and N1&amp;quot;&quot;/&gt;&lt;property id=&quot;20307&quot; value=&quot;786&quot;/&gt;&lt;/object&gt;&lt;object type=&quot;3&quot; unique_id=&quot;10016&quot;&gt;&lt;property id=&quot;20148&quot; value=&quot;5&quot;/&gt;&lt;property id=&quot;20300&quot; value=&quot;Slide 20 - &amp;quot;Summary&amp;quot;&quot;/&gt;&lt;property id=&quot;20307&quot; value=&quot;791&quot;/&gt;&lt;/object&gt;&lt;object type=&quot;3&quot; unique_id=&quot;10034&quot;&gt;&lt;property id=&quot;20148&quot; value=&quot;5&quot;/&gt;&lt;property id=&quot;20300&quot; value=&quot;Slide 21 - &amp;quot;Thanks and Acknowledgements&amp;quot;&quot;/&gt;&lt;property id=&quot;20307&quot; value=&quot;796&quot;/&gt;&lt;/object&gt;&lt;object type=&quot;3&quot; unique_id=&quot;10144&quot;&gt;&lt;property id=&quot;20148&quot; value=&quot;5&quot;/&gt;&lt;property id=&quot;20300&quot; value=&quot;Slide 3 - &amp;quot;UARL equation allows for key system-specific factors&amp;quot;&quot;/&gt;&lt;property id=&quot;20307&quot; value=&quot;797&quot;/&gt;&lt;/object&gt;&lt;object type=&quot;3&quot; unique_id=&quot;10298&quot;&gt;&lt;property id=&quot;20148&quot; value=&quot;5&quot;/&gt;&lt;property id=&quot;20300&quot; value=&quot;Slide 16 - &amp;quot;System Correction Factor results&amp;quot;&quot;/&gt;&lt;property id=&quot;20307&quot; value=&quot;798&quot;/&gt;&lt;/object&gt;&lt;object type=&quot;3&quot; unique_id=&quot;10357&quot;&gt;&lt;property id=&quot;20148&quot; value=&quot;5&quot;/&gt;&lt;property id=&quot;20300&quot; value=&quot;Slide 9 - &amp;quot;How can the UARL equation be further improved?&amp;quot;&quot;/&gt;&lt;property id=&quot;20307&quot; value=&quot;799&quot;/&gt;&lt;/object&gt;&lt;object type=&quot;3&quot; unique_id=&quot;10579&quot;&gt;&lt;property id=&quot;20148&quot; value=&quot;5&quot;/&gt;&lt;property id=&quot;20300&quot; value=&quot;Slide 14 - &amp;quot;Step 2: improve burst frequency assumptions&amp;quot;&quot;/&gt;&lt;property id=&quot;20307&quot; value=&quot;800&quot;/&gt;&lt;/object&gt;&lt;object type=&quot;3&quot; unique_id=&quot;10748&quot;&gt;&lt;property id=&quot;20148&quot; value=&quot;5&quot;/&gt;&lt;property id=&quot;20300&quot; value=&quot;Slide 13 - &amp;quot;Application of Poisson Probability Distribution to burst statistics&amp;quot;&quot;/&gt;&lt;property id=&quot;20307&quot; value=&quot;801&quot;/&gt;&lt;/object&gt;&lt;object type=&quot;3&quot; unique_id=&quot;11024&quot;&gt;&lt;property id=&quot;20148&quot; value=&quot;5&quot;/&gt;&lt;property id=&quot;20300&quot; value=&quot;Slide 17 - &amp;quot;UARL with SCF – Predicted breakdown of annual UARL bursts&amp;quot;&quot;/&gt;&lt;property id=&quot;20307&quot; value=&quot;803&quot;/&gt;&lt;/object&gt;&lt;object type=&quot;3&quot; unique_id=&quot;11025&quot;&gt;&lt;property id=&quot;20148&quot; value=&quot;5&quot;/&gt;&lt;property id=&quot;20300&quot; value=&quot;Slide 18 - &amp;quot;UARL with SCF vs. Average Pressure for 3000 and 1000 service connections&amp;quot;&quot;/&gt;&lt;property id=&quot;20307&quot; value=&quot;804&quot;/&gt;&lt;/object&gt;&lt;object type=&quot;3&quot; unique_id=&quot;11096&quot;&gt;&lt;property id=&quot;20148&quot; value=&quot;5&quot;/&gt;&lt;property id=&quot;20300&quot; value=&quot;Slide 11 - &amp;quot;Step 1 : improve burst frequency assumptions&amp;quot;&quot;/&gt;&lt;property id=&quot;20307&quot; value=&quot;805&quot;/&gt;&lt;/object&gt;&lt;object type=&quot;3&quot; unique_id=&quot;11318&quot;&gt;&lt;property id=&quot;20148&quot; value=&quot;5&quot;/&gt;&lt;property id=&quot;20300&quot; value=&quot;Slide 19 - &amp;quot;UARL and UBL in USg/day vs. Average Pressure for 3000 and 1000 service connections&amp;quot;&quot;/&gt;&lt;property id=&quot;20307&quot; value=&quot;806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UARL/ILI Presenta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RL and ILI Conference Template" id="{CE670453-5EF2-4B12-AE2E-DB4F62D66A6D}" vid="{D568FBE6-76E5-42BE-8CE5-1C7D866D56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UARL and ILI Conference Template</Template>
  <TotalTime>7703</TotalTime>
  <Words>2139</Words>
  <Application>Microsoft Office PowerPoint</Application>
  <PresentationFormat>Widescreen</PresentationFormat>
  <Paragraphs>225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UARL/ILI Presentations</vt:lpstr>
      <vt:lpstr>Understanding Low ILIs in Small Systems:   Influences of FAVAD, pipe materials,  pressure:burst frequency relationships</vt:lpstr>
      <vt:lpstr>The International Evolution of UARL and ILI</vt:lpstr>
      <vt:lpstr>UARL equation allows for key system-specific factors</vt:lpstr>
      <vt:lpstr>Evolution of UARL and ILI in North America</vt:lpstr>
      <vt:lpstr>Previous Research on low ILIs in small systems</vt:lpstr>
      <vt:lpstr>Fixed and Variable Area Leakage Paths (1994)</vt:lpstr>
      <vt:lpstr>Pressure Correction Factor PCF (2009)</vt:lpstr>
      <vt:lpstr>Low ILIs in very small Austrian systems</vt:lpstr>
      <vt:lpstr>How can the UARL equation be further improved?</vt:lpstr>
      <vt:lpstr>Step 1 : improve burst frequency assumptions</vt:lpstr>
      <vt:lpstr>Step 1 : improve burst frequency assumptions</vt:lpstr>
      <vt:lpstr>What is a Poisson Probability Distribution?</vt:lpstr>
      <vt:lpstr>Application of Poisson Probability Distribution to burst statistics</vt:lpstr>
      <vt:lpstr>Step 2: improve burst frequency assumptions</vt:lpstr>
      <vt:lpstr>Steps 3 &amp; 4 - then include influence of pipe materials and N1</vt:lpstr>
      <vt:lpstr>System Correction Factor results</vt:lpstr>
      <vt:lpstr>UARL with SCF – Predicted breakdown of annual UARL bursts</vt:lpstr>
      <vt:lpstr>UARL with SCF vs. Average Pressure for 3000 and 1000 service connections</vt:lpstr>
      <vt:lpstr>UARL and UBL in USg/day vs. Average Pressure for 3000 and 1000 service connections</vt:lpstr>
      <vt:lpstr>Summary</vt:lpstr>
      <vt:lpstr>Thanks and 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Lambert</dc:creator>
  <cp:lastModifiedBy>Kate Stanton-Davies</cp:lastModifiedBy>
  <cp:revision>263</cp:revision>
  <cp:lastPrinted>2019-10-29T15:29:39Z</cp:lastPrinted>
  <dcterms:created xsi:type="dcterms:W3CDTF">2019-04-30T10:40:51Z</dcterms:created>
  <dcterms:modified xsi:type="dcterms:W3CDTF">2019-11-29T13:23:10Z</dcterms:modified>
</cp:coreProperties>
</file>