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  <p:sldMasterId id="2147483731" r:id="rId2"/>
  </p:sldMasterIdLst>
  <p:notesMasterIdLst>
    <p:notesMasterId r:id="rId30"/>
  </p:notesMasterIdLst>
  <p:sldIdLst>
    <p:sldId id="360" r:id="rId3"/>
    <p:sldId id="256" r:id="rId4"/>
    <p:sldId id="342" r:id="rId5"/>
    <p:sldId id="346" r:id="rId6"/>
    <p:sldId id="341" r:id="rId7"/>
    <p:sldId id="343" r:id="rId8"/>
    <p:sldId id="344" r:id="rId9"/>
    <p:sldId id="345" r:id="rId10"/>
    <p:sldId id="347" r:id="rId11"/>
    <p:sldId id="348" r:id="rId12"/>
    <p:sldId id="349" r:id="rId13"/>
    <p:sldId id="351" r:id="rId14"/>
    <p:sldId id="352" r:id="rId15"/>
    <p:sldId id="354" r:id="rId16"/>
    <p:sldId id="339" r:id="rId17"/>
    <p:sldId id="340" r:id="rId18"/>
    <p:sldId id="262" r:id="rId19"/>
    <p:sldId id="328" r:id="rId20"/>
    <p:sldId id="355" r:id="rId21"/>
    <p:sldId id="263" r:id="rId22"/>
    <p:sldId id="356" r:id="rId23"/>
    <p:sldId id="357" r:id="rId24"/>
    <p:sldId id="264" r:id="rId25"/>
    <p:sldId id="358" r:id="rId26"/>
    <p:sldId id="359" r:id="rId27"/>
    <p:sldId id="265" r:id="rId28"/>
    <p:sldId id="257" r:id="rId29"/>
  </p:sldIdLst>
  <p:sldSz cx="12192000" cy="6858000"/>
  <p:notesSz cx="6815138" cy="9947275"/>
  <p:custDataLst>
    <p:tags r:id="rId3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702979F-A66F-45DB-A186-C8165BF76271}">
          <p14:sldIdLst>
            <p14:sldId id="360"/>
            <p14:sldId id="256"/>
            <p14:sldId id="342"/>
            <p14:sldId id="346"/>
            <p14:sldId id="341"/>
            <p14:sldId id="343"/>
            <p14:sldId id="344"/>
            <p14:sldId id="345"/>
            <p14:sldId id="347"/>
            <p14:sldId id="348"/>
            <p14:sldId id="349"/>
            <p14:sldId id="351"/>
            <p14:sldId id="352"/>
            <p14:sldId id="354"/>
            <p14:sldId id="339"/>
            <p14:sldId id="340"/>
            <p14:sldId id="262"/>
            <p14:sldId id="328"/>
            <p14:sldId id="355"/>
            <p14:sldId id="263"/>
            <p14:sldId id="356"/>
            <p14:sldId id="357"/>
            <p14:sldId id="264"/>
            <p14:sldId id="358"/>
            <p14:sldId id="359"/>
            <p14:sldId id="265"/>
            <p14:sldId id="257"/>
          </p14:sldIdLst>
        </p14:section>
        <p14:section name="Old" id="{3A3E8C01-7ADE-40F6-A377-E89626C52C71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04" autoAdjust="0"/>
    <p:restoredTop sz="94039" autoAdjust="0"/>
  </p:normalViewPr>
  <p:slideViewPr>
    <p:cSldViewPr snapToGrid="0">
      <p:cViewPr varScale="1">
        <p:scale>
          <a:sx n="81" d="100"/>
          <a:sy n="81" d="100"/>
        </p:scale>
        <p:origin x="88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226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60335" y="0"/>
            <a:ext cx="2953226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11CF-57D4-4CBB-BCB2-6FCC16CF2E01}" type="datetimeFigureOut">
              <a:rPr lang="en-GB" smtClean="0"/>
              <a:t>29/11/2021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7412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514" y="4787126"/>
            <a:ext cx="545211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53226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60335" y="9448185"/>
            <a:ext cx="2953226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77E9A-5DFD-4508-A073-4568046963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939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77E9A-5DFD-4508-A073-45680469630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613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800" b="0" u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a UARL with SCF calculation is performed, you can see the individual effects from FAVAD, Poisson (</a:t>
            </a:r>
            <a:r>
              <a:rPr lang="en-GB" sz="1800" b="0" u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ie</a:t>
            </a:r>
            <a:r>
              <a:rPr lang="en-GB" sz="1800" b="0" u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the small systems effect on burst frequencies) and Pressure:bursts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GB" sz="1800" b="0" u="none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Option 1:  Calculate an SCF including the effect of FAVAD ONLY (pressure:leak flow rate relationships)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Include influence of pipe materials (Fixed and Variable Area Discharges) on pressure: leak flow rates relationships. Unavoidable background leakage, which makes up around 60% of UARL, behaves as a Variable Area discharge sensitive to pressure (N1 = 1.5)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Option 2: Calculate an SCF including the effect of POISSON + FAVAD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Adopt a more appropriate statistical approach (</a:t>
            </a:r>
            <a:r>
              <a:rPr lang="en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Poisson Distribution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for low burst numbers in small systems; use median (50% exceedance) probability as more representative than the average UARL burst frequencies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Option 3: Calculate an SCF including the effect of Pressure:bursts relationships + POISSON + FAVAD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Include the influence of a general international relationship between pressure and burst frequency (not available prior to 2013)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000EEB-8338-48D7-8EE8-EE0082EF760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338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77E9A-5DFD-4508-A073-45680469630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272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77E9A-5DFD-4508-A073-45680469630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965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782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11/29/2021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090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11/29/2021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604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11/29/2021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989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11/29/2021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1487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11/29/2021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594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11/29/2021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150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2613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351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B484A-1BD9-4DF0-9D81-D1124FD1A8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C3B011-75BE-497F-B8AC-DAD37A112B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24F53-1404-437F-BD7F-902481B49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5EFE4-D2B6-42E3-857D-57D64AE57699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16C20E-9604-4B6D-BA88-D99BEC60C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972E30-55FF-4613-821E-AA96CD146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E7445-E911-4246-8969-9435741EC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4749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02412-AFD7-4B66-91CB-37CBFD223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4BEA3-62F9-401F-B1BF-FB42C8347E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FFAE1-8300-4902-AE4A-398D21E9C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5EFE4-D2B6-42E3-857D-57D64AE57699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CB2712-7CF1-4165-BCBF-C72E742DE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25B45-C42A-4205-9994-313F840EB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E7445-E911-4246-8969-9435741EC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760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9797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64C9A-5514-4C5A-AFEC-9AD99F904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D46A5B-B44A-43E7-A8D0-AA9D72B63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18803-43C3-45BC-83B2-EDB5A67D4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5EFE4-D2B6-42E3-857D-57D64AE57699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03964F-1450-4D02-9D80-734EEB86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735CA-2CE9-40C9-9C19-B27882C46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E7445-E911-4246-8969-9435741EC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1861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3341C-5077-4D61-929F-A29D61998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B8514-34B7-4173-B805-CD9595545E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934586-A8F7-4D38-9542-31BE3CDF0E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98E30D-8DB3-40DB-8EA0-3B01AE331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5EFE4-D2B6-42E3-857D-57D64AE57699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2A106F-7DB0-454B-9E81-3C3A76E91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0E0CA6-769D-4267-AC22-275C04E18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E7445-E911-4246-8969-9435741EC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468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FEF36-B671-4478-AE16-0F37FF169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578087-76AB-45BD-92E7-EECB2A2D31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0EC296-F49A-4FC3-8F15-F18018BE30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048757-66E2-4D2C-926A-DCAC0A374E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ED9270-329B-49D7-AD26-CA9C0F1669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91130F-3A2A-4D6D-A2C0-D0C5AB155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5EFE4-D2B6-42E3-857D-57D64AE57699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BD013E-6A54-4171-B6A9-DF20E7EB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B5C129-8DB4-41A9-8A79-A8E7E6577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E7445-E911-4246-8969-9435741EC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2694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38E13-A775-4F8E-B8A0-71783EA43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1C2488-2BF5-4109-8249-3960E8A32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5EFE4-D2B6-42E3-857D-57D64AE57699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AAD25A-F8DD-471A-A1A4-193FCAA00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B91972-1F2E-4DE2-91CB-2916CE125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E7445-E911-4246-8969-9435741EC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2235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41F27F-B52C-46F8-9462-FF7DE16C7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5EFE4-D2B6-42E3-857D-57D64AE57699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1F33E5-699E-48C2-B3A5-012779263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E523EA-BDC6-4D3F-9D00-AE05F213F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E7445-E911-4246-8969-9435741EC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8271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35094-17C1-4B58-BAF4-FF0F45558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580A0-654C-49B2-AFB9-BF2AE8FD1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8AF231-2BDE-41B3-82C6-92CA0B91FD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6DB70F-8FC0-4A0D-8074-10C1D285E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5EFE4-D2B6-42E3-857D-57D64AE57699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CB11F-A5DD-4731-97F6-B27406D9A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FB473C-907F-4EE8-85AF-2EDCF959A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E7445-E911-4246-8969-9435741EC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7294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0AFCD-D682-4A5E-B3EB-DCEC7EF6C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EE6D3F-C80C-44E9-AB1A-85EBA77FAD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4F8048-ACBE-48FF-BB5F-2B29C8B1F0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72CBB1-1B75-4C15-9AA2-4922D0520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5EFE4-D2B6-42E3-857D-57D64AE57699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FFAE11-3966-4A61-A11B-638AD7D33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A33974-96F1-4789-BBBA-E5A7898EA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E7445-E911-4246-8969-9435741EC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7628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35B0B-63A7-469F-87C2-2E4481DC9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C8D6FE-02EA-4380-91B7-22D801BD70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D36FE-58E9-4A5F-A3DF-4D871E16C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5EFE4-D2B6-42E3-857D-57D64AE57699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A58DA6-4F9C-40D8-8471-6F9A14546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AABE0-CD15-47E1-AA98-5A1D18FA8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E7445-E911-4246-8969-9435741EC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1382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754949-F6C0-4813-9230-12F8945D67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7E077D-F062-4F0C-8AE2-58742D327F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7F8453-67FF-4DB4-9AF5-0C707AECB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5EFE4-D2B6-42E3-857D-57D64AE57699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4EEF0-77EF-4CA5-B60B-FD0496DBA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909C7F-C68D-40CB-BA72-EBA40D0DC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E7445-E911-4246-8969-9435741EC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380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78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3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850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754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777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0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362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4EC743F4-8769-40B4-85DF-6CB8DE9F66AA}" type="datetimeFigureOut">
              <a:rPr lang="en-US" smtClean="0"/>
              <a:pPr/>
              <a:t>11/29/2021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9613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F2B618-F689-4DFA-8378-6CD9003D7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97AA3C-CAE9-4A5B-8340-BDFD258BC7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CBFF1-DF45-4846-BCE8-A9DCC9B4EC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5EFE4-D2B6-42E3-857D-57D64AE57699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6EB7E-8945-4F58-9B94-C76C7F4ED5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C455A-9227-4B91-9DF7-877FC6DE86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E7445-E911-4246-8969-9435741EC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955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5" Type="http://schemas.openxmlformats.org/officeDocument/2006/relationships/image" Target="../media/image32.jfif"/><Relationship Id="rId4" Type="http://schemas.openxmlformats.org/officeDocument/2006/relationships/image" Target="../media/image31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hyperlink" Target="mailto:katesdavies@wlranda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706787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18120-CF3B-429F-BFD0-A8EE52A8F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62" y="63850"/>
            <a:ext cx="12016153" cy="870647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Scenario 1 – </a:t>
            </a:r>
            <a:br>
              <a:rPr lang="en-GB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b="1" i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Calculating a </a:t>
            </a:r>
            <a:r>
              <a:rPr lang="en-GB" sz="2800" b="1" i="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whole system </a:t>
            </a:r>
            <a:r>
              <a:rPr lang="en-GB" sz="2800" b="1" i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Infrastructure Leakage Index (ILI)</a:t>
            </a:r>
            <a:endParaRPr lang="en-GB" sz="4800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5DC9E-8CC9-4942-8D65-7FC72F468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005" y="934496"/>
            <a:ext cx="11804073" cy="5859653"/>
          </a:xfrm>
        </p:spPr>
        <p:txBody>
          <a:bodyPr>
            <a:normAutofit/>
          </a:bodyPr>
          <a:lstStyle/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Infrastructure Leakage Index (ILI) is the ratio of Current Annual Real Losses (CARL) to Unavoidable Annual Real Losses (UARL)</a:t>
            </a:r>
          </a:p>
          <a:p>
            <a:pPr marL="457200" lvl="1" indent="0" algn="ctr">
              <a:buNone/>
            </a:pPr>
            <a:endParaRPr lang="en-GB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ctr">
              <a:buNone/>
            </a:pPr>
            <a:r>
              <a:rPr lang="en-GB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ILI = CARL/UARL</a:t>
            </a:r>
            <a:r>
              <a:rPr lang="en-GB" sz="2800" b="1" baseline="-25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1999</a:t>
            </a:r>
          </a:p>
          <a:p>
            <a:pPr lvl="1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Always  initially calculate  a  whole system ILI  by using a UARL value based on the original 1999 equation – </a:t>
            </a:r>
            <a:r>
              <a:rPr lang="en-GB" sz="2400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Free Water Audit Software!</a:t>
            </a:r>
            <a:endParaRPr lang="en-GB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GB" sz="24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 &lt; 5000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and/or Average Zone Pressure </a:t>
            </a:r>
            <a:r>
              <a:rPr lang="en-GB" sz="2400" b="1" u="sng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&lt;64 psi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GB" sz="2400" b="1" u="sng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&gt;85 psi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consider an online SCF calculation to identify:</a:t>
            </a:r>
          </a:p>
          <a:p>
            <a:pPr lvl="1"/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low UARL leakage could go for each whole system, zone or DMA</a:t>
            </a:r>
          </a:p>
          <a:p>
            <a:pPr lvl="1"/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how much UARL leakage could be saved by small reductions in operating pressure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799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86A898-9888-42FD-9DC2-47BD4E127F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1989" y="1157403"/>
            <a:ext cx="5548290" cy="31393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618120-CF3B-429F-BFD0-A8EE52A8F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01" y="82062"/>
            <a:ext cx="11994078" cy="88224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Scenario 2 – </a:t>
            </a:r>
            <a:br>
              <a:rPr lang="en-GB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i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Identifying where a standard UARL equation </a:t>
            </a:r>
            <a:r>
              <a:rPr lang="en-GB" sz="2400" b="1" i="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over-estimates</a:t>
            </a:r>
            <a:r>
              <a:rPr lang="en-GB" sz="2400" b="1" i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UARL leakage 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EAB9E9-31C9-44D4-A686-6D3728240125}"/>
              </a:ext>
            </a:extLst>
          </p:cNvPr>
          <p:cNvSpPr txBox="1"/>
          <p:nvPr/>
        </p:nvSpPr>
        <p:spPr>
          <a:xfrm>
            <a:off x="231721" y="3429000"/>
            <a:ext cx="5548292" cy="31393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EXAMPLE </a:t>
            </a:r>
          </a:p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Number of service connections=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3000</a:t>
            </a: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Average length of private service pipe =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5ft/conn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(from curb stop to meter)</a:t>
            </a: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Mains Length =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50 miles</a:t>
            </a: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Average Zone Pressure =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50 psi</a:t>
            </a:r>
          </a:p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60%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rigid mains</a:t>
            </a:r>
          </a:p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40%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rigid services (mains to curb stop)</a:t>
            </a:r>
          </a:p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30%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rigid services (curb stop to meter)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81356A-B054-4B95-8B42-FDB97A91DE4E}"/>
              </a:ext>
            </a:extLst>
          </p:cNvPr>
          <p:cNvSpPr/>
          <p:nvPr/>
        </p:nvSpPr>
        <p:spPr>
          <a:xfrm>
            <a:off x="6211080" y="5150201"/>
            <a:ext cx="5749199" cy="1100789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this example, a standard </a:t>
            </a:r>
          </a:p>
          <a:p>
            <a:pPr algn="ctr"/>
            <a:r>
              <a:rPr lang="en-GB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1999 UARL calculation </a:t>
            </a:r>
          </a:p>
          <a:p>
            <a:pPr algn="ctr"/>
            <a:r>
              <a:rPr lang="en-GB" sz="2000" b="1" u="sng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over-estimates</a:t>
            </a:r>
            <a:r>
              <a:rPr lang="en-GB" sz="20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UARL volume by </a:t>
            </a:r>
            <a:r>
              <a:rPr lang="en-GB" sz="2000" b="1" u="sng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26%</a:t>
            </a:r>
            <a:endParaRPr lang="en-GB" sz="2000" b="1" u="sng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79BEB9-B715-4D40-962B-C2017F723C89}"/>
              </a:ext>
            </a:extLst>
          </p:cNvPr>
          <p:cNvSpPr txBox="1"/>
          <p:nvPr/>
        </p:nvSpPr>
        <p:spPr>
          <a:xfrm>
            <a:off x="6211080" y="4329233"/>
            <a:ext cx="5749199" cy="277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SCF summary from UARL with SCF online software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A6E8D3-6AB6-4B22-A1A3-53CCBB3E15B0}"/>
              </a:ext>
            </a:extLst>
          </p:cNvPr>
          <p:cNvSpPr/>
          <p:nvPr/>
        </p:nvSpPr>
        <p:spPr>
          <a:xfrm>
            <a:off x="7448879" y="2271333"/>
            <a:ext cx="3657600" cy="252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5C7EDA-7BC3-4A59-9304-369151023345}"/>
              </a:ext>
            </a:extLst>
          </p:cNvPr>
          <p:cNvSpPr/>
          <p:nvPr/>
        </p:nvSpPr>
        <p:spPr>
          <a:xfrm>
            <a:off x="7089570" y="3939197"/>
            <a:ext cx="4468168" cy="216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6E94DA2-9B38-4D1C-90B4-90FFF188EC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639280"/>
              </p:ext>
            </p:extLst>
          </p:nvPr>
        </p:nvGraphicFramePr>
        <p:xfrm>
          <a:off x="231721" y="1157403"/>
          <a:ext cx="5548292" cy="20785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7971">
                  <a:extLst>
                    <a:ext uri="{9D8B030D-6E8A-4147-A177-3AD203B41FA5}">
                      <a16:colId xmlns:a16="http://schemas.microsoft.com/office/drawing/2014/main" val="3415091508"/>
                    </a:ext>
                  </a:extLst>
                </a:gridCol>
                <a:gridCol w="2380321">
                  <a:extLst>
                    <a:ext uri="{9D8B030D-6E8A-4147-A177-3AD203B41FA5}">
                      <a16:colId xmlns:a16="http://schemas.microsoft.com/office/drawing/2014/main" val="1133872658"/>
                    </a:ext>
                  </a:extLst>
                </a:gridCol>
              </a:tblGrid>
              <a:tr h="386861"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Typical Zone, DMA or System characteristics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406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AZP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64 psi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189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Service Connections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&lt;5000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0428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Pipe Materials on services and mains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%s of flexible pipe materials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113664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 result in ILIs of &lt;1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0143799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1C9E11C0-0E89-4AFF-80A6-E5221E0EFAB6}"/>
              </a:ext>
            </a:extLst>
          </p:cNvPr>
          <p:cNvSpPr/>
          <p:nvPr/>
        </p:nvSpPr>
        <p:spPr>
          <a:xfrm>
            <a:off x="7349000" y="3271073"/>
            <a:ext cx="4196861" cy="216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125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6" grpId="0"/>
      <p:bldP spid="8" grpId="0" animBg="1"/>
      <p:bldP spid="9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C1CAF90-E1FE-48BA-8983-9256DD163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2022" y="1185681"/>
            <a:ext cx="6495802" cy="43916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618120-CF3B-429F-BFD0-A8EE52A8F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02" y="105508"/>
            <a:ext cx="11994078" cy="867507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94D7E4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Scenario 2 – </a:t>
            </a:r>
            <a:b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94D7E4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94D7E4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Identifying Zones where a standard UARL equation </a:t>
            </a:r>
            <a:r>
              <a:rPr kumimoji="0" lang="en-GB" sz="2400" b="1" i="0" u="sng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over-predicts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94D7E4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UARL leakage 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95A56E-5348-4E6A-82E0-A9FB75CC1828}"/>
              </a:ext>
            </a:extLst>
          </p:cNvPr>
          <p:cNvSpPr txBox="1"/>
          <p:nvPr/>
        </p:nvSpPr>
        <p:spPr>
          <a:xfrm>
            <a:off x="1947824" y="5750552"/>
            <a:ext cx="8123094" cy="92333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this example, if  AZP can be reduced by </a:t>
            </a:r>
            <a:r>
              <a:rPr lang="en-GB" b="1" u="sng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psi </a:t>
            </a:r>
          </a:p>
          <a:p>
            <a:pPr algn="ctr"/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(from 50psi to 49 psi)</a:t>
            </a:r>
          </a:p>
          <a:p>
            <a:pPr algn="ctr"/>
            <a:r>
              <a:rPr lang="en-GB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UARL volume </a:t>
            </a: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reduced by </a:t>
            </a:r>
            <a:r>
              <a:rPr lang="en-GB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771 USG/day </a:t>
            </a: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GB" b="1" u="sng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281 thousand USG/year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EEAC62-E7A6-4ED0-ABB9-0330F2ED4F18}"/>
              </a:ext>
            </a:extLst>
          </p:cNvPr>
          <p:cNvSpPr/>
          <p:nvPr/>
        </p:nvSpPr>
        <p:spPr>
          <a:xfrm>
            <a:off x="5392313" y="3163360"/>
            <a:ext cx="1234119" cy="144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75CBD5-32FF-4165-8023-C174C539D38B}"/>
              </a:ext>
            </a:extLst>
          </p:cNvPr>
          <p:cNvSpPr/>
          <p:nvPr/>
        </p:nvSpPr>
        <p:spPr>
          <a:xfrm>
            <a:off x="8317418" y="3163360"/>
            <a:ext cx="1512000" cy="144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E268D4F-380C-4D18-A9CE-7D9E5CD7948F}"/>
              </a:ext>
            </a:extLst>
          </p:cNvPr>
          <p:cNvSpPr/>
          <p:nvPr/>
        </p:nvSpPr>
        <p:spPr>
          <a:xfrm>
            <a:off x="5392312" y="2983372"/>
            <a:ext cx="1234119" cy="180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50C100B-A313-4E62-A7B4-F3265CA87755}"/>
              </a:ext>
            </a:extLst>
          </p:cNvPr>
          <p:cNvSpPr/>
          <p:nvPr/>
        </p:nvSpPr>
        <p:spPr>
          <a:xfrm>
            <a:off x="8317418" y="3000077"/>
            <a:ext cx="1512000" cy="144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9F9D13-F09B-443B-A464-5DCBB9C375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02" y="1454621"/>
            <a:ext cx="4991797" cy="37057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2585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0DACC2-FD50-4B2F-A575-2D7CFEC26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0190" y="1157402"/>
            <a:ext cx="5859450" cy="31393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618120-CF3B-429F-BFD0-A8EE52A8F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41" y="117231"/>
            <a:ext cx="11995200" cy="86095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Scenario 3</a:t>
            </a:r>
            <a:br>
              <a:rPr lang="en-GB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i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Identifying where a standard UARL  equation </a:t>
            </a:r>
            <a:r>
              <a:rPr lang="en-GB" sz="2400" b="1" i="0" u="sng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under-predicts</a:t>
            </a:r>
            <a:r>
              <a:rPr lang="en-GB" sz="2400" b="1" i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UARL leakage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1631EA-4554-48EC-92C2-289A1D3A1942}"/>
              </a:ext>
            </a:extLst>
          </p:cNvPr>
          <p:cNvSpPr txBox="1"/>
          <p:nvPr/>
        </p:nvSpPr>
        <p:spPr>
          <a:xfrm>
            <a:off x="212610" y="3416617"/>
            <a:ext cx="5547600" cy="313932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EXAMPLE </a:t>
            </a:r>
          </a:p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Number of service connections=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6000</a:t>
            </a: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Average length of private service pipe =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5ft/conn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(from curb stop to meter)</a:t>
            </a: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Mains Length =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100 miles</a:t>
            </a: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Average Zone Pressure =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100 psi</a:t>
            </a:r>
          </a:p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60%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rigid mains</a:t>
            </a:r>
          </a:p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40%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rigid services (mains to curb stop)</a:t>
            </a:r>
          </a:p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30%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rigid services (curb stop to meter)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38B4618-88A2-45DF-8469-07994D8BFE6A}"/>
              </a:ext>
            </a:extLst>
          </p:cNvPr>
          <p:cNvSpPr/>
          <p:nvPr/>
        </p:nvSpPr>
        <p:spPr>
          <a:xfrm>
            <a:off x="6230190" y="5109957"/>
            <a:ext cx="5749200" cy="1053258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this example, a standard </a:t>
            </a:r>
          </a:p>
          <a:p>
            <a:pPr algn="ctr"/>
            <a:r>
              <a:rPr lang="en-GB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1999 UARL calculation</a:t>
            </a:r>
          </a:p>
          <a:p>
            <a:pPr algn="ctr"/>
            <a:r>
              <a:rPr lang="en-GB" sz="2000" b="1" u="sng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under-estimates</a:t>
            </a:r>
            <a:r>
              <a:rPr lang="en-GB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UARL volume by </a:t>
            </a:r>
            <a:r>
              <a:rPr lang="en-GB" sz="2000" b="1" u="sng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19%</a:t>
            </a:r>
            <a:endParaRPr lang="en-GB" sz="20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710EDA-4029-4949-8920-30E9E1ADAF8C}"/>
              </a:ext>
            </a:extLst>
          </p:cNvPr>
          <p:cNvSpPr txBox="1"/>
          <p:nvPr/>
        </p:nvSpPr>
        <p:spPr>
          <a:xfrm>
            <a:off x="6230190" y="4396935"/>
            <a:ext cx="574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SCF summary from UARL with SCF online software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04D799-C9FC-471C-ADEF-8570EBD88686}"/>
              </a:ext>
            </a:extLst>
          </p:cNvPr>
          <p:cNvSpPr/>
          <p:nvPr/>
        </p:nvSpPr>
        <p:spPr>
          <a:xfrm>
            <a:off x="7571611" y="2259417"/>
            <a:ext cx="3641290" cy="252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3A02C1-8E11-4601-AAF3-10AA9C9E4A3E}"/>
              </a:ext>
            </a:extLst>
          </p:cNvPr>
          <p:cNvSpPr/>
          <p:nvPr/>
        </p:nvSpPr>
        <p:spPr>
          <a:xfrm>
            <a:off x="6947065" y="3923010"/>
            <a:ext cx="4740843" cy="252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graphicFrame>
        <p:nvGraphicFramePr>
          <p:cNvPr id="12" name="Table 4">
            <a:extLst>
              <a:ext uri="{FF2B5EF4-FFF2-40B4-BE49-F238E27FC236}">
                <a16:creationId xmlns:a16="http://schemas.microsoft.com/office/drawing/2014/main" id="{F50D2014-4B6C-4EF3-88FB-EF8D7D8236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600801"/>
              </p:ext>
            </p:extLst>
          </p:nvPr>
        </p:nvGraphicFramePr>
        <p:xfrm>
          <a:off x="231721" y="1157403"/>
          <a:ext cx="5548292" cy="1707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7971">
                  <a:extLst>
                    <a:ext uri="{9D8B030D-6E8A-4147-A177-3AD203B41FA5}">
                      <a16:colId xmlns:a16="http://schemas.microsoft.com/office/drawing/2014/main" val="3415091508"/>
                    </a:ext>
                  </a:extLst>
                </a:gridCol>
                <a:gridCol w="2380321">
                  <a:extLst>
                    <a:ext uri="{9D8B030D-6E8A-4147-A177-3AD203B41FA5}">
                      <a16:colId xmlns:a16="http://schemas.microsoft.com/office/drawing/2014/main" val="1133872658"/>
                    </a:ext>
                  </a:extLst>
                </a:gridCol>
              </a:tblGrid>
              <a:tr h="386861"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Typical Zone, DMA or System characteristics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406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AZP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85 psi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189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Service Connections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&gt;5000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0428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Pipe Materials on services and mains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%s of flexible pipe materials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1136642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18E97CFC-D934-49A3-B162-F2F1099634CD}"/>
              </a:ext>
            </a:extLst>
          </p:cNvPr>
          <p:cNvSpPr/>
          <p:nvPr/>
        </p:nvSpPr>
        <p:spPr>
          <a:xfrm>
            <a:off x="7460057" y="3247191"/>
            <a:ext cx="4227851" cy="252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012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/>
      <p:bldP spid="7" grpId="0" animBg="1"/>
      <p:bldP spid="9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389875A-55DC-4D3B-A7D8-CB033260F6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679"/>
          <a:stretch/>
        </p:blipFill>
        <p:spPr>
          <a:xfrm>
            <a:off x="5415149" y="1805474"/>
            <a:ext cx="6674492" cy="32433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9E56023-ADAC-41F9-99EA-22222ABA21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4219"/>
          <a:stretch/>
        </p:blipFill>
        <p:spPr>
          <a:xfrm>
            <a:off x="5415149" y="1105965"/>
            <a:ext cx="6674490" cy="93019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5585FA7-524B-4947-8E92-E5996A7B9FA9}"/>
              </a:ext>
            </a:extLst>
          </p:cNvPr>
          <p:cNvSpPr txBox="1">
            <a:spLocks/>
          </p:cNvSpPr>
          <p:nvPr/>
        </p:nvSpPr>
        <p:spPr>
          <a:xfrm>
            <a:off x="94441" y="54851"/>
            <a:ext cx="11995200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Scenario 3</a:t>
            </a:r>
            <a:br>
              <a:rPr lang="en-GB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Identifying Zones where a standard UARL  equation </a:t>
            </a:r>
            <a:r>
              <a:rPr lang="en-GB" sz="2400" b="1" u="sng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under-predicts</a:t>
            </a:r>
            <a:r>
              <a:rPr lang="en-GB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UARL leakage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C88530-6A63-4BDE-B761-5317966D0C33}"/>
              </a:ext>
            </a:extLst>
          </p:cNvPr>
          <p:cNvSpPr txBox="1"/>
          <p:nvPr/>
        </p:nvSpPr>
        <p:spPr>
          <a:xfrm>
            <a:off x="180004" y="5602820"/>
            <a:ext cx="11909636" cy="92333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However, if  AZP can be reduced by </a:t>
            </a:r>
            <a:r>
              <a:rPr lang="en-GB" b="1" u="sng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psi </a:t>
            </a:r>
          </a:p>
          <a:p>
            <a:pPr algn="ctr"/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(from 100 psi to 99 psi), </a:t>
            </a:r>
          </a:p>
          <a:p>
            <a:pPr algn="ctr"/>
            <a:r>
              <a:rPr lang="en-GB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UARL volume </a:t>
            </a: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reduced by </a:t>
            </a:r>
            <a:r>
              <a:rPr lang="en-GB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3,222 USG/day</a:t>
            </a: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GB" b="1" u="sng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 million USG/year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229692-DF66-43E8-AE5D-BC90CAB7890F}"/>
              </a:ext>
            </a:extLst>
          </p:cNvPr>
          <p:cNvSpPr/>
          <p:nvPr/>
        </p:nvSpPr>
        <p:spPr>
          <a:xfrm>
            <a:off x="5482444" y="3765047"/>
            <a:ext cx="1296000" cy="252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62C57D-A5C2-44BF-A1B5-A82EF032D7FD}"/>
              </a:ext>
            </a:extLst>
          </p:cNvPr>
          <p:cNvSpPr/>
          <p:nvPr/>
        </p:nvSpPr>
        <p:spPr>
          <a:xfrm>
            <a:off x="5482445" y="3513047"/>
            <a:ext cx="1296000" cy="252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2A0CAB1-66C7-4093-A5BB-3DC356909D72}"/>
              </a:ext>
            </a:extLst>
          </p:cNvPr>
          <p:cNvSpPr/>
          <p:nvPr/>
        </p:nvSpPr>
        <p:spPr>
          <a:xfrm>
            <a:off x="8499383" y="3765047"/>
            <a:ext cx="1512000" cy="252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33F02AA-31B2-4C07-BB49-71F4E7C7865C}"/>
              </a:ext>
            </a:extLst>
          </p:cNvPr>
          <p:cNvSpPr/>
          <p:nvPr/>
        </p:nvSpPr>
        <p:spPr>
          <a:xfrm>
            <a:off x="8499383" y="3513047"/>
            <a:ext cx="1512000" cy="252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67C8AD-E9F6-449A-B61A-554078D3CC49}"/>
              </a:ext>
            </a:extLst>
          </p:cNvPr>
          <p:cNvSpPr txBox="1"/>
          <p:nvPr/>
        </p:nvSpPr>
        <p:spPr>
          <a:xfrm>
            <a:off x="180004" y="5141167"/>
            <a:ext cx="11909636" cy="369332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this system, UARL targets set using the 1999 UARL equation are  </a:t>
            </a:r>
            <a:r>
              <a:rPr lang="en-GB" u="sng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unlikely to be achievable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516438-4AE7-4848-823C-97C923F03F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03" y="1105965"/>
            <a:ext cx="5104515" cy="39428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943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5" grpId="0" animBg="1"/>
      <p:bldP spid="16" grpId="0" animBg="1"/>
      <p:bldP spid="17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6A2B30-8115-4F16-A771-07EE7112F38D}"/>
              </a:ext>
            </a:extLst>
          </p:cNvPr>
          <p:cNvSpPr txBox="1"/>
          <p:nvPr/>
        </p:nvSpPr>
        <p:spPr>
          <a:xfrm>
            <a:off x="596347" y="4464028"/>
            <a:ext cx="11032435" cy="164149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spc="-30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CASE STUDIES</a:t>
            </a:r>
          </a:p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spc="-300" dirty="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Recent experiences in calculating SCFs in Europe, Canada and Australia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47FAF0-BAE1-4E55-86FA-F7990559B5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94" b="24894"/>
          <a:stretch/>
        </p:blipFill>
        <p:spPr>
          <a:xfrm>
            <a:off x="20" y="10"/>
            <a:ext cx="12191980" cy="34435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800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D3B47-45BD-46AF-B6EF-71F8E7B5E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14" y="116353"/>
            <a:ext cx="11756572" cy="71553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Study characteristics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55767-9FAA-4BC4-88BF-65E6ECD10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714" y="878775"/>
            <a:ext cx="11756572" cy="5815980"/>
          </a:xfrm>
        </p:spPr>
        <p:txBody>
          <a:bodyPr>
            <a:no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Each case study is different :</a:t>
            </a:r>
          </a:p>
          <a:p>
            <a:pPr lvl="2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Many </a:t>
            </a: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zones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and DMAs</a:t>
            </a:r>
          </a:p>
          <a:p>
            <a:pPr lvl="2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Whole Province survey  (Canada) for many </a:t>
            </a: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hundreds of individual utilities</a:t>
            </a:r>
          </a:p>
          <a:p>
            <a:pPr lvl="2"/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state capital Utility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with a 4 tiered system of organisation– pressure zones, supply zones, distribution systems and delivery systems</a:t>
            </a:r>
          </a:p>
          <a:p>
            <a:pPr lvl="2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Wide range of size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of individual zones, DMAs or whole systems</a:t>
            </a:r>
          </a:p>
          <a:p>
            <a:r>
              <a:rPr lang="en-GB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Wide range of operating pressures</a:t>
            </a:r>
          </a:p>
          <a:p>
            <a:r>
              <a:rPr lang="en-GB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Diverse mix of rigid and flexible pipes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across services and mains</a:t>
            </a: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For each case study, SCF calculations  have been used to get a </a:t>
            </a:r>
            <a:r>
              <a:rPr lang="en-GB" sz="2000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bottom to top picture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of a whole utility or province, drilling down to every individual zone or DMA</a:t>
            </a:r>
          </a:p>
          <a:p>
            <a:pPr lvl="1"/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Allows target setting at different levels  </a:t>
            </a:r>
          </a:p>
          <a:p>
            <a:pPr lvl="1"/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Drives decisions about where to concentrate ALC and pressure management activities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398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18120-CF3B-429F-BFD0-A8EE52A8F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40" y="64741"/>
            <a:ext cx="11995200" cy="73903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Study 1 - Water Services Corporation (Malta, Europe)</a:t>
            </a:r>
            <a:endParaRPr lang="en-GB" sz="4400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5DC9E-8CC9-4942-8D65-7FC72F468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940" y="940448"/>
            <a:ext cx="6986248" cy="554503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endParaRPr lang="en-GB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Mediterranean Islands (Malta and </a:t>
            </a:r>
            <a:r>
              <a:rPr lang="en-GB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Gozo</a:t>
            </a:r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Clr>
                <a:schemeClr val="tx1"/>
              </a:buClr>
            </a:pPr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properties supplied through roof storage tanks</a:t>
            </a:r>
          </a:p>
          <a:p>
            <a:pPr>
              <a:buClr>
                <a:schemeClr val="tx1"/>
              </a:buClr>
            </a:pPr>
            <a:r>
              <a:rPr lang="en-GB" sz="180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57% of Malta’s potable water produced by 3 reverse osmosis plants; the remainder is pumped from underground aquifers.</a:t>
            </a:r>
          </a:p>
          <a:p>
            <a:pPr>
              <a:buClr>
                <a:schemeClr val="tx1"/>
              </a:buClr>
            </a:pPr>
            <a:endParaRPr lang="en-GB" sz="18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en-GB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130,000 </a:t>
            </a:r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connections </a:t>
            </a:r>
          </a:p>
          <a:p>
            <a:r>
              <a:rPr lang="en-GB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1330 miles </a:t>
            </a:r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(2,141 km) mains</a:t>
            </a:r>
          </a:p>
          <a:p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Pressure </a:t>
            </a:r>
            <a:r>
              <a:rPr lang="en-GB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45.5 psi </a:t>
            </a:r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(32m ,3.2 bar)</a:t>
            </a:r>
          </a:p>
          <a:p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 meters are located at the curb stop</a:t>
            </a:r>
          </a:p>
          <a:p>
            <a:pPr>
              <a:buClr>
                <a:schemeClr val="tx1"/>
              </a:buClr>
            </a:pPr>
            <a:r>
              <a:rPr lang="en-GB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93% </a:t>
            </a:r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rigid mains, </a:t>
            </a:r>
            <a:r>
              <a:rPr lang="en-GB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5% </a:t>
            </a:r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rigid services (mains to curb stop)</a:t>
            </a:r>
          </a:p>
          <a:p>
            <a:endParaRPr lang="en-GB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en-GB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320</a:t>
            </a:r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UARL with SCF calculations to map all  zones and DMAs across 4 regions</a:t>
            </a:r>
          </a:p>
          <a:p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Latest ILI </a:t>
            </a:r>
            <a:r>
              <a:rPr lang="en-GB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1.8</a:t>
            </a:r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reduced from ILI of approx. 20 in 2000</a:t>
            </a:r>
            <a:endParaRPr lang="en-GB" sz="18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343FEB-AE09-45B2-A3BA-7E3B8AD314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8129" y="940448"/>
            <a:ext cx="4901932" cy="4387932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F50BA32-97F8-41E6-85A0-4C381B18CEDC}"/>
              </a:ext>
            </a:extLst>
          </p:cNvPr>
          <p:cNvSpPr/>
          <p:nvPr/>
        </p:nvSpPr>
        <p:spPr>
          <a:xfrm>
            <a:off x="9545089" y="4495073"/>
            <a:ext cx="249382" cy="2375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94B238-54D0-47F5-BCF1-EAC341BF22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9380" y="5580480"/>
            <a:ext cx="2524477" cy="905001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971C9E-26C0-4E02-AE7A-04B472185B00}"/>
              </a:ext>
            </a:extLst>
          </p:cNvPr>
          <p:cNvSpPr txBox="1"/>
          <p:nvPr/>
        </p:nvSpPr>
        <p:spPr>
          <a:xfrm>
            <a:off x="9794471" y="5555926"/>
            <a:ext cx="22949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All data reproduced with kind permission of </a:t>
            </a:r>
          </a:p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Water Services Corporation, Malta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872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A7CFCF1A-6B56-46D9-8D93-A90D3D48535B}"/>
              </a:ext>
            </a:extLst>
          </p:cNvPr>
          <p:cNvSpPr txBox="1"/>
          <p:nvPr/>
        </p:nvSpPr>
        <p:spPr>
          <a:xfrm>
            <a:off x="73441" y="6557438"/>
            <a:ext cx="121185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All data reproduced with kind permission of Water Services Corporation, Malta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F8588B-A115-493B-B1B2-6208CDD816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9441" y="2459057"/>
            <a:ext cx="5904000" cy="4038330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9B6D8AF-9ADA-4C05-AC37-05B08E6F457D}"/>
              </a:ext>
            </a:extLst>
          </p:cNvPr>
          <p:cNvSpPr/>
          <p:nvPr/>
        </p:nvSpPr>
        <p:spPr>
          <a:xfrm>
            <a:off x="6941722" y="4163684"/>
            <a:ext cx="4860000" cy="1584000"/>
          </a:xfrm>
          <a:prstGeom prst="rect">
            <a:avLst/>
          </a:prstGeom>
          <a:noFill/>
          <a:ln w="5715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5ED2982-5C02-414F-8112-DB0592A10A78}"/>
              </a:ext>
            </a:extLst>
          </p:cNvPr>
          <p:cNvCxnSpPr>
            <a:cxnSpLocks/>
          </p:cNvCxnSpPr>
          <p:nvPr/>
        </p:nvCxnSpPr>
        <p:spPr>
          <a:xfrm>
            <a:off x="6917972" y="3979837"/>
            <a:ext cx="48960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00F3CA95-12FE-4D36-B396-F66F6FE2F3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328" y="2470780"/>
            <a:ext cx="5913633" cy="4038330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99A745E-3231-4E32-A1A8-01BC1B01D415}"/>
              </a:ext>
            </a:extLst>
          </p:cNvPr>
          <p:cNvCxnSpPr>
            <a:cxnSpLocks/>
          </p:cNvCxnSpPr>
          <p:nvPr/>
        </p:nvCxnSpPr>
        <p:spPr>
          <a:xfrm>
            <a:off x="800354" y="3958169"/>
            <a:ext cx="48960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32AB8FCC-8C00-44C0-87DA-B413B2E0E2E0}"/>
              </a:ext>
            </a:extLst>
          </p:cNvPr>
          <p:cNvSpPr/>
          <p:nvPr/>
        </p:nvSpPr>
        <p:spPr>
          <a:xfrm>
            <a:off x="832189" y="4161567"/>
            <a:ext cx="4824000" cy="1584000"/>
          </a:xfrm>
          <a:prstGeom prst="rect">
            <a:avLst/>
          </a:prstGeom>
          <a:noFill/>
          <a:ln w="5715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A10876-851E-41F0-A528-B5838D556DF7}"/>
              </a:ext>
            </a:extLst>
          </p:cNvPr>
          <p:cNvSpPr/>
          <p:nvPr/>
        </p:nvSpPr>
        <p:spPr>
          <a:xfrm>
            <a:off x="814189" y="3795819"/>
            <a:ext cx="4860000" cy="36000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EE5DF18-04BF-4FDB-B595-EBD312CF0410}"/>
              </a:ext>
            </a:extLst>
          </p:cNvPr>
          <p:cNvSpPr txBox="1">
            <a:spLocks/>
          </p:cNvSpPr>
          <p:nvPr/>
        </p:nvSpPr>
        <p:spPr>
          <a:xfrm>
            <a:off x="125550" y="67178"/>
            <a:ext cx="11995200" cy="86668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Study 1 - Water Services Corporation (Malta, Europe)</a:t>
            </a:r>
            <a:endParaRPr lang="en-GB" sz="4400" dirty="0">
              <a:solidFill>
                <a:schemeClr val="tx2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654DC3-573E-487F-89A2-899F07B4BDB4}"/>
              </a:ext>
            </a:extLst>
          </p:cNvPr>
          <p:cNvSpPr/>
          <p:nvPr/>
        </p:nvSpPr>
        <p:spPr>
          <a:xfrm>
            <a:off x="6925530" y="3784096"/>
            <a:ext cx="4887915" cy="36000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14" name="Table 4">
            <a:extLst>
              <a:ext uri="{FF2B5EF4-FFF2-40B4-BE49-F238E27FC236}">
                <a16:creationId xmlns:a16="http://schemas.microsoft.com/office/drawing/2014/main" id="{4B0988AD-C690-4876-945E-9364A511F9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899277"/>
              </p:ext>
            </p:extLst>
          </p:nvPr>
        </p:nvGraphicFramePr>
        <p:xfrm>
          <a:off x="2773960" y="1090423"/>
          <a:ext cx="6717519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4851">
                  <a:extLst>
                    <a:ext uri="{9D8B030D-6E8A-4147-A177-3AD203B41FA5}">
                      <a16:colId xmlns:a16="http://schemas.microsoft.com/office/drawing/2014/main" val="3415091508"/>
                    </a:ext>
                  </a:extLst>
                </a:gridCol>
                <a:gridCol w="4692668">
                  <a:extLst>
                    <a:ext uri="{9D8B030D-6E8A-4147-A177-3AD203B41FA5}">
                      <a16:colId xmlns:a16="http://schemas.microsoft.com/office/drawing/2014/main" val="1133872658"/>
                    </a:ext>
                  </a:extLst>
                </a:gridCol>
              </a:tblGrid>
              <a:tr h="284122"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Case Study characteristics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406870"/>
                  </a:ext>
                </a:extLst>
              </a:tr>
              <a:tr h="270878"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Zone/System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– 14,000 service connections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189689"/>
                  </a:ext>
                </a:extLst>
              </a:tr>
              <a:tr h="270878"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Small Systems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&gt;99% zones have &lt;5,000 service connections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0428973"/>
                  </a:ext>
                </a:extLst>
              </a:tr>
              <a:tr h="270878"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Managed AZP ranges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24-105 psi (17-74 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1136642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98295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25DCFD-9F77-447B-8E96-F640AB0C3D39}"/>
              </a:ext>
            </a:extLst>
          </p:cNvPr>
          <p:cNvSpPr txBox="1"/>
          <p:nvPr/>
        </p:nvSpPr>
        <p:spPr>
          <a:xfrm>
            <a:off x="4536831" y="1528339"/>
            <a:ext cx="7531234" cy="70788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Standard UARL equation </a:t>
            </a:r>
            <a:r>
              <a:rPr lang="en-GB" sz="2000" b="1" u="sng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over-predicts</a:t>
            </a:r>
            <a:r>
              <a:rPr lang="en-GB" sz="20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UARL volumes  in some zones  </a:t>
            </a:r>
            <a:r>
              <a:rPr lang="en-GB" sz="20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61%-14%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9A4A90-4C10-48CC-8EB2-B8F767E48CC1}"/>
              </a:ext>
            </a:extLst>
          </p:cNvPr>
          <p:cNvSpPr txBox="1"/>
          <p:nvPr/>
        </p:nvSpPr>
        <p:spPr>
          <a:xfrm>
            <a:off x="0" y="6485481"/>
            <a:ext cx="12191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All data reproduced with kind permission of Water Services Corporation, Malta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F4C7260-F78C-429E-AB4C-30AC31CD751F}"/>
              </a:ext>
            </a:extLst>
          </p:cNvPr>
          <p:cNvSpPr txBox="1">
            <a:spLocks/>
          </p:cNvSpPr>
          <p:nvPr/>
        </p:nvSpPr>
        <p:spPr>
          <a:xfrm>
            <a:off x="82517" y="53115"/>
            <a:ext cx="11995200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Study 1 - Water Services Corporation (Malta, Europe)</a:t>
            </a:r>
            <a:endParaRPr lang="en-GB" sz="4400" dirty="0">
              <a:solidFill>
                <a:schemeClr val="tx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A1881F-F3CC-4578-9B62-37D7659C2410}"/>
              </a:ext>
            </a:extLst>
          </p:cNvPr>
          <p:cNvSpPr txBox="1"/>
          <p:nvPr/>
        </p:nvSpPr>
        <p:spPr>
          <a:xfrm>
            <a:off x="123935" y="1418702"/>
            <a:ext cx="4305316" cy="1015663"/>
          </a:xfrm>
          <a:prstGeom prst="homePlate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SCFs  at current operating pressures range from  </a:t>
            </a:r>
          </a:p>
          <a:p>
            <a:pPr algn="ctr"/>
            <a:r>
              <a:rPr lang="en-GB" sz="20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0.39 – 0.86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34971E-2A91-41E3-BE3E-68164B378476}"/>
              </a:ext>
            </a:extLst>
          </p:cNvPr>
          <p:cNvSpPr txBox="1"/>
          <p:nvPr/>
        </p:nvSpPr>
        <p:spPr>
          <a:xfrm>
            <a:off x="4429251" y="5204550"/>
            <a:ext cx="7658117" cy="120032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SCF calculation results are being used in conjunction with Snapshot ILI </a:t>
            </a:r>
          </a:p>
          <a:p>
            <a:pPr algn="ctr"/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rapidly identify zones where lower leakage targets could be set , </a:t>
            </a:r>
          </a:p>
          <a:p>
            <a:pPr algn="ctr"/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to better quantify leakage and burst reductions </a:t>
            </a:r>
          </a:p>
          <a:p>
            <a:pPr algn="ctr"/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further pressure management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7E5F7A-E0CE-4FD2-B753-D897F1446720}"/>
              </a:ext>
            </a:extLst>
          </p:cNvPr>
          <p:cNvSpPr txBox="1"/>
          <p:nvPr/>
        </p:nvSpPr>
        <p:spPr>
          <a:xfrm>
            <a:off x="123935" y="3661478"/>
            <a:ext cx="4100146" cy="400110"/>
          </a:xfrm>
          <a:prstGeom prst="homePlate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Why are these SCFs all &lt; 0.9 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F97E69-41DD-4B8E-9B5E-8794BE44F11D}"/>
              </a:ext>
            </a:extLst>
          </p:cNvPr>
          <p:cNvSpPr txBox="1"/>
          <p:nvPr/>
        </p:nvSpPr>
        <p:spPr>
          <a:xfrm>
            <a:off x="4419600" y="3119577"/>
            <a:ext cx="76484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 continuous program of Pressure Management over &gt; 20 years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41BE40-C871-424C-A46D-01927C0BEAB2}"/>
              </a:ext>
            </a:extLst>
          </p:cNvPr>
          <p:cNvSpPr txBox="1"/>
          <p:nvPr/>
        </p:nvSpPr>
        <p:spPr>
          <a:xfrm>
            <a:off x="4429251" y="3550870"/>
            <a:ext cx="7648465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 large percentage (&gt;99%) of small systems with less than 5,000 service connections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545CE3-893C-4331-A78A-D49980235EDC}"/>
              </a:ext>
            </a:extLst>
          </p:cNvPr>
          <p:cNvSpPr txBox="1"/>
          <p:nvPr/>
        </p:nvSpPr>
        <p:spPr>
          <a:xfrm>
            <a:off x="4429251" y="4197201"/>
            <a:ext cx="7648465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Mostly flexible materials on service connections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E76CFE-0037-4FA8-8B89-C7A24C5C63D6}"/>
              </a:ext>
            </a:extLst>
          </p:cNvPr>
          <p:cNvSpPr txBox="1"/>
          <p:nvPr/>
        </p:nvSpPr>
        <p:spPr>
          <a:xfrm>
            <a:off x="123935" y="5389215"/>
            <a:ext cx="4100146" cy="830997"/>
          </a:xfrm>
          <a:prstGeom prst="homePlate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are WSC using SCF calculation results?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355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3" grpId="0" animBg="1"/>
      <p:bldP spid="15" grpId="0" animBg="1"/>
      <p:bldP spid="16" grpId="0"/>
      <p:bldP spid="17" grpId="0"/>
      <p:bldP spid="18" grpId="0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EB24D-C076-483B-9F5E-769DC10CA5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256" y="3239000"/>
            <a:ext cx="5929734" cy="2499682"/>
          </a:xfrm>
        </p:spPr>
        <p:txBody>
          <a:bodyPr anchor="ctr">
            <a:normAutofit/>
          </a:bodyPr>
          <a:lstStyle/>
          <a:p>
            <a:pPr algn="ctr"/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Low ILIs in </a:t>
            </a:r>
            <a:b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small systems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9BBC27-F532-4267-A31D-525B48D17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56738" y="3628416"/>
            <a:ext cx="6544217" cy="1720850"/>
          </a:xfrm>
        </p:spPr>
        <p:txBody>
          <a:bodyPr anchor="ctr"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Recent experience in implementing UARL System Correction Factors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4D297D-107D-4876-80E6-B1430351CC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37"/>
          <a:stretch/>
        </p:blipFill>
        <p:spPr>
          <a:xfrm>
            <a:off x="20" y="11"/>
            <a:ext cx="12191977" cy="3255254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EE4B47F7-5603-42C6-BD28-1CA07BE9F8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795" y="5733649"/>
            <a:ext cx="1867161" cy="915037"/>
          </a:xfrm>
          <a:prstGeom prst="rect">
            <a:avLst/>
          </a:prstGeom>
          <a:ln w="6350">
            <a:solidFill>
              <a:srgbClr val="00206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26516E-A0E0-4FA7-BABB-BBEAFCBC2534}"/>
              </a:ext>
            </a:extLst>
          </p:cNvPr>
          <p:cNvSpPr txBox="1"/>
          <p:nvPr/>
        </p:nvSpPr>
        <p:spPr>
          <a:xfrm>
            <a:off x="231564" y="6094940"/>
            <a:ext cx="1172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Kate Stanton-Davies, Allan Lambert, </a:t>
            </a:r>
            <a:r>
              <a:rPr lang="en-GB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Stuart Stanton-Davies</a:t>
            </a:r>
            <a:endParaRPr lang="en-GB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089BCF-4209-4571-A3F7-B84096A0BC5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909" b="4556"/>
          <a:stretch/>
        </p:blipFill>
        <p:spPr>
          <a:xfrm>
            <a:off x="166254" y="5738682"/>
            <a:ext cx="1867161" cy="9150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09443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18120-CF3B-429F-BFD0-A8EE52A8F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00" y="81134"/>
            <a:ext cx="11995200" cy="762623"/>
          </a:xfr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Study 2 - Quebec Province (Canada)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E94752-09F9-4D29-B030-4C7A59B37FB0}"/>
              </a:ext>
            </a:extLst>
          </p:cNvPr>
          <p:cNvSpPr txBox="1"/>
          <p:nvPr/>
        </p:nvSpPr>
        <p:spPr>
          <a:xfrm>
            <a:off x="4405515" y="1065953"/>
            <a:ext cx="7688085" cy="543828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indent="-228600" defTabSz="27305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400" i="0" u="none" strike="noStrike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626 Individual water utilities</a:t>
            </a:r>
            <a:endParaRPr lang="en-GB" sz="2400" i="0" u="none" strike="noStrik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GB" sz="2400" i="0" u="none" strike="noStrike" dirty="0">
              <a:solidFill>
                <a:schemeClr val="tx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400" i="0" u="none" strike="noStrike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2,111,989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service connections 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26,000 miles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(41,429 km) mains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Average Pressure 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70.7 psi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(49.7 m)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2563" defTabSz="9017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68288" algn="l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Overall, 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67%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rigid mains, 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95%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rigid services (mains to 	curb stop), 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95%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rigid services (curb stop to meter)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 defTabSz="268288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855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UARL with SCF calculations to map DMAs  and 	zones across 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regions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Latest overall ILI </a:t>
            </a:r>
            <a:r>
              <a:rPr lang="en-GB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6.6</a:t>
            </a:r>
            <a:r>
              <a:rPr lang="en-GB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 2019</a:t>
            </a:r>
          </a:p>
          <a:p>
            <a:pPr indent="-228600" defTabSz="27305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65%</a:t>
            </a:r>
            <a:r>
              <a:rPr lang="en-CA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of networks (in number, not length) achieved a low or 	moderate ILI  of </a:t>
            </a:r>
            <a:r>
              <a:rPr lang="en-CA" sz="24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&lt;4</a:t>
            </a:r>
            <a:r>
              <a:rPr lang="en-CA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in 2019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10CD2DC-0048-4BD9-8E18-2898EDED49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2547" y="5333126"/>
            <a:ext cx="1787723" cy="3506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AA7E0B-A073-481F-9228-7F1D9B3544CB}"/>
              </a:ext>
            </a:extLst>
          </p:cNvPr>
          <p:cNvSpPr txBox="1"/>
          <p:nvPr/>
        </p:nvSpPr>
        <p:spPr>
          <a:xfrm>
            <a:off x="98399" y="6228124"/>
            <a:ext cx="42515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All data reproduced with  kind permission of  MAMH and </a:t>
            </a:r>
          </a:p>
          <a:p>
            <a:pPr algn="ctr"/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Reseau </a:t>
            </a:r>
            <a:r>
              <a:rPr lang="en-GB" sz="1100" dirty="0" err="1">
                <a:latin typeface="Arial" panose="020B0604020202020204" pitchFamily="34" charset="0"/>
                <a:cs typeface="Arial" panose="020B0604020202020204" pitchFamily="34" charset="0"/>
              </a:rPr>
              <a:t>Environnement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, Quebec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D1A0167-885D-4D6B-B192-A7CBE2391E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84917" y="5567727"/>
            <a:ext cx="1885950" cy="5429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CE0E96-207F-4F42-B57E-9CB4E64703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400" y="1834661"/>
            <a:ext cx="4251569" cy="31886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5665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47E6DBE5-CDEC-43F2-A7FC-7F51CD549179}"/>
              </a:ext>
            </a:extLst>
          </p:cNvPr>
          <p:cNvSpPr txBox="1"/>
          <p:nvPr/>
        </p:nvSpPr>
        <p:spPr>
          <a:xfrm>
            <a:off x="0" y="6491419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All data reproduced with kind permission of  MAMH and Reseau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Environnement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Quebec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0E681D-D398-4021-922A-7ACF267C6B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22" y="2413361"/>
            <a:ext cx="5890161" cy="4020843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57D3414-4FCA-4A5C-8E1F-6FE632D7993C}"/>
              </a:ext>
            </a:extLst>
          </p:cNvPr>
          <p:cNvCxnSpPr>
            <a:cxnSpLocks/>
          </p:cNvCxnSpPr>
          <p:nvPr/>
        </p:nvCxnSpPr>
        <p:spPr>
          <a:xfrm>
            <a:off x="1025550" y="4360923"/>
            <a:ext cx="457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E14B704E-A194-4733-A14F-214C58849E17}"/>
              </a:ext>
            </a:extLst>
          </p:cNvPr>
          <p:cNvSpPr/>
          <p:nvPr/>
        </p:nvSpPr>
        <p:spPr>
          <a:xfrm>
            <a:off x="1025551" y="3132513"/>
            <a:ext cx="4572000" cy="1104163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0BBE673-A677-4A95-8946-2164FA86AD49}"/>
              </a:ext>
            </a:extLst>
          </p:cNvPr>
          <p:cNvSpPr/>
          <p:nvPr/>
        </p:nvSpPr>
        <p:spPr>
          <a:xfrm>
            <a:off x="1025551" y="4485171"/>
            <a:ext cx="4572000" cy="1104163"/>
          </a:xfrm>
          <a:prstGeom prst="rect">
            <a:avLst/>
          </a:prstGeom>
          <a:noFill/>
          <a:ln w="3810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80D2F9-F377-4F07-A4C2-E727303B21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4326" y="2413361"/>
            <a:ext cx="5769752" cy="4020843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98DD442-19BE-49F6-8AFF-973C1265F46E}"/>
              </a:ext>
            </a:extLst>
          </p:cNvPr>
          <p:cNvCxnSpPr>
            <a:cxnSpLocks/>
          </p:cNvCxnSpPr>
          <p:nvPr/>
        </p:nvCxnSpPr>
        <p:spPr>
          <a:xfrm>
            <a:off x="7041196" y="4348154"/>
            <a:ext cx="46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4E699E28-7889-4FC4-803C-9248F05E1C7C}"/>
              </a:ext>
            </a:extLst>
          </p:cNvPr>
          <p:cNvSpPr/>
          <p:nvPr/>
        </p:nvSpPr>
        <p:spPr>
          <a:xfrm>
            <a:off x="7041433" y="3114812"/>
            <a:ext cx="4680857" cy="1104163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D4061B6-7B14-48F6-8973-9E57E294DD36}"/>
              </a:ext>
            </a:extLst>
          </p:cNvPr>
          <p:cNvSpPr/>
          <p:nvPr/>
        </p:nvSpPr>
        <p:spPr>
          <a:xfrm>
            <a:off x="7041433" y="4516008"/>
            <a:ext cx="4680857" cy="1104163"/>
          </a:xfrm>
          <a:prstGeom prst="rect">
            <a:avLst/>
          </a:prstGeom>
          <a:noFill/>
          <a:ln w="3810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4" name="Table 4">
            <a:extLst>
              <a:ext uri="{FF2B5EF4-FFF2-40B4-BE49-F238E27FC236}">
                <a16:creationId xmlns:a16="http://schemas.microsoft.com/office/drawing/2014/main" id="{18F6326B-D351-42CF-AE5F-77E14462A5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072584"/>
              </p:ext>
            </p:extLst>
          </p:nvPr>
        </p:nvGraphicFramePr>
        <p:xfrm>
          <a:off x="2773960" y="996639"/>
          <a:ext cx="6717519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4851">
                  <a:extLst>
                    <a:ext uri="{9D8B030D-6E8A-4147-A177-3AD203B41FA5}">
                      <a16:colId xmlns:a16="http://schemas.microsoft.com/office/drawing/2014/main" val="3415091508"/>
                    </a:ext>
                  </a:extLst>
                </a:gridCol>
                <a:gridCol w="4692668">
                  <a:extLst>
                    <a:ext uri="{9D8B030D-6E8A-4147-A177-3AD203B41FA5}">
                      <a16:colId xmlns:a16="http://schemas.microsoft.com/office/drawing/2014/main" val="1133872658"/>
                    </a:ext>
                  </a:extLst>
                </a:gridCol>
              </a:tblGrid>
              <a:tr h="284122"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Case Study characteristics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406870"/>
                  </a:ext>
                </a:extLst>
              </a:tr>
              <a:tr h="270878"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Zone/System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– 377,362 service connections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189689"/>
                  </a:ext>
                </a:extLst>
              </a:tr>
              <a:tr h="270878"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Small Systems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&gt;88% zones have &lt;5,000 service connections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0428973"/>
                  </a:ext>
                </a:extLst>
              </a:tr>
              <a:tr h="270878"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Managed AZP ranges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25-145 psi (18-102 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1136642"/>
                  </a:ext>
                </a:extLst>
              </a:tr>
            </a:tbl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475AD6E9-AE5C-47CC-A727-FF3FFA110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00" y="81134"/>
            <a:ext cx="11995200" cy="762623"/>
          </a:xfr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Study 2 - Quebec Province (Canada)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911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7" grpId="0" animBg="1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25DCFD-9F77-447B-8E96-F640AB0C3D39}"/>
              </a:ext>
            </a:extLst>
          </p:cNvPr>
          <p:cNvSpPr txBox="1"/>
          <p:nvPr/>
        </p:nvSpPr>
        <p:spPr>
          <a:xfrm>
            <a:off x="4536831" y="1262963"/>
            <a:ext cx="7531234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For some zones or regions, standard UARL equation </a:t>
            </a:r>
          </a:p>
          <a:p>
            <a:pPr algn="ctr"/>
            <a:r>
              <a:rPr lang="en-GB" b="1" u="sng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over-predicts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UARL volumes by up to </a:t>
            </a:r>
            <a:r>
              <a:rPr lang="en-GB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A1881F-F3CC-4578-9B62-37D7659C2410}"/>
              </a:ext>
            </a:extLst>
          </p:cNvPr>
          <p:cNvSpPr txBox="1"/>
          <p:nvPr/>
        </p:nvSpPr>
        <p:spPr>
          <a:xfrm>
            <a:off x="123935" y="1418702"/>
            <a:ext cx="4305316" cy="1015663"/>
          </a:xfrm>
          <a:prstGeom prst="homePlate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SCFs  at current operating pressures range from  </a:t>
            </a:r>
          </a:p>
          <a:p>
            <a:pPr algn="ctr"/>
            <a:r>
              <a:rPr lang="en-GB" sz="20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0.38 – 1.75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34971E-2A91-41E3-BE3E-68164B378476}"/>
              </a:ext>
            </a:extLst>
          </p:cNvPr>
          <p:cNvSpPr txBox="1"/>
          <p:nvPr/>
        </p:nvSpPr>
        <p:spPr>
          <a:xfrm>
            <a:off x="4435483" y="5343048"/>
            <a:ext cx="7658117" cy="92333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SCF calculation results are being used so that </a:t>
            </a:r>
          </a:p>
          <a:p>
            <a:pPr algn="ctr"/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Quebec Efficiency Strategy has a better understanding of their systems and the way to reach their water loss objectives.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7E5F7A-E0CE-4FD2-B753-D897F1446720}"/>
              </a:ext>
            </a:extLst>
          </p:cNvPr>
          <p:cNvSpPr txBox="1"/>
          <p:nvPr/>
        </p:nvSpPr>
        <p:spPr>
          <a:xfrm>
            <a:off x="123935" y="3661478"/>
            <a:ext cx="4100146" cy="400110"/>
          </a:xfrm>
          <a:prstGeom prst="homePlate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Why are these SCFs so varied 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F97E69-41DD-4B8E-9B5E-8794BE44F11D}"/>
              </a:ext>
            </a:extLst>
          </p:cNvPr>
          <p:cNvSpPr txBox="1"/>
          <p:nvPr/>
        </p:nvSpPr>
        <p:spPr>
          <a:xfrm>
            <a:off x="4419597" y="3866546"/>
            <a:ext cx="76484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 wide variety of system/zone size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41BE40-C871-424C-A46D-01927C0BEAB2}"/>
              </a:ext>
            </a:extLst>
          </p:cNvPr>
          <p:cNvSpPr txBox="1"/>
          <p:nvPr/>
        </p:nvSpPr>
        <p:spPr>
          <a:xfrm>
            <a:off x="4419596" y="4578255"/>
            <a:ext cx="7648465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Mostly rigid service connections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545CE3-893C-4331-A78A-D49980235EDC}"/>
              </a:ext>
            </a:extLst>
          </p:cNvPr>
          <p:cNvSpPr txBox="1"/>
          <p:nvPr/>
        </p:nvSpPr>
        <p:spPr>
          <a:xfrm>
            <a:off x="4419595" y="4230954"/>
            <a:ext cx="7648465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de range of operating pressures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E76CFE-0037-4FA8-8B89-C7A24C5C63D6}"/>
              </a:ext>
            </a:extLst>
          </p:cNvPr>
          <p:cNvSpPr txBox="1"/>
          <p:nvPr/>
        </p:nvSpPr>
        <p:spPr>
          <a:xfrm>
            <a:off x="123935" y="5389215"/>
            <a:ext cx="4100146" cy="830997"/>
          </a:xfrm>
          <a:prstGeom prst="homePlate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are SCF calculation results being used?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4AC72B2-79E2-41D8-869E-67D6F6179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00" y="81134"/>
            <a:ext cx="11995200" cy="762623"/>
          </a:xfr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Study 2 - Quebec Province (Canada)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90BF30-078B-4B3A-9451-DFBB6E43E9F1}"/>
              </a:ext>
            </a:extLst>
          </p:cNvPr>
          <p:cNvSpPr txBox="1"/>
          <p:nvPr/>
        </p:nvSpPr>
        <p:spPr>
          <a:xfrm>
            <a:off x="4536831" y="1954784"/>
            <a:ext cx="7531234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For some zones or regions, standard UARL equation </a:t>
            </a:r>
          </a:p>
          <a:p>
            <a:pPr algn="ctr"/>
            <a:r>
              <a:rPr lang="en-GB" b="1" u="sng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under-predicts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UARL volumes by up to </a:t>
            </a:r>
            <a:r>
              <a:rPr lang="en-GB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48C9CF3-21C8-4946-91BA-95509C40C4F9}"/>
              </a:ext>
            </a:extLst>
          </p:cNvPr>
          <p:cNvSpPr txBox="1"/>
          <p:nvPr/>
        </p:nvSpPr>
        <p:spPr>
          <a:xfrm>
            <a:off x="4419594" y="3220547"/>
            <a:ext cx="7648465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large percentage (&gt;88%) of small systems with less than 5,000 service connections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1F89B54-8D0D-4422-998A-28C11A6A9CD1}"/>
              </a:ext>
            </a:extLst>
          </p:cNvPr>
          <p:cNvSpPr txBox="1"/>
          <p:nvPr/>
        </p:nvSpPr>
        <p:spPr>
          <a:xfrm>
            <a:off x="0" y="6491419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All data reproduced with kind permission of  MAMH and Reseau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Environnement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Quebec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783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3" grpId="0" animBg="1"/>
      <p:bldP spid="15" grpId="0" animBg="1"/>
      <p:bldP spid="16" grpId="0"/>
      <p:bldP spid="17" grpId="0"/>
      <p:bldP spid="18" grpId="0"/>
      <p:bldP spid="20" grpId="0" animBg="1"/>
      <p:bldP spid="14" grpId="0" animBg="1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18120-CF3B-429F-BFD0-A8EE52A8F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74" y="56369"/>
            <a:ext cx="11995200" cy="646331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Study 3 – Sydney Water (Australia)</a:t>
            </a:r>
            <a:endParaRPr lang="en-GB" sz="4400" dirty="0">
              <a:solidFill>
                <a:schemeClr val="tx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9FE9CC-7EC3-4B18-955F-7D7153818307}"/>
              </a:ext>
            </a:extLst>
          </p:cNvPr>
          <p:cNvSpPr txBox="1"/>
          <p:nvPr/>
        </p:nvSpPr>
        <p:spPr>
          <a:xfrm>
            <a:off x="4775003" y="1030517"/>
            <a:ext cx="7336971" cy="55861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Sydney Water supply over 1.5 billion litres of drinking water to over 5.3 million people every day. Water  is supplied from 11 major dams through 13 water delivery systems with:</a:t>
            </a:r>
          </a:p>
          <a:p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1.37 Million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service connections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12900 miles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20,800 km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) mains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Average Pressure 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psi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52.8m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82%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rigid mains, 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85%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rigid services  (mains to curb stop)</a:t>
            </a:r>
          </a:p>
          <a:p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248 reservoirs, 152 pumping stations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9 water filtration plants, Sydney Desalination Plant</a:t>
            </a:r>
          </a:p>
          <a:p>
            <a:endParaRPr lang="en-GB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655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UARL with SCF calculations to map all  pressure        zones, supply zones, and distribution systems  across 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water delivery systems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 2020 </a:t>
            </a:r>
            <a:r>
              <a:rPr lang="en-GB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ILI = 1.3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4979F16-79F3-4B87-B185-2748E4D1B1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27994" y="5424069"/>
            <a:ext cx="1360174" cy="520691"/>
          </a:xfrm>
          <a:prstGeom prst="rect">
            <a:avLst/>
          </a:prstGeom>
        </p:spPr>
      </p:pic>
      <p:pic>
        <p:nvPicPr>
          <p:cNvPr id="15" name="Picture 14" descr="Map&#10;&#10;Description automatically generated">
            <a:extLst>
              <a:ext uri="{FF2B5EF4-FFF2-40B4-BE49-F238E27FC236}">
                <a16:creationId xmlns:a16="http://schemas.microsoft.com/office/drawing/2014/main" id="{3F003E03-4FB9-4DE8-A406-D1BB36B905F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2" t="11683" r="3531" b="10899"/>
          <a:stretch/>
        </p:blipFill>
        <p:spPr>
          <a:xfrm>
            <a:off x="420500" y="1644468"/>
            <a:ext cx="4175166" cy="356906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B7398A7-F1D7-4820-8382-97A620606410}"/>
              </a:ext>
            </a:extLst>
          </p:cNvPr>
          <p:cNvSpPr txBox="1"/>
          <p:nvPr/>
        </p:nvSpPr>
        <p:spPr>
          <a:xfrm>
            <a:off x="420498" y="6155299"/>
            <a:ext cx="4175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All data reproduced with kind permission of   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Sydney Water, Australia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140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F8518358-785C-45AC-989C-0A324CE60739}"/>
              </a:ext>
            </a:extLst>
          </p:cNvPr>
          <p:cNvSpPr txBox="1"/>
          <p:nvPr/>
        </p:nvSpPr>
        <p:spPr>
          <a:xfrm>
            <a:off x="121402" y="6524632"/>
            <a:ext cx="11949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All data reproduced with kind permission of  Sydney Water, Australia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2015704-BCE8-4DA9-9D0C-614C8A6CB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74" y="56369"/>
            <a:ext cx="11995200" cy="646331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Study 3 – Sydney Water (Australia)</a:t>
            </a:r>
            <a:endParaRPr lang="en-GB" sz="4400" dirty="0">
              <a:solidFill>
                <a:schemeClr val="tx2"/>
              </a:solidFill>
            </a:endParaRPr>
          </a:p>
        </p:txBody>
      </p:sp>
      <p:graphicFrame>
        <p:nvGraphicFramePr>
          <p:cNvPr id="18" name="Table 4">
            <a:extLst>
              <a:ext uri="{FF2B5EF4-FFF2-40B4-BE49-F238E27FC236}">
                <a16:creationId xmlns:a16="http://schemas.microsoft.com/office/drawing/2014/main" id="{3209F703-0ECA-49D8-83CF-CF3844AB86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020477"/>
              </p:ext>
            </p:extLst>
          </p:nvPr>
        </p:nvGraphicFramePr>
        <p:xfrm>
          <a:off x="2856021" y="867566"/>
          <a:ext cx="6717519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4851">
                  <a:extLst>
                    <a:ext uri="{9D8B030D-6E8A-4147-A177-3AD203B41FA5}">
                      <a16:colId xmlns:a16="http://schemas.microsoft.com/office/drawing/2014/main" val="3415091508"/>
                    </a:ext>
                  </a:extLst>
                </a:gridCol>
                <a:gridCol w="4692668">
                  <a:extLst>
                    <a:ext uri="{9D8B030D-6E8A-4147-A177-3AD203B41FA5}">
                      <a16:colId xmlns:a16="http://schemas.microsoft.com/office/drawing/2014/main" val="1133872658"/>
                    </a:ext>
                  </a:extLst>
                </a:gridCol>
              </a:tblGrid>
              <a:tr h="284122"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Case Study characteristics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406870"/>
                  </a:ext>
                </a:extLst>
              </a:tr>
              <a:tr h="270878"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Zone/System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– 384,864 service connections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189689"/>
                  </a:ext>
                </a:extLst>
              </a:tr>
              <a:tr h="270878"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Small Systems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&gt;68% zones have &lt;5,000 service connections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0428973"/>
                  </a:ext>
                </a:extLst>
              </a:tr>
              <a:tr h="270878"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Managed AZP ranges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21-195 psi (15-137 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1136642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B88BDAB3-3999-4A01-934B-175EBE97D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74" y="2330330"/>
            <a:ext cx="5826826" cy="393986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7031165-7664-4C7E-AB44-AC082DD0C8E6}"/>
              </a:ext>
            </a:extLst>
          </p:cNvPr>
          <p:cNvCxnSpPr>
            <a:cxnSpLocks/>
          </p:cNvCxnSpPr>
          <p:nvPr/>
        </p:nvCxnSpPr>
        <p:spPr>
          <a:xfrm>
            <a:off x="704601" y="4529823"/>
            <a:ext cx="48960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4601D4C8-846F-47DC-9058-F11515B6617B}"/>
              </a:ext>
            </a:extLst>
          </p:cNvPr>
          <p:cNvSpPr/>
          <p:nvPr/>
        </p:nvSpPr>
        <p:spPr>
          <a:xfrm>
            <a:off x="704601" y="3400846"/>
            <a:ext cx="4896000" cy="10080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2060D2-68CC-4DB1-800F-74D24031F14E}"/>
              </a:ext>
            </a:extLst>
          </p:cNvPr>
          <p:cNvSpPr/>
          <p:nvPr/>
        </p:nvSpPr>
        <p:spPr>
          <a:xfrm>
            <a:off x="704601" y="4664928"/>
            <a:ext cx="4896000" cy="1008000"/>
          </a:xfrm>
          <a:prstGeom prst="rect">
            <a:avLst/>
          </a:prstGeom>
          <a:noFill/>
          <a:ln w="3810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162673-0478-438E-871F-5237980A2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7711" y="2336096"/>
            <a:ext cx="5992887" cy="393409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9733EA-4D35-4609-86EA-5EB8BFF17446}"/>
              </a:ext>
            </a:extLst>
          </p:cNvPr>
          <p:cNvCxnSpPr>
            <a:cxnSpLocks/>
          </p:cNvCxnSpPr>
          <p:nvPr/>
        </p:nvCxnSpPr>
        <p:spPr>
          <a:xfrm>
            <a:off x="6712297" y="4505769"/>
            <a:ext cx="50760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3BEA8937-1CAF-45F5-991A-8BD86963CC81}"/>
              </a:ext>
            </a:extLst>
          </p:cNvPr>
          <p:cNvSpPr/>
          <p:nvPr/>
        </p:nvSpPr>
        <p:spPr>
          <a:xfrm>
            <a:off x="6735744" y="3452446"/>
            <a:ext cx="5045035" cy="95832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44DFF0-02D5-4C38-96BB-F08A3481A24D}"/>
              </a:ext>
            </a:extLst>
          </p:cNvPr>
          <p:cNvSpPr/>
          <p:nvPr/>
        </p:nvSpPr>
        <p:spPr>
          <a:xfrm>
            <a:off x="6735744" y="4626107"/>
            <a:ext cx="5045035" cy="900000"/>
          </a:xfrm>
          <a:prstGeom prst="rect">
            <a:avLst/>
          </a:prstGeom>
          <a:noFill/>
          <a:ln w="3810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39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2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25DCFD-9F77-447B-8E96-F640AB0C3D39}"/>
              </a:ext>
            </a:extLst>
          </p:cNvPr>
          <p:cNvSpPr txBox="1"/>
          <p:nvPr/>
        </p:nvSpPr>
        <p:spPr>
          <a:xfrm>
            <a:off x="4536831" y="1262963"/>
            <a:ext cx="7531234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For some zones, standard UARL equation </a:t>
            </a:r>
          </a:p>
          <a:p>
            <a:pPr algn="ctr"/>
            <a:r>
              <a:rPr lang="en-GB" b="1" u="sng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over-predicts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UARL volumes by up to </a:t>
            </a:r>
            <a:r>
              <a:rPr lang="en-GB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A1881F-F3CC-4578-9B62-37D7659C2410}"/>
              </a:ext>
            </a:extLst>
          </p:cNvPr>
          <p:cNvSpPr txBox="1"/>
          <p:nvPr/>
        </p:nvSpPr>
        <p:spPr>
          <a:xfrm>
            <a:off x="123935" y="1418702"/>
            <a:ext cx="4305316" cy="1015663"/>
          </a:xfrm>
          <a:prstGeom prst="homePlate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SCFs  at current operating pressures range from  </a:t>
            </a:r>
          </a:p>
          <a:p>
            <a:pPr algn="ctr"/>
            <a:r>
              <a:rPr lang="en-GB" sz="20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0.37 – 1.95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34971E-2A91-41E3-BE3E-68164B378476}"/>
              </a:ext>
            </a:extLst>
          </p:cNvPr>
          <p:cNvSpPr txBox="1"/>
          <p:nvPr/>
        </p:nvSpPr>
        <p:spPr>
          <a:xfrm>
            <a:off x="4429251" y="5173607"/>
            <a:ext cx="7658117" cy="120032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Contributes to a complete assessment of all their pressure zones, supply zones, distribution zones and delivery systems  - </a:t>
            </a:r>
          </a:p>
          <a:p>
            <a:pPr algn="ctr"/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will be used for better targeting of further active leakage control </a:t>
            </a:r>
          </a:p>
          <a:p>
            <a:pPr algn="ctr"/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pressure management activities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7E5F7A-E0CE-4FD2-B753-D897F1446720}"/>
              </a:ext>
            </a:extLst>
          </p:cNvPr>
          <p:cNvSpPr txBox="1"/>
          <p:nvPr/>
        </p:nvSpPr>
        <p:spPr>
          <a:xfrm>
            <a:off x="123935" y="3661478"/>
            <a:ext cx="4100146" cy="400110"/>
          </a:xfrm>
          <a:prstGeom prst="homePlate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Why are these SCFs so varied 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F97E69-41DD-4B8E-9B5E-8794BE44F11D}"/>
              </a:ext>
            </a:extLst>
          </p:cNvPr>
          <p:cNvSpPr txBox="1"/>
          <p:nvPr/>
        </p:nvSpPr>
        <p:spPr>
          <a:xfrm>
            <a:off x="4419596" y="3674478"/>
            <a:ext cx="76484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 wide variety of system/zone size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41BE40-C871-424C-A46D-01927C0BEAB2}"/>
              </a:ext>
            </a:extLst>
          </p:cNvPr>
          <p:cNvSpPr txBox="1"/>
          <p:nvPr/>
        </p:nvSpPr>
        <p:spPr>
          <a:xfrm>
            <a:off x="4419599" y="4065746"/>
            <a:ext cx="7648465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Mostly rigid  mains and service connections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545CE3-893C-4331-A78A-D49980235EDC}"/>
              </a:ext>
            </a:extLst>
          </p:cNvPr>
          <p:cNvSpPr txBox="1"/>
          <p:nvPr/>
        </p:nvSpPr>
        <p:spPr>
          <a:xfrm>
            <a:off x="4434076" y="3329544"/>
            <a:ext cx="7648465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de range of operating pressures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E76CFE-0037-4FA8-8B89-C7A24C5C63D6}"/>
              </a:ext>
            </a:extLst>
          </p:cNvPr>
          <p:cNvSpPr txBox="1"/>
          <p:nvPr/>
        </p:nvSpPr>
        <p:spPr>
          <a:xfrm>
            <a:off x="123935" y="5193495"/>
            <a:ext cx="4100146" cy="1200329"/>
          </a:xfrm>
          <a:prstGeom prst="homePlate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are Sydney Water using SCF calculation results?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90BF30-078B-4B3A-9451-DFBB6E43E9F1}"/>
              </a:ext>
            </a:extLst>
          </p:cNvPr>
          <p:cNvSpPr txBox="1"/>
          <p:nvPr/>
        </p:nvSpPr>
        <p:spPr>
          <a:xfrm>
            <a:off x="4536831" y="1954784"/>
            <a:ext cx="7531234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For some zones, standard UARL equation </a:t>
            </a:r>
          </a:p>
          <a:p>
            <a:pPr algn="ctr"/>
            <a:r>
              <a:rPr lang="en-GB" b="1" u="sng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under-predicts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UARL volumes </a:t>
            </a:r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by up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95%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9D2F74B-5F79-430B-A78E-0D1C814FA643}"/>
              </a:ext>
            </a:extLst>
          </p:cNvPr>
          <p:cNvSpPr txBox="1">
            <a:spLocks/>
          </p:cNvSpPr>
          <p:nvPr/>
        </p:nvSpPr>
        <p:spPr>
          <a:xfrm>
            <a:off x="116774" y="56369"/>
            <a:ext cx="11995200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Study 3 – Sydney Water (Australia)</a:t>
            </a:r>
            <a:endParaRPr lang="en-GB" sz="4400" dirty="0">
              <a:solidFill>
                <a:schemeClr val="tx2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249BCDE-2FAD-4F46-9B72-3AA7FE01B1B1}"/>
              </a:ext>
            </a:extLst>
          </p:cNvPr>
          <p:cNvSpPr txBox="1"/>
          <p:nvPr/>
        </p:nvSpPr>
        <p:spPr>
          <a:xfrm>
            <a:off x="121402" y="6524632"/>
            <a:ext cx="11949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All data reproduced with kind permission of  Sydney Water, Australia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432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3" grpId="0" animBg="1"/>
      <p:bldP spid="15" grpId="0" animBg="1"/>
      <p:bldP spid="16" grpId="0"/>
      <p:bldP spid="17" grpId="0"/>
      <p:bldP spid="18" grpId="0"/>
      <p:bldP spid="20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B4341-776D-41ED-B76D-E805841F1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56" y="70339"/>
            <a:ext cx="11995200" cy="66821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CE610F-C510-4769-90A1-148149F68F34}"/>
              </a:ext>
            </a:extLst>
          </p:cNvPr>
          <p:cNvSpPr txBox="1"/>
          <p:nvPr/>
        </p:nvSpPr>
        <p:spPr>
          <a:xfrm>
            <a:off x="98257" y="735280"/>
            <a:ext cx="119952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There is now no practical lower or upper  system size limits for a UARL with SCF calculation –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Practical Pressure range 10-200 psi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Ideal for the large numbers of small Utilities in the USA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Also suitable for very large utilities or for state-wide surveys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Use the Free Water Audit Software (v6) to calculate a whole system UARL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Consider SCF calculations for Boundary Cases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Use SCF to map all zones and systems within a Utility for a complete top down/bottom up view of your system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Where can UARL volume  targets be reduced?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Where UARL volume targets may not be achievable?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Target zones or systems where further pressure management may be possible to reduce UARL volumes, with volume reductions quantified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Case studies show that even in utilities with low ILIs and low SCFs, further UARL volume reduction is possible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Latest research in 2021 - we can now use SCF to calculate a Power Law……new functionality coming to UARL with SCF in 2022!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188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5CC32-54EE-45DE-99EF-0D94588BE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275" y="98407"/>
            <a:ext cx="11863449" cy="673489"/>
          </a:xfrm>
        </p:spPr>
        <p:txBody>
          <a:bodyPr anchor="ctr">
            <a:noAutofit/>
          </a:bodyPr>
          <a:lstStyle/>
          <a:p>
            <a:pPr algn="ctr"/>
            <a:r>
              <a:rPr lang="en-GB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  <p:pic>
        <p:nvPicPr>
          <p:cNvPr id="5" name="Content Placeholder 4" descr="A person with long hair&#10;&#10;Description automatically generated with low confidence">
            <a:extLst>
              <a:ext uri="{FF2B5EF4-FFF2-40B4-BE49-F238E27FC236}">
                <a16:creationId xmlns:a16="http://schemas.microsoft.com/office/drawing/2014/main" id="{CE19A808-96AE-4655-BA54-76DF131A20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49" b="5082"/>
          <a:stretch/>
        </p:blipFill>
        <p:spPr>
          <a:xfrm>
            <a:off x="772851" y="1520623"/>
            <a:ext cx="1687517" cy="19384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895DEB-3639-45E2-83D1-59BC290D7764}"/>
              </a:ext>
            </a:extLst>
          </p:cNvPr>
          <p:cNvSpPr txBox="1"/>
          <p:nvPr/>
        </p:nvSpPr>
        <p:spPr>
          <a:xfrm>
            <a:off x="-1" y="3545925"/>
            <a:ext cx="32074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Kate Stanton-Davies</a:t>
            </a:r>
          </a:p>
          <a:p>
            <a:pPr algn="ctr"/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katesdavies@wlranda.com</a:t>
            </a:r>
            <a:endParaRPr lang="en-GB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Director</a:t>
            </a: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Water Loss Research </a:t>
            </a: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&amp; Analysis Ltd</a:t>
            </a:r>
          </a:p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C09CBA-3B14-46B9-AA2E-89AD7D0DC321}"/>
              </a:ext>
            </a:extLst>
          </p:cNvPr>
          <p:cNvSpPr txBox="1"/>
          <p:nvPr/>
        </p:nvSpPr>
        <p:spPr>
          <a:xfrm>
            <a:off x="8989104" y="3546157"/>
            <a:ext cx="32074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Stuart  Stanton-Davies</a:t>
            </a:r>
          </a:p>
          <a:p>
            <a:pPr algn="ctr"/>
            <a:r>
              <a:rPr lang="en-GB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stuart@codingdale.co.uk</a:t>
            </a:r>
          </a:p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Technical Director</a:t>
            </a:r>
          </a:p>
          <a:p>
            <a:pPr algn="ctr"/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Codingdale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Ltd</a:t>
            </a:r>
          </a:p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E6304657-A632-4695-8508-27AC1F0FA3FF}"/>
              </a:ext>
            </a:extLst>
          </p:cNvPr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60" b="8568"/>
          <a:stretch/>
        </p:blipFill>
        <p:spPr>
          <a:xfrm>
            <a:off x="9767296" y="1520623"/>
            <a:ext cx="1764397" cy="19384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10" descr="A picture containing person, wall, person, indoor&#10;&#10;Description automatically generated">
            <a:extLst>
              <a:ext uri="{FF2B5EF4-FFF2-40B4-BE49-F238E27FC236}">
                <a16:creationId xmlns:a16="http://schemas.microsoft.com/office/drawing/2014/main" id="{BFC140FD-C875-42E9-8B3C-A97092370679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165" y="1520623"/>
            <a:ext cx="1651670" cy="19384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63186E2-B866-460E-8B45-61097A9D1E6F}"/>
              </a:ext>
            </a:extLst>
          </p:cNvPr>
          <p:cNvSpPr txBox="1"/>
          <p:nvPr/>
        </p:nvSpPr>
        <p:spPr>
          <a:xfrm>
            <a:off x="4079631" y="3558056"/>
            <a:ext cx="39389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Allan Lambert</a:t>
            </a:r>
          </a:p>
          <a:p>
            <a:pPr algn="ctr"/>
            <a:r>
              <a:rPr lang="en-GB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allanlambert@leakssuitelibrary.com</a:t>
            </a:r>
          </a:p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Director</a:t>
            </a: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Leakssuite Library Ltd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FB9923F-40C7-4E47-AEFE-4DE5B0736CE3}"/>
              </a:ext>
            </a:extLst>
          </p:cNvPr>
          <p:cNvSpPr txBox="1"/>
          <p:nvPr/>
        </p:nvSpPr>
        <p:spPr>
          <a:xfrm>
            <a:off x="142064" y="5392584"/>
            <a:ext cx="2923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www.wlranda.com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E12FB31-8BFD-42BC-A644-211197823780}"/>
              </a:ext>
            </a:extLst>
          </p:cNvPr>
          <p:cNvSpPr txBox="1"/>
          <p:nvPr/>
        </p:nvSpPr>
        <p:spPr>
          <a:xfrm>
            <a:off x="4587456" y="5392584"/>
            <a:ext cx="2923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www.leakssuitelibrary.com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4803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5CC32-54EE-45DE-99EF-0D94588BE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337" y="58615"/>
            <a:ext cx="11875325" cy="602237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095FD-CD90-4287-BE7C-8FE4ACC4F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337" y="831274"/>
            <a:ext cx="11875325" cy="586260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endParaRPr lang="en-GB" sz="19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Tx/>
              <a:buNone/>
            </a:pPr>
            <a:r>
              <a:rPr lang="en-GB" sz="1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UARL, ILI and System Correction Factors</a:t>
            </a:r>
          </a:p>
          <a:p>
            <a:pPr lvl="1">
              <a:buClr>
                <a:schemeClr val="tx1"/>
              </a:buClr>
            </a:pPr>
            <a:r>
              <a:rPr lang="en-GB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Water Audit Software (v6) and Boundary Cases</a:t>
            </a:r>
          </a:p>
          <a:p>
            <a:pPr lvl="1">
              <a:buClr>
                <a:schemeClr val="tx1"/>
              </a:buClr>
            </a:pPr>
            <a:r>
              <a:rPr lang="en-GB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a System Correction Factor?</a:t>
            </a:r>
          </a:p>
          <a:p>
            <a:pPr>
              <a:buClrTx/>
            </a:pPr>
            <a:endParaRPr lang="en-GB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Tx/>
              <a:buNone/>
            </a:pPr>
            <a:r>
              <a:rPr lang="en-GB" sz="1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Scenarios </a:t>
            </a:r>
          </a:p>
          <a:p>
            <a:pPr marL="817200" lvl="1" indent="-457200"/>
            <a:r>
              <a:rPr lang="en-GB" sz="19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Calculating a whole system Infrastructure Leakage Index (ILI)</a:t>
            </a:r>
          </a:p>
          <a:p>
            <a:pPr marL="817200" lvl="1" indent="-457200"/>
            <a:r>
              <a:rPr lang="en-GB" sz="19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Boundary Cases where a standard UARL equation over-predicts UARL volume</a:t>
            </a:r>
          </a:p>
          <a:p>
            <a:pPr marL="817200" lvl="1" indent="-457200"/>
            <a:r>
              <a:rPr lang="en-GB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Boundary Cases</a:t>
            </a:r>
            <a:r>
              <a:rPr lang="en-GB" sz="19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where a standard UARL equation under-predicts </a:t>
            </a:r>
            <a:r>
              <a:rPr lang="en-GB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UARL volume</a:t>
            </a:r>
            <a:endParaRPr lang="en-GB" sz="19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7200" lvl="1" indent="-457200"/>
            <a:endParaRPr lang="en-GB" sz="19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buNone/>
            </a:pPr>
            <a:r>
              <a:rPr lang="en-GB" sz="1900" b="1" i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Large Case Studies (2020, 2021)</a:t>
            </a:r>
          </a:p>
          <a:p>
            <a:pPr marL="702900" lvl="1" indent="-342900"/>
            <a:r>
              <a:rPr lang="en-GB" sz="1900" b="1" i="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19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Services Corporation (Malta, Europe)</a:t>
            </a:r>
          </a:p>
          <a:p>
            <a:pPr marL="702900" lvl="1" indent="-342900"/>
            <a:r>
              <a:rPr lang="en-GB" sz="19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Quebec Province (Canada)</a:t>
            </a:r>
          </a:p>
          <a:p>
            <a:pPr marL="702900" lvl="1" indent="-342900"/>
            <a:r>
              <a:rPr lang="en-GB" sz="19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Sydney Water (Sydney, Australia)</a:t>
            </a:r>
          </a:p>
          <a:p>
            <a:pPr marL="0" lvl="1" indent="0">
              <a:buNone/>
            </a:pPr>
            <a:endParaRPr lang="en-GB" sz="1900" b="1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buNone/>
            </a:pPr>
            <a:r>
              <a:rPr lang="en-GB" sz="1900" b="1" i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Summary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899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6A2B30-8115-4F16-A771-07EE7112F38D}"/>
              </a:ext>
            </a:extLst>
          </p:cNvPr>
          <p:cNvSpPr txBox="1"/>
          <p:nvPr/>
        </p:nvSpPr>
        <p:spPr>
          <a:xfrm>
            <a:off x="1" y="4475751"/>
            <a:ext cx="12098214" cy="164149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spc="-30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Calculating UARL, ILI  and System Correction Factors</a:t>
            </a:r>
          </a:p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spc="-3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What, why and how?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47FAF0-BAE1-4E55-86FA-F7990559B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94" b="24894"/>
          <a:stretch/>
        </p:blipFill>
        <p:spPr>
          <a:xfrm>
            <a:off x="20" y="10"/>
            <a:ext cx="12191980" cy="34435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439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88EEBBB-17E8-4DC4-86CF-B6D79C5CF47C}"/>
              </a:ext>
            </a:extLst>
          </p:cNvPr>
          <p:cNvSpPr txBox="1"/>
          <p:nvPr/>
        </p:nvSpPr>
        <p:spPr>
          <a:xfrm>
            <a:off x="366152" y="180775"/>
            <a:ext cx="114596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Notes on UARL and ILI</a:t>
            </a:r>
          </a:p>
          <a:p>
            <a:pPr algn="ctr"/>
            <a:r>
              <a:rPr lang="en-GB" sz="2800" dirty="0">
                <a:solidFill>
                  <a:srgbClr val="94D7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(Free Water Audit Software v6 – Definitions Tab, UARL)</a:t>
            </a:r>
          </a:p>
          <a:p>
            <a:endParaRPr lang="en-GB" sz="2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“This Free Water Audit software version 6 presents the calculated UARL and ILI for systems of all sizes and all pressures.  </a:t>
            </a:r>
            <a:endParaRPr lang="en-GB" sz="2800" b="1" u="sng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9A225B-586F-4BB9-BD05-0F1F79D0481D}"/>
              </a:ext>
            </a:extLst>
          </p:cNvPr>
          <p:cNvSpPr txBox="1"/>
          <p:nvPr/>
        </p:nvSpPr>
        <p:spPr>
          <a:xfrm>
            <a:off x="366153" y="2676229"/>
            <a:ext cx="1145968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Some published research* is now available on predicting how UARL is likely to be  modified when modelling  low leakage limits in systems which are very small (&lt; 3000  service conn), or have very low average pressures, or  have very high pressures (aka boundary cases)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9F32A8-641E-497E-8517-2FEA4D8969FD}"/>
              </a:ext>
            </a:extLst>
          </p:cNvPr>
          <p:cNvSpPr txBox="1"/>
          <p:nvPr/>
        </p:nvSpPr>
        <p:spPr>
          <a:xfrm>
            <a:off x="366154" y="4644148"/>
            <a:ext cx="1145968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94D7E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Inherent over- or –under  estimation of UARL volume may exist in these boundary cases, as they operate at or near  the limits of the UARL model assumptions.”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srgbClr val="94D7E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7406AF-4A6E-4DDE-B01B-F7FB5765D7BF}"/>
              </a:ext>
            </a:extLst>
          </p:cNvPr>
          <p:cNvSpPr txBox="1"/>
          <p:nvPr/>
        </p:nvSpPr>
        <p:spPr>
          <a:xfrm>
            <a:off x="126670" y="6397368"/>
            <a:ext cx="11938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*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https://www.leakssuitelibrary.com/low-ilis-and-small-systems/  (REF. 6 on Acknowledgements tab)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933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18120-CF3B-429F-BFD0-A8EE52A8F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587" y="127618"/>
            <a:ext cx="11922826" cy="656153"/>
          </a:xfrm>
        </p:spPr>
        <p:txBody>
          <a:bodyPr/>
          <a:lstStyle/>
          <a:p>
            <a:pPr algn="ctr"/>
            <a:r>
              <a:rPr lang="en-GB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a “boundary case”?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4671BF-4099-484D-88A8-BD2862D979A6}"/>
              </a:ext>
            </a:extLst>
          </p:cNvPr>
          <p:cNvSpPr txBox="1"/>
          <p:nvPr/>
        </p:nvSpPr>
        <p:spPr>
          <a:xfrm>
            <a:off x="508954" y="2097211"/>
            <a:ext cx="1154845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 boundary case is considered to be a whole system, zone or DMA where:-</a:t>
            </a: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service connections </a:t>
            </a:r>
            <a:r>
              <a:rPr lang="en-GB" sz="28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5000*</a:t>
            </a:r>
          </a:p>
          <a:p>
            <a:pPr algn="ctr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and/or</a:t>
            </a:r>
          </a:p>
          <a:p>
            <a:pPr algn="ctr"/>
            <a:r>
              <a:rPr lang="en-GB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Zone Pressure  </a:t>
            </a:r>
            <a:r>
              <a:rPr lang="en-GB" sz="28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64psi </a:t>
            </a:r>
            <a:r>
              <a:rPr lang="en-GB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(45m) or </a:t>
            </a:r>
            <a:r>
              <a:rPr lang="en-GB" sz="28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85 psi </a:t>
            </a:r>
            <a:r>
              <a:rPr lang="en-GB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(60m)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BA7FB5-EA8C-405C-8E7C-F0FB8C8954C0}"/>
              </a:ext>
            </a:extLst>
          </p:cNvPr>
          <p:cNvSpPr txBox="1"/>
          <p:nvPr/>
        </p:nvSpPr>
        <p:spPr>
          <a:xfrm>
            <a:off x="321770" y="5911871"/>
            <a:ext cx="11548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* UARL with SCF applies to  small systems with &lt;5,000 service connections, which includes very small systems with &lt; 3,000 service connections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414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18120-CF3B-429F-BFD0-A8EE52A8F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" y="133477"/>
            <a:ext cx="11923776" cy="707771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GB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a System Correction Factor?</a:t>
            </a:r>
            <a:br>
              <a:rPr lang="en-GB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5DC9E-8CC9-4942-8D65-7FC72F468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56" y="735741"/>
            <a:ext cx="11838432" cy="5883275"/>
          </a:xfrm>
          <a:ln>
            <a:noFill/>
          </a:ln>
        </p:spPr>
        <p:txBody>
          <a:bodyPr>
            <a:normAutofit fontScale="92500" lnSpcReduction="10000"/>
          </a:bodyPr>
          <a:lstStyle/>
          <a:p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 System Correction Factor optionally customises the basic 1999 UARL equation for  any  System, Zone or DMA </a:t>
            </a:r>
          </a:p>
          <a:p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UARL with SCF = SCF x UARL</a:t>
            </a:r>
            <a:r>
              <a:rPr lang="en-GB" sz="3600" baseline="-25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1999 volume</a:t>
            </a:r>
          </a:p>
          <a:p>
            <a:pPr marL="0" indent="0" algn="ctr">
              <a:buNone/>
            </a:pP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Models the influences of specific characteristics of a System, Zone or DMA</a:t>
            </a:r>
          </a:p>
          <a:p>
            <a:pPr lvl="1">
              <a:spcBef>
                <a:spcPts val="1000"/>
              </a:spcBef>
              <a:defRPr/>
            </a:pP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 smallest Utility or DMA to the largest Utility, System or Zone </a:t>
            </a:r>
          </a:p>
          <a:p>
            <a:pPr lvl="1">
              <a:spcBef>
                <a:spcPts val="1000"/>
              </a:spcBef>
              <a:defRPr/>
            </a:pPr>
            <a:r>
              <a:rPr lang="en-GB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ideal for the many small Utilities (over 90% with &lt;5000 connections) in USA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Provides Utility with priority insights for leakage reduction  and pressure management opportunities</a:t>
            </a:r>
          </a:p>
          <a:p>
            <a:pPr>
              <a:defRPr/>
            </a:pP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UARL with SCF calculations are separate from</a:t>
            </a:r>
            <a:r>
              <a:rPr kumimoji="0" lang="en-GB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AWWA Free Water Audit Software (v6)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387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4"/>
            <a:ext cx="12192000" cy="791703"/>
          </a:xfrm>
        </p:spPr>
        <p:txBody>
          <a:bodyPr anchor="ctr">
            <a:normAutofit/>
          </a:bodyPr>
          <a:lstStyle/>
          <a:p>
            <a:pPr algn="ctr"/>
            <a:r>
              <a:rPr lang="en-GB" sz="3200" b="1" cap="smal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 is a UARL with SCF calculation different?</a:t>
            </a:r>
            <a:endParaRPr lang="en-US" sz="3200" b="1" cap="small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6740D5-3948-470D-83DD-2EB613638691}"/>
              </a:ext>
            </a:extLst>
          </p:cNvPr>
          <p:cNvSpPr txBox="1"/>
          <p:nvPr/>
        </p:nvSpPr>
        <p:spPr>
          <a:xfrm>
            <a:off x="3745524" y="3429318"/>
            <a:ext cx="8323384" cy="1940957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400"/>
            <a:r>
              <a:rPr lang="en-GB" b="1" u="sng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POISSON</a:t>
            </a:r>
          </a:p>
          <a:p>
            <a:pPr marL="269875" indent="-269875" defTabSz="914400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small systems, the median probability  (50% chance of exceedance in any year) is more appropriate than the average UARL burst frequency. </a:t>
            </a:r>
          </a:p>
          <a:p>
            <a:pPr marL="269875" indent="-269875" defTabSz="914400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probability distribution (Poisson) which produces median values for UARL burst frequencies in small systems, and average values for large systems, is now used.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33679E-A37D-40B4-B267-7B99D06D76A5}"/>
              </a:ext>
            </a:extLst>
          </p:cNvPr>
          <p:cNvSpPr txBox="1"/>
          <p:nvPr/>
        </p:nvSpPr>
        <p:spPr>
          <a:xfrm>
            <a:off x="117232" y="5706798"/>
            <a:ext cx="8323384" cy="102155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defTabSz="914400"/>
            <a:r>
              <a:rPr lang="en-GB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PRESSURE:BURSTS </a:t>
            </a:r>
          </a:p>
          <a:p>
            <a:pPr marL="342900" indent="-342900" defTabSz="914400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Includes the influence of a general international relationship between pressure and burst frequency (not available prior to 2013)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22925F-A600-44C5-A59B-D423DDE94E68}"/>
              </a:ext>
            </a:extLst>
          </p:cNvPr>
          <p:cNvSpPr txBox="1"/>
          <p:nvPr/>
        </p:nvSpPr>
        <p:spPr>
          <a:xfrm>
            <a:off x="117231" y="595314"/>
            <a:ext cx="11811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Shows combined influences on UARL volumes which were not modelled in the original 1999 UARL equation:</a:t>
            </a:r>
          </a:p>
        </p:txBody>
      </p:sp>
      <p:sp>
        <p:nvSpPr>
          <p:cNvPr id="5" name="Plus Sign 4">
            <a:extLst>
              <a:ext uri="{FF2B5EF4-FFF2-40B4-BE49-F238E27FC236}">
                <a16:creationId xmlns:a16="http://schemas.microsoft.com/office/drawing/2014/main" id="{08CA631D-FE54-47D6-B6A3-9818F7558409}"/>
              </a:ext>
            </a:extLst>
          </p:cNvPr>
          <p:cNvSpPr/>
          <p:nvPr/>
        </p:nvSpPr>
        <p:spPr>
          <a:xfrm>
            <a:off x="5910644" y="3146805"/>
            <a:ext cx="224589" cy="210891"/>
          </a:xfrm>
          <a:prstGeom prst="mathPlus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lus Sign 8">
            <a:extLst>
              <a:ext uri="{FF2B5EF4-FFF2-40B4-BE49-F238E27FC236}">
                <a16:creationId xmlns:a16="http://schemas.microsoft.com/office/drawing/2014/main" id="{507F1C81-8764-4936-8D73-4C87D8F0FC79}"/>
              </a:ext>
            </a:extLst>
          </p:cNvPr>
          <p:cNvSpPr/>
          <p:nvPr/>
        </p:nvSpPr>
        <p:spPr>
          <a:xfrm>
            <a:off x="5910644" y="5412074"/>
            <a:ext cx="224589" cy="210891"/>
          </a:xfrm>
          <a:prstGeom prst="mathPlus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6CC66BD-84DB-4C0A-8983-6917B5F99534}"/>
              </a:ext>
            </a:extLst>
          </p:cNvPr>
          <p:cNvSpPr txBox="1">
            <a:spLocks/>
          </p:cNvSpPr>
          <p:nvPr/>
        </p:nvSpPr>
        <p:spPr>
          <a:xfrm>
            <a:off x="117232" y="1278469"/>
            <a:ext cx="8323384" cy="17851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b="1" u="sng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FAVAD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Fixed and Variable Area Discharges: influence of pipe materials on pressure: leak flow rates relationships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Uses N1=0.5 for fixed area leaks (rigid pipes), N1=1.5 for variable area leaks (flexible pipes and Unavoidable Background Leakage)</a:t>
            </a:r>
          </a:p>
        </p:txBody>
      </p:sp>
      <p:pic>
        <p:nvPicPr>
          <p:cNvPr id="13" name="Picture 12" descr="A close-up of a crack in the ground&#10;&#10;Description automatically generated with low confidence">
            <a:extLst>
              <a:ext uri="{FF2B5EF4-FFF2-40B4-BE49-F238E27FC236}">
                <a16:creationId xmlns:a16="http://schemas.microsoft.com/office/drawing/2014/main" id="{58186686-C858-4E0E-A2E2-053C596FEF6B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444" y="1194423"/>
            <a:ext cx="1522204" cy="1260000"/>
          </a:xfrm>
          <a:prstGeom prst="rect">
            <a:avLst/>
          </a:prstGeom>
        </p:spPr>
      </p:pic>
      <p:pic>
        <p:nvPicPr>
          <p:cNvPr id="15" name="Picture 14" descr="A picture containing ground, rock, soil&#10;&#10;Description automatically generated">
            <a:extLst>
              <a:ext uri="{FF2B5EF4-FFF2-40B4-BE49-F238E27FC236}">
                <a16:creationId xmlns:a16="http://schemas.microsoft.com/office/drawing/2014/main" id="{5FDE26AA-BE3D-446E-B492-7C23E3B332FB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530" y="1698852"/>
            <a:ext cx="1620000" cy="1260000"/>
          </a:xfrm>
          <a:prstGeom prst="rect">
            <a:avLst/>
          </a:prstGeom>
        </p:spPr>
      </p:pic>
      <p:pic>
        <p:nvPicPr>
          <p:cNvPr id="18" name="Picture 17" descr="A picture containing outdoor, grass&#10;&#10;Description automatically generated">
            <a:extLst>
              <a:ext uri="{FF2B5EF4-FFF2-40B4-BE49-F238E27FC236}">
                <a16:creationId xmlns:a16="http://schemas.microsoft.com/office/drawing/2014/main" id="{D55B3D8A-8958-42AB-8726-E0097496EA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061" y="5663577"/>
            <a:ext cx="1562318" cy="1057423"/>
          </a:xfrm>
          <a:prstGeom prst="rect">
            <a:avLst/>
          </a:prstGeom>
        </p:spPr>
      </p:pic>
      <p:pic>
        <p:nvPicPr>
          <p:cNvPr id="20" name="Picture 19" descr="A close-up of a watch&#10;&#10;Description automatically generated with low confidence">
            <a:extLst>
              <a:ext uri="{FF2B5EF4-FFF2-40B4-BE49-F238E27FC236}">
                <a16:creationId xmlns:a16="http://schemas.microsoft.com/office/drawing/2014/main" id="{1CF9DC95-E84D-4BDF-8567-D1DAA9C1C7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530" y="5706798"/>
            <a:ext cx="1153617" cy="977107"/>
          </a:xfrm>
          <a:prstGeom prst="rect">
            <a:avLst/>
          </a:prstGeom>
        </p:spPr>
      </p:pic>
      <p:pic>
        <p:nvPicPr>
          <p:cNvPr id="22" name="Picture 21" descr="Chart, histogram&#10;&#10;Description automatically generated">
            <a:extLst>
              <a:ext uri="{FF2B5EF4-FFF2-40B4-BE49-F238E27FC236}">
                <a16:creationId xmlns:a16="http://schemas.microsoft.com/office/drawing/2014/main" id="{C6EBECE5-15B4-40DD-823A-F9BBDBF0017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20" y="3433532"/>
            <a:ext cx="1617784" cy="102344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DAFC511-5CCE-4A4F-95DC-6F82CB034E8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142" y="4315151"/>
            <a:ext cx="1721963" cy="10551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4392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5" grpId="0" animBg="1"/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6A2B30-8115-4F16-A771-07EE7112F38D}"/>
              </a:ext>
            </a:extLst>
          </p:cNvPr>
          <p:cNvSpPr txBox="1"/>
          <p:nvPr/>
        </p:nvSpPr>
        <p:spPr>
          <a:xfrm>
            <a:off x="596347" y="4464028"/>
            <a:ext cx="11032435" cy="164149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spc="-30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SCENARIOS</a:t>
            </a:r>
          </a:p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spc="-300" dirty="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When to calculate a System Correction Factor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47FAF0-BAE1-4E55-86FA-F7990559B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94" b="24894"/>
          <a:stretch/>
        </p:blipFill>
        <p:spPr>
          <a:xfrm>
            <a:off x="20" y="10"/>
            <a:ext cx="12191980" cy="34435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117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DESIGN_ID_DEPTH" val="MJTLOGnA"/>
  <p:tag name="ARTICULATE_SLIDE_COUNT" val="27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8901</TotalTime>
  <Words>2585</Words>
  <Application>Microsoft Office PowerPoint</Application>
  <PresentationFormat>Widescreen</PresentationFormat>
  <Paragraphs>308</Paragraphs>
  <Slides>27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Corbel</vt:lpstr>
      <vt:lpstr>Courier New</vt:lpstr>
      <vt:lpstr>Depth</vt:lpstr>
      <vt:lpstr>Office Theme</vt:lpstr>
      <vt:lpstr>PowerPoint Presentation</vt:lpstr>
      <vt:lpstr>Low ILIs in  small systems </vt:lpstr>
      <vt:lpstr>Agenda</vt:lpstr>
      <vt:lpstr>PowerPoint Presentation</vt:lpstr>
      <vt:lpstr>PowerPoint Presentation</vt:lpstr>
      <vt:lpstr>What is a “boundary case”?</vt:lpstr>
      <vt:lpstr>What is a System Correction Factor? </vt:lpstr>
      <vt:lpstr>How is a UARL with SCF calculation different?</vt:lpstr>
      <vt:lpstr>PowerPoint Presentation</vt:lpstr>
      <vt:lpstr>Scenario 1 –  Calculating a whole system Infrastructure Leakage Index (ILI)</vt:lpstr>
      <vt:lpstr>Scenario 2 –  Identifying where a standard UARL equation over-estimates UARL leakage </vt:lpstr>
      <vt:lpstr>Scenario 2 –  Identifying Zones where a standard UARL equation over-predicts UARL leakage </vt:lpstr>
      <vt:lpstr>Scenario 3 Identifying where a standard UARL  equation under-predicts UARL leakage</vt:lpstr>
      <vt:lpstr>PowerPoint Presentation</vt:lpstr>
      <vt:lpstr>PowerPoint Presentation</vt:lpstr>
      <vt:lpstr>Case Study characteristics</vt:lpstr>
      <vt:lpstr>Case Study 1 - Water Services Corporation (Malta, Europe)</vt:lpstr>
      <vt:lpstr>PowerPoint Presentation</vt:lpstr>
      <vt:lpstr>PowerPoint Presentation</vt:lpstr>
      <vt:lpstr>Case Study 2 - Quebec Province (Canada)</vt:lpstr>
      <vt:lpstr>Case Study 2 - Quebec Province (Canada)</vt:lpstr>
      <vt:lpstr>Case Study 2 - Quebec Province (Canada)</vt:lpstr>
      <vt:lpstr>Case Study 3 – Sydney Water (Australia)</vt:lpstr>
      <vt:lpstr>Case Study 3 – Sydney Water (Australia)</vt:lpstr>
      <vt:lpstr>PowerPoint Presentation</vt:lpstr>
      <vt:lpstr>Summary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Low ILIs in  small systems</dc:title>
  <dc:creator>Catherine Stanton-Davies</dc:creator>
  <cp:lastModifiedBy>Catherine Stanton-Davies</cp:lastModifiedBy>
  <cp:revision>264</cp:revision>
  <cp:lastPrinted>2021-11-04T15:25:08Z</cp:lastPrinted>
  <dcterms:created xsi:type="dcterms:W3CDTF">2021-09-17T10:15:47Z</dcterms:created>
  <dcterms:modified xsi:type="dcterms:W3CDTF">2021-11-29T12:07:04Z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FBD36021-E246-4953-AEB2-237F1D855D4D</vt:lpwstr>
  </property>
  <property fmtid="{D5CDD505-2E9C-101B-9397-08002B2CF9AE}" pid="3" name="ArticulatePath">
    <vt:lpwstr>Low ILIs in Small Systems - recent experience in implementing UARL System Correction Factors - draft 0.1</vt:lpwstr>
  </property>
</Properties>
</file>