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1" r:id="rId2"/>
  </p:sldMasterIdLst>
  <p:notesMasterIdLst>
    <p:notesMasterId r:id="rId26"/>
  </p:notesMasterIdLst>
  <p:sldIdLst>
    <p:sldId id="377" r:id="rId3"/>
    <p:sldId id="258" r:id="rId4"/>
    <p:sldId id="378" r:id="rId5"/>
    <p:sldId id="379" r:id="rId6"/>
    <p:sldId id="380" r:id="rId7"/>
    <p:sldId id="381" r:id="rId8"/>
    <p:sldId id="383" r:id="rId9"/>
    <p:sldId id="382" r:id="rId10"/>
    <p:sldId id="384" r:id="rId11"/>
    <p:sldId id="385" r:id="rId12"/>
    <p:sldId id="386" r:id="rId13"/>
    <p:sldId id="387" r:id="rId14"/>
    <p:sldId id="390" r:id="rId15"/>
    <p:sldId id="388" r:id="rId16"/>
    <p:sldId id="389" r:id="rId17"/>
    <p:sldId id="391" r:id="rId18"/>
    <p:sldId id="392" r:id="rId19"/>
    <p:sldId id="393" r:id="rId20"/>
    <p:sldId id="394" r:id="rId21"/>
    <p:sldId id="395" r:id="rId22"/>
    <p:sldId id="396" r:id="rId23"/>
    <p:sldId id="398" r:id="rId24"/>
    <p:sldId id="397" r:id="rId25"/>
  </p:sldIdLst>
  <p:sldSz cx="12192000" cy="6858000"/>
  <p:notesSz cx="6815138" cy="9947275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02979F-A66F-45DB-A186-C8165BF76271}">
          <p14:sldIdLst>
            <p14:sldId id="377"/>
            <p14:sldId id="258"/>
            <p14:sldId id="378"/>
            <p14:sldId id="379"/>
            <p14:sldId id="380"/>
            <p14:sldId id="381"/>
            <p14:sldId id="383"/>
            <p14:sldId id="382"/>
            <p14:sldId id="384"/>
            <p14:sldId id="385"/>
            <p14:sldId id="386"/>
            <p14:sldId id="387"/>
            <p14:sldId id="390"/>
            <p14:sldId id="388"/>
            <p14:sldId id="389"/>
            <p14:sldId id="391"/>
            <p14:sldId id="392"/>
            <p14:sldId id="393"/>
            <p14:sldId id="394"/>
            <p14:sldId id="395"/>
            <p14:sldId id="396"/>
            <p14:sldId id="398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73037" autoAdjust="0"/>
  </p:normalViewPr>
  <p:slideViewPr>
    <p:cSldViewPr snapToGrid="0">
      <p:cViewPr varScale="1">
        <p:scale>
          <a:sx n="62" d="100"/>
          <a:sy n="62" d="100"/>
        </p:scale>
        <p:origin x="1608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11CF-57D4-4CBB-BCB2-6FCC16CF2E0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87126"/>
            <a:ext cx="545211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77E9A-5DFD-4508-A073-456804696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93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Good morning and welcome to this presentation on UARL with SCF case study results in Europe, Canada, the UK and South Africa</a:t>
            </a:r>
          </a:p>
          <a:p>
            <a:r>
              <a:rPr lang="en-GB" dirty="0" err="1"/>
              <a:t>Im</a:t>
            </a:r>
            <a:r>
              <a:rPr lang="en-GB" dirty="0"/>
              <a:t> Kate Stanton-Davies from WLR&amp;A and I’m joined by Mark Shepherd from GWF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77E9A-5DFD-4508-A073-4568046963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2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77E9A-5DFD-4508-A073-4568046963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00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77E9A-5DFD-4508-A073-4568046963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7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77E9A-5DFD-4508-A073-4568046963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54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77E9A-5DFD-4508-A073-45680469630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4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5531-D0A9-664C-98DA-C198E8A1A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1C172-EB19-9349-B5CC-2091D7458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76BAA-8CF2-C54B-B1D0-5BD62E00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A1B0-8326-7045-BD32-7C3C6A4F522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D2690-0F7C-D948-9A51-C06E9A8F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3C58D-E860-BB4B-AE74-0E654C68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F4C7-3758-0346-91FF-8280DF10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2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6FA7-0C64-F744-8D00-C2A645D9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C77DC-D617-5140-825B-248C53FFC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4157B-9DAA-D043-950B-225E5789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A1B0-8326-7045-BD32-7C3C6A4F522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74FB0-FBAB-A641-B12D-5E456F19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E43F3-E4AE-4E40-B636-CDAAD651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F4C7-3758-0346-91FF-8280DF10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9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ACCD55-89CA-6346-9FAC-49434EE83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2A616-4E5F-B54C-9CD9-BFE194C3E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402F8-B363-7F43-A6F8-2B591800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A1B0-8326-7045-BD32-7C3C6A4F522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C87DE-527B-E541-815E-FE9CBAC2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D54-86E3-244F-A201-A9461C0B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F4C7-3758-0346-91FF-8280DF10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FB78-7596-4C46-8649-311C57633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E71C9-EC6E-4BB2-8B71-71D391E76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8717E-33B6-4A83-91F4-1C0A5644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5ADD-FFEB-400A-BB3E-90B5DA64A9C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BF9A4-0183-44FB-89D0-02340AEB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292E3-1522-4023-8ECA-4767ED0C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62B-7181-4869-93CD-5E0ACFF9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8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3ED46-1FE5-411C-BE61-321B8F37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77C8F-4FBD-435B-9BAC-94B816F8B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12A9D-3D93-4007-8EA6-9BEC38182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5ADD-FFEB-400A-BB3E-90B5DA64A9C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FC132-4CF6-4A9E-80A3-B12175E0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2CCEE-0FC8-4A96-90FB-D7A3FB6E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62B-7181-4869-93CD-5E0ACFF9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5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6503-E42A-4033-94A6-A325F399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796F5-695B-41A7-9DA3-8293601A3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B9149-F93E-4312-B44E-3BB18FD0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5ADD-FFEB-400A-BB3E-90B5DA64A9C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701AF-FB74-4708-81E6-6BDFDA15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EAA42-1580-48D8-BEA0-BCDD1C38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62B-7181-4869-93CD-5E0ACFF9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4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C4927-872F-4B0E-963A-D475DADC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D1144-D17F-4591-9850-F2ADEB80E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F3FC9-9992-465A-A07D-B1EF6B7A9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1F793-6654-4DCB-AD1A-B802EA11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5ADD-FFEB-400A-BB3E-90B5DA64A9C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79BF4-526D-4DEE-9232-2F44B67B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8B96A-DA39-4781-82F2-365D6771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62B-7181-4869-93CD-5E0ACFF9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87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58C8-3AC9-4A0A-A9B1-ECCEA62D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F6906-18B0-49F4-8801-53D46801E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CCB01-CB1A-4932-B8D5-06366151F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6E62B-A00D-4521-8D84-6B01F6099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39129C-B3C0-43DA-8F05-96FA43CC6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48A62F-1B48-4203-9AD8-87E70C73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5ADD-FFEB-400A-BB3E-90B5DA64A9C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00F1E5-FD1D-4F10-83F9-EBC2376B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C8F84-CC71-4277-B845-C40A09B3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62B-7181-4869-93CD-5E0ACFF9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412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548D-9D59-4DDC-B685-3916B2AA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CCC26-E7A5-49B6-A98C-2963DD8E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5ADD-FFEB-400A-BB3E-90B5DA64A9C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EF9A6-3267-4B76-8665-05040A5D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62F09-CBB2-4F49-B73D-CBDC9D3E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62B-7181-4869-93CD-5E0ACFF9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6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20670-A4A6-406A-8884-C37B32C9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5ADD-FFEB-400A-BB3E-90B5DA64A9C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80E37-B0A2-428E-80B6-7063FB71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BBDDF-B5B8-459C-9B25-4570EC40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62B-7181-4869-93CD-5E0ACFF9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58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FC9D-8BE9-4097-A6C9-C96B319F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44EAE-5502-4D30-BA18-3C5BBB8B0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30A67-7918-4CC9-92C0-93DCF86FC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BDE5D-66D1-49C8-8E15-1F877DFA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5ADD-FFEB-400A-BB3E-90B5DA64A9C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E133D-5B30-47F7-A58D-1604615E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4B3A6-DBC9-438E-BC0C-25D1EC16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62B-7181-4869-93CD-5E0ACFF9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4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DDA8-9F2B-8A4E-A7D4-1EFC3D88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DADA-26EA-C946-9627-92BCD465A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A18B6-68EA-9A4A-8A3F-13300B5B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A1B0-8326-7045-BD32-7C3C6A4F522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2DBF-9E44-164B-A2B7-73FDC600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E0E55-1F90-2145-B507-9D88AFE1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F4C7-3758-0346-91FF-8280DF10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35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0D28-3263-4D01-83C7-5FECBF10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E3A3C-59F5-4EBF-917C-D11B25B48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ED554-6D63-4BF5-9279-C71B77AC2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9F1B1-EEF5-4F32-9E6B-612E495C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5ADD-FFEB-400A-BB3E-90B5DA64A9C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808A4-A793-4F47-808F-6425390E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4A41-7805-41AA-9A97-9285F78D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62B-7181-4869-93CD-5E0ACFF9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4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FB15-A620-43D8-B609-B4CAA5CC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BFB51-D0D8-471B-B773-2823988E2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31055-7B38-4407-91A3-FF5388E8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5ADD-FFEB-400A-BB3E-90B5DA64A9C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B9CD2-882B-4742-86FD-D3778990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69336-4165-4B25-B377-B887CACB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62B-7181-4869-93CD-5E0ACFF9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00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52E22-0749-4BA1-BD45-7A5186DFE5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140E7-70FD-417D-9CA3-B3B29C0AC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8EE1F-8005-4EAA-BAA3-7EF6B4A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5ADD-FFEB-400A-BB3E-90B5DA64A9C1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F1289-2DC2-4EC7-A60F-5884F113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89962-FD1D-4049-82EE-EA88669A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62B-7181-4869-93CD-5E0ACFF9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39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DE614-9183-3747-80DE-55954D6A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AD55E-42FD-6E4F-858A-A5C5AE573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7917C-5BFF-FC4C-890E-464EA692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A1B0-8326-7045-BD32-7C3C6A4F522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B699D-85E5-8643-871D-DA504163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42E42-9625-5344-845A-5559456C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F4C7-3758-0346-91FF-8280DF10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5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2ECF-8283-FB48-9491-854768D2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84F8F-2207-FF48-9334-20D88C340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30218-9CD6-594A-B844-29A464E1F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D93CC-A4E0-804E-B6D2-BCE65D06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A1B0-8326-7045-BD32-7C3C6A4F522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42C52-FEEA-2647-9035-56C09833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FCA66-B6AD-3448-98CE-0EBFDD5A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F4C7-3758-0346-91FF-8280DF10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3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22B1D-2941-0C48-9A35-4355CA14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7CC4B-4D09-ED4C-8BE2-7A9B0AF8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AAA54-DC0C-434D-B2D4-3A36BA1E6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D77A0-7C72-7242-A393-7B7F74165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1CE6-5BAD-3C40-8434-C30EEB231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23F97-16E5-CD48-A5EB-35EEC3DA4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A1B0-8326-7045-BD32-7C3C6A4F522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E8062-3BB9-334F-BBB8-602E3211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FBC29-41F0-924D-BC1E-2B388A05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F4C7-3758-0346-91FF-8280DF10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6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3987-40C9-4343-B49D-00E34101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7E478-0292-9C4C-AB2B-518A696B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A1B0-8326-7045-BD32-7C3C6A4F522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3A06-EB24-DE4F-A296-2E72BD16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1EB73-E3D1-EF42-8036-E4A23889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F4C7-3758-0346-91FF-8280DF10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1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A24CB-800F-E240-A480-5A1B0CAD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A1B0-8326-7045-BD32-7C3C6A4F522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75E4F-934A-9A4B-9402-15E21B93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54E1A-4DD6-B249-9712-1489F804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F4C7-3758-0346-91FF-8280DF10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418B-906B-CE42-8940-C0063F5E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470CE-E093-F042-A2E5-D8343EE7C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0C48B-DABB-E84B-86E6-7DBE02494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49F17-A84E-5243-BD5A-94682521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A1B0-8326-7045-BD32-7C3C6A4F522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1C007-037E-3E49-910E-83FA3E89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B26D6-834B-7845-B6AF-459EB673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F4C7-3758-0346-91FF-8280DF10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0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29B4-ED11-FA4E-AEE0-F72D3D3A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2FA40D-0942-D747-8EE2-B4FD5F8FF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B6C06-42C4-FB4A-9AEB-0B1EFDC32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F8712-E0D1-8843-B1A9-09E1051F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A1B0-8326-7045-BD32-7C3C6A4F522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05619-1F3F-294E-AF58-B1A44406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8EDEE-2A81-F348-8A66-B3E3169D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F4C7-3758-0346-91FF-8280DF10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1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3F60D-93BF-1A40-B924-4FCBE28C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07EC3-1B5B-2544-9DA3-D4C07A8D7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2A2E9-F5E7-6041-A17A-D720BD119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8A1B0-8326-7045-BD32-7C3C6A4F522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E4C1B-88F2-4847-8E5F-DCCABD03A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56808-1A25-8142-806E-B308CAAFA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0F4C7-3758-0346-91FF-8280DF10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3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D8D899-4BF6-4F88-9D05-5CA1CF24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05" y="221130"/>
            <a:ext cx="11749741" cy="651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6D4E6-5329-42B9-B32B-0C3C5ED77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105" y="992094"/>
            <a:ext cx="11749741" cy="5426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E2CE7-910E-413D-883B-607B2EEDF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0665" y="6553666"/>
            <a:ext cx="1755594" cy="1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C6395ADD-FFEB-400A-BB3E-90B5DA64A9C1}" type="datetimeFigureOut">
              <a:rPr lang="en-GB" smtClean="0"/>
              <a:pPr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15A41-9D7D-4E49-BFC3-B720936ED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3473" y="6553666"/>
            <a:ext cx="4114800" cy="1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643F8-DC8A-4990-ABA0-090682C61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5473" y="6553666"/>
            <a:ext cx="2743200" cy="1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7A2EC62B-7181-4869-93CD-5E0ACFF95C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7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C0936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747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7478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7478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7478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7478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atesdavies@wlranda.co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hyperlink" Target="mailto:Mark.Shepherd@gwf.ch" TargetMode="Externa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3393-1E05-46CC-94FC-5C81E8790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589" y="5329989"/>
            <a:ext cx="11742821" cy="95049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DD08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System Correction Factors – SCFs in action in Europe, North America, UK and South Africa</a:t>
            </a:r>
            <a:endParaRPr lang="en-GB" sz="3200" b="1" dirty="0">
              <a:solidFill>
                <a:srgbClr val="DD083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BF683-9459-43A3-95CF-08C2CA5C2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589" y="6400800"/>
            <a:ext cx="11742821" cy="30078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7478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Authors: Kate Stanton-Davies (WLR&amp;A Ltd) &amp; Mark Shepherd (GWF)</a:t>
            </a:r>
            <a:endParaRPr lang="en-GB" b="1" dirty="0">
              <a:solidFill>
                <a:srgbClr val="07478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31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Scenario 2 – </a:t>
            </a:r>
            <a:br>
              <a:rPr lang="en-GB" dirty="0"/>
            </a:br>
            <a:r>
              <a:rPr lang="en-GB" dirty="0"/>
              <a:t>Identifying Zones where a standard UARL equation over-predicts UARL leakage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A6096-4F09-0417-4C06-B4D244283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432" y="1084240"/>
            <a:ext cx="7506709" cy="45550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91C8C-4AEE-91B0-89A0-64C27C2B7CF6}"/>
              </a:ext>
            </a:extLst>
          </p:cNvPr>
          <p:cNvSpPr txBox="1"/>
          <p:nvPr/>
        </p:nvSpPr>
        <p:spPr>
          <a:xfrm>
            <a:off x="225042" y="5859409"/>
            <a:ext cx="11862099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 this example, if  AZP can be reduced by </a:t>
            </a:r>
            <a:r>
              <a:rPr lang="en-GB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m </a:t>
            </a:r>
          </a:p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(from 35m to 34m)</a:t>
            </a:r>
          </a:p>
          <a:p>
            <a:pPr algn="ctr"/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UARL volume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can be reduced by </a:t>
            </a:r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3.6m</a:t>
            </a:r>
            <a:r>
              <a:rPr lang="en-GB" b="1" baseline="30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/day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or</a:t>
            </a:r>
            <a:r>
              <a:rPr lang="en-GB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1314m</a:t>
            </a:r>
            <a:r>
              <a:rPr lang="en-GB" b="1" u="sng" baseline="30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GB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/year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0BC26-FAEC-3350-9CC2-15CEB5267078}"/>
              </a:ext>
            </a:extLst>
          </p:cNvPr>
          <p:cNvSpPr/>
          <p:nvPr/>
        </p:nvSpPr>
        <p:spPr>
          <a:xfrm>
            <a:off x="5310093" y="2943837"/>
            <a:ext cx="848945" cy="1847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239AB0-9D46-4B40-0ED9-72A05BC27E01}"/>
              </a:ext>
            </a:extLst>
          </p:cNvPr>
          <p:cNvSpPr/>
          <p:nvPr/>
        </p:nvSpPr>
        <p:spPr>
          <a:xfrm>
            <a:off x="8047695" y="2947638"/>
            <a:ext cx="1735205" cy="180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F84AD-6718-B2A4-681B-F69181CEFE2C}"/>
              </a:ext>
            </a:extLst>
          </p:cNvPr>
          <p:cNvSpPr/>
          <p:nvPr/>
        </p:nvSpPr>
        <p:spPr>
          <a:xfrm>
            <a:off x="5310093" y="2752678"/>
            <a:ext cx="844212" cy="194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E25958-B44F-3292-3824-26BADEE2C6E1}"/>
              </a:ext>
            </a:extLst>
          </p:cNvPr>
          <p:cNvSpPr/>
          <p:nvPr/>
        </p:nvSpPr>
        <p:spPr>
          <a:xfrm>
            <a:off x="8048354" y="2757411"/>
            <a:ext cx="1734895" cy="175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0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405B7733-D1F2-DF56-FC7C-672B8D750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22" y="1674914"/>
            <a:ext cx="4115746" cy="35318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47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Scenario 3</a:t>
            </a:r>
            <a:br>
              <a:rPr lang="en-GB" dirty="0"/>
            </a:br>
            <a:r>
              <a:rPr lang="en-GB" dirty="0"/>
              <a:t>Identifying where a standard UARL  equation under-predicts UARL leakage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D644D-4D80-93D8-5927-2B71DB515344}"/>
              </a:ext>
            </a:extLst>
          </p:cNvPr>
          <p:cNvSpPr txBox="1"/>
          <p:nvPr/>
        </p:nvSpPr>
        <p:spPr>
          <a:xfrm>
            <a:off x="212609" y="3416617"/>
            <a:ext cx="6017579" cy="31393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EXAMPLE </a:t>
            </a:r>
          </a:p>
          <a:p>
            <a:pPr algn="ctr"/>
            <a:endParaRPr lang="en-GB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Number of service connections=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6000</a:t>
            </a:r>
          </a:p>
          <a:p>
            <a:pPr algn="ctr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Average length of private service pipe =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3ft/conn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(from curb stop to meter)</a:t>
            </a:r>
          </a:p>
          <a:p>
            <a:pPr algn="ctr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Mains Length =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100 km</a:t>
            </a:r>
          </a:p>
          <a:p>
            <a:pPr algn="ctr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Average Zone Pressure =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70m</a:t>
            </a:r>
          </a:p>
          <a:p>
            <a:pPr algn="ctr"/>
            <a:endParaRPr lang="en-GB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60%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rigid mains</a:t>
            </a:r>
          </a:p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40%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rigid services (mains to curb stop)</a:t>
            </a:r>
          </a:p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30%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rigid services (curb stop to meter)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5E6C2-2F9C-AC98-FE71-C77333EA9DCE}"/>
              </a:ext>
            </a:extLst>
          </p:cNvPr>
          <p:cNvSpPr/>
          <p:nvPr/>
        </p:nvSpPr>
        <p:spPr>
          <a:xfrm>
            <a:off x="6411989" y="2916884"/>
            <a:ext cx="5749200" cy="22446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example, 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standard 1999 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UARL calculation</a:t>
            </a:r>
          </a:p>
          <a:p>
            <a:pPr algn="ctr"/>
            <a:r>
              <a:rPr lang="en-GB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under-estimates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UARL volume 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DBFBCAA-66EA-9D48-83A6-7D7E21BD4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535602"/>
              </p:ext>
            </p:extLst>
          </p:nvPr>
        </p:nvGraphicFramePr>
        <p:xfrm>
          <a:off x="231719" y="1157403"/>
          <a:ext cx="5998469" cy="1707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014">
                  <a:extLst>
                    <a:ext uri="{9D8B030D-6E8A-4147-A177-3AD203B41FA5}">
                      <a16:colId xmlns:a16="http://schemas.microsoft.com/office/drawing/2014/main" val="3415091508"/>
                    </a:ext>
                  </a:extLst>
                </a:gridCol>
                <a:gridCol w="2573455">
                  <a:extLst>
                    <a:ext uri="{9D8B030D-6E8A-4147-A177-3AD203B41FA5}">
                      <a16:colId xmlns:a16="http://schemas.microsoft.com/office/drawing/2014/main" val="1133872658"/>
                    </a:ext>
                  </a:extLst>
                </a:gridCol>
              </a:tblGrid>
              <a:tr h="386861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Typical Zone, DMA or System characteristics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406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AZP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&gt; 60m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0218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Service Connections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&gt;5000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42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Pipe Materials on services and mains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High %s of flexible pipe materials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136642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84F4FB1B-3DF4-7689-0751-CF978C6F3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368809"/>
              </p:ext>
            </p:extLst>
          </p:nvPr>
        </p:nvGraphicFramePr>
        <p:xfrm>
          <a:off x="6411989" y="1157403"/>
          <a:ext cx="5677089" cy="147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348">
                  <a:extLst>
                    <a:ext uri="{9D8B030D-6E8A-4147-A177-3AD203B41FA5}">
                      <a16:colId xmlns:a16="http://schemas.microsoft.com/office/drawing/2014/main" val="1922094865"/>
                    </a:ext>
                  </a:extLst>
                </a:gridCol>
                <a:gridCol w="2137558">
                  <a:extLst>
                    <a:ext uri="{9D8B030D-6E8A-4147-A177-3AD203B41FA5}">
                      <a16:colId xmlns:a16="http://schemas.microsoft.com/office/drawing/2014/main" val="2725291113"/>
                    </a:ext>
                  </a:extLst>
                </a:gridCol>
                <a:gridCol w="2173183">
                  <a:extLst>
                    <a:ext uri="{9D8B030D-6E8A-4147-A177-3AD203B41FA5}">
                      <a16:colId xmlns:a16="http://schemas.microsoft.com/office/drawing/2014/main" val="1500938328"/>
                    </a:ext>
                  </a:extLst>
                </a:gridCol>
              </a:tblGrid>
              <a:tr h="101744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SCF result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Standard UARL  volume in m3/day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UARL with SCF volume in m3/day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45323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1.17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493.5</a:t>
                      </a:r>
                      <a:endParaRPr lang="en-GB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578.2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48392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012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7" y="221130"/>
            <a:ext cx="12081752" cy="6514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Scenario 3</a:t>
            </a:r>
            <a:br>
              <a:rPr lang="en-GB" dirty="0"/>
            </a:br>
            <a:r>
              <a:rPr lang="en-GB" dirty="0"/>
              <a:t>Identifying Zones where a standard UARL  equation under-predicts UARL leakage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8382F-8CB1-B209-CD53-DEA3DBB6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27"/>
          <a:stretch/>
        </p:blipFill>
        <p:spPr>
          <a:xfrm>
            <a:off x="94441" y="1946463"/>
            <a:ext cx="9061431" cy="33484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70944-FAB5-21EE-4CED-ADD495CD81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539"/>
          <a:stretch/>
        </p:blipFill>
        <p:spPr>
          <a:xfrm>
            <a:off x="94441" y="1051822"/>
            <a:ext cx="9061432" cy="894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3615F-03D1-2F1E-20F2-4CDFDD74923B}"/>
              </a:ext>
            </a:extLst>
          </p:cNvPr>
          <p:cNvSpPr txBox="1"/>
          <p:nvPr/>
        </p:nvSpPr>
        <p:spPr>
          <a:xfrm>
            <a:off x="94440" y="5352399"/>
            <a:ext cx="11995199" cy="12003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If AZP can be reduced by </a:t>
            </a:r>
            <a:r>
              <a:rPr lang="en-GB" sz="24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m</a:t>
            </a:r>
          </a:p>
          <a:p>
            <a:pPr algn="ctr"/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(from 70m to 69m), 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UARL volume 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can be reduced by  approx. </a:t>
            </a:r>
            <a:r>
              <a:rPr lang="en-GB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15m</a:t>
            </a:r>
            <a:r>
              <a:rPr lang="en-GB" sz="2400" b="1" baseline="30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GB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/day 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or </a:t>
            </a:r>
            <a:r>
              <a:rPr lang="en-GB" sz="24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5475m</a:t>
            </a:r>
            <a:r>
              <a:rPr lang="en-GB" sz="2400" b="1" u="sng" baseline="30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GB" sz="24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/year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4A683B-C57E-5543-08C3-11C08E1D5C44}"/>
              </a:ext>
            </a:extLst>
          </p:cNvPr>
          <p:cNvSpPr/>
          <p:nvPr/>
        </p:nvSpPr>
        <p:spPr>
          <a:xfrm>
            <a:off x="979380" y="2834932"/>
            <a:ext cx="1008000" cy="28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C7BE-7BBA-AA3A-2B8A-1BD1298F5ECB}"/>
              </a:ext>
            </a:extLst>
          </p:cNvPr>
          <p:cNvSpPr/>
          <p:nvPr/>
        </p:nvSpPr>
        <p:spPr>
          <a:xfrm>
            <a:off x="979380" y="3145351"/>
            <a:ext cx="1003799" cy="28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986BC1-49D7-E7BE-814C-005B5703B0EF}"/>
              </a:ext>
            </a:extLst>
          </p:cNvPr>
          <p:cNvSpPr/>
          <p:nvPr/>
        </p:nvSpPr>
        <p:spPr>
          <a:xfrm>
            <a:off x="4282149" y="3136863"/>
            <a:ext cx="2059272" cy="278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E6077C-F722-3FC7-9D95-51015B78853E}"/>
              </a:ext>
            </a:extLst>
          </p:cNvPr>
          <p:cNvSpPr/>
          <p:nvPr/>
        </p:nvSpPr>
        <p:spPr>
          <a:xfrm>
            <a:off x="4282148" y="2825841"/>
            <a:ext cx="2059273" cy="28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FF6C8A-5C55-ABD3-AD51-259EA6AEB6BA}"/>
              </a:ext>
            </a:extLst>
          </p:cNvPr>
          <p:cNvSpPr txBox="1"/>
          <p:nvPr/>
        </p:nvSpPr>
        <p:spPr>
          <a:xfrm>
            <a:off x="9322130" y="1613481"/>
            <a:ext cx="2767510" cy="31085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 this system, UARL targets set using the 1999 UARL equation are  </a:t>
            </a:r>
            <a:r>
              <a:rPr lang="en-GB" sz="28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unlikely to be achievable</a:t>
            </a:r>
            <a:r>
              <a:rPr lang="en-GB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at this pressure</a:t>
            </a:r>
            <a:endParaRPr lang="en-GB" sz="2800" u="sng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99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E1E63D-63A3-CA23-8931-87DC037B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4" b="24894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DAD09-F765-E42D-5B0D-96EACE35DAAD}"/>
              </a:ext>
            </a:extLst>
          </p:cNvPr>
          <p:cNvSpPr txBox="1"/>
          <p:nvPr/>
        </p:nvSpPr>
        <p:spPr>
          <a:xfrm>
            <a:off x="0" y="3901162"/>
            <a:ext cx="12098214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3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Case Studies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Recent experiences calculating SCFs</a:t>
            </a:r>
          </a:p>
        </p:txBody>
      </p:sp>
    </p:spTree>
    <p:extLst>
      <p:ext uri="{BB962C8B-B14F-4D97-AF65-F5344CB8AC3E}">
        <p14:creationId xmlns:p14="http://schemas.microsoft.com/office/powerpoint/2010/main" val="276495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Case Study characteristics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F3ED6-3A3E-1574-BAF2-37CA1858DFE6}"/>
              </a:ext>
            </a:extLst>
          </p:cNvPr>
          <p:cNvSpPr txBox="1"/>
          <p:nvPr/>
        </p:nvSpPr>
        <p:spPr>
          <a:xfrm>
            <a:off x="291830" y="660632"/>
            <a:ext cx="1168501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Each case study is different :</a:t>
            </a:r>
          </a:p>
          <a:p>
            <a:pPr lvl="1"/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Wide range of size of individual zones, DMAs or whole systems</a:t>
            </a:r>
          </a:p>
          <a:p>
            <a:pPr lvl="1"/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Wide range of operating pressures</a:t>
            </a:r>
          </a:p>
          <a:p>
            <a:pPr lvl="1"/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Diverse mix of rigid and flexible pipes across services and mains</a:t>
            </a:r>
          </a:p>
          <a:p>
            <a:pPr marL="0" indent="0">
              <a:buNone/>
            </a:pPr>
            <a:endParaRPr lang="en-GB" sz="28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 large case studies SCF calculations  have been used to get a </a:t>
            </a:r>
            <a:r>
              <a:rPr lang="en-GB" sz="28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bottom to top picture 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of a whole utility or province, drilling down to </a:t>
            </a:r>
            <a:r>
              <a:rPr lang="en-GB" sz="28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every individual zone or DMA</a:t>
            </a:r>
          </a:p>
          <a:p>
            <a:pPr lvl="1"/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Allows target setting at different levels  </a:t>
            </a:r>
          </a:p>
          <a:p>
            <a:pPr lvl="1"/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Drives decisions about where to concentrate ALC and pressure management activities</a:t>
            </a:r>
          </a:p>
          <a:p>
            <a:pPr lvl="1"/>
            <a:endParaRPr lang="en-GB" sz="2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 proof of concept programmes, small numbers of DMAs are targeted for calculation</a:t>
            </a:r>
          </a:p>
        </p:txBody>
      </p:sp>
    </p:spTree>
    <p:extLst>
      <p:ext uri="{BB962C8B-B14F-4D97-AF65-F5344CB8AC3E}">
        <p14:creationId xmlns:p14="http://schemas.microsoft.com/office/powerpoint/2010/main" val="3241211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05" y="221130"/>
            <a:ext cx="5868895" cy="6514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Case Study 1 - Water Services Corporation (Malta)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282ED-C8CA-0A66-E744-575B95B9E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441" y="3318932"/>
            <a:ext cx="5904000" cy="347533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4482A7-F199-A633-F380-5330829AAFD1}"/>
              </a:ext>
            </a:extLst>
          </p:cNvPr>
          <p:cNvSpPr/>
          <p:nvPr/>
        </p:nvSpPr>
        <p:spPr>
          <a:xfrm>
            <a:off x="6925530" y="4814450"/>
            <a:ext cx="4860000" cy="1339215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13F3C6-2EAE-F0E5-D9F5-EA3CB2259ACB}"/>
              </a:ext>
            </a:extLst>
          </p:cNvPr>
          <p:cNvCxnSpPr>
            <a:cxnSpLocks/>
          </p:cNvCxnSpPr>
          <p:nvPr/>
        </p:nvCxnSpPr>
        <p:spPr>
          <a:xfrm>
            <a:off x="6925530" y="4644135"/>
            <a:ext cx="4896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BCCFC66-E05D-1F94-F842-0294D8EC0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441" y="63738"/>
            <a:ext cx="5913633" cy="324654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10E078-5270-B0D1-817B-1A722F24650A}"/>
              </a:ext>
            </a:extLst>
          </p:cNvPr>
          <p:cNvCxnSpPr>
            <a:cxnSpLocks/>
          </p:cNvCxnSpPr>
          <p:nvPr/>
        </p:nvCxnSpPr>
        <p:spPr>
          <a:xfrm>
            <a:off x="6839945" y="1251421"/>
            <a:ext cx="4896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EB6CAF9-7626-ABF7-9255-472230CB5593}"/>
              </a:ext>
            </a:extLst>
          </p:cNvPr>
          <p:cNvSpPr/>
          <p:nvPr/>
        </p:nvSpPr>
        <p:spPr>
          <a:xfrm>
            <a:off x="6870302" y="1417496"/>
            <a:ext cx="4824000" cy="1318848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48FA4-E566-81FB-5BFE-92C0335663A9}"/>
              </a:ext>
            </a:extLst>
          </p:cNvPr>
          <p:cNvSpPr/>
          <p:nvPr/>
        </p:nvSpPr>
        <p:spPr>
          <a:xfrm>
            <a:off x="6852302" y="1120844"/>
            <a:ext cx="4860000" cy="2880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B9655E-3C16-4775-4671-827DBA7C456B}"/>
              </a:ext>
            </a:extLst>
          </p:cNvPr>
          <p:cNvSpPr/>
          <p:nvPr/>
        </p:nvSpPr>
        <p:spPr>
          <a:xfrm>
            <a:off x="6925530" y="4464135"/>
            <a:ext cx="4887915" cy="3600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02ACAB42-3661-32F5-055D-53E7DFE6E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29314"/>
              </p:ext>
            </p:extLst>
          </p:nvPr>
        </p:nvGraphicFramePr>
        <p:xfrm>
          <a:off x="158775" y="3216177"/>
          <a:ext cx="59040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257">
                  <a:extLst>
                    <a:ext uri="{9D8B030D-6E8A-4147-A177-3AD203B41FA5}">
                      <a16:colId xmlns:a16="http://schemas.microsoft.com/office/drawing/2014/main" val="3415091508"/>
                    </a:ext>
                  </a:extLst>
                </a:gridCol>
                <a:gridCol w="4101743">
                  <a:extLst>
                    <a:ext uri="{9D8B030D-6E8A-4147-A177-3AD203B41FA5}">
                      <a16:colId xmlns:a16="http://schemas.microsoft.com/office/drawing/2014/main" val="1133872658"/>
                    </a:ext>
                  </a:extLst>
                </a:gridCol>
              </a:tblGrid>
              <a:tr h="20985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Case Study characteristics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406870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Zone/System size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 – 14,000 service connections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189689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Small Systems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&gt;99% zones have less than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5,000 service connections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428973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AZP ranges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17-74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136642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2A4A1C21-0A5A-203E-685E-0FBF3C110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499815"/>
              </p:ext>
            </p:extLst>
          </p:nvPr>
        </p:nvGraphicFramePr>
        <p:xfrm>
          <a:off x="140961" y="1263070"/>
          <a:ext cx="59040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626">
                  <a:extLst>
                    <a:ext uri="{9D8B030D-6E8A-4147-A177-3AD203B41FA5}">
                      <a16:colId xmlns:a16="http://schemas.microsoft.com/office/drawing/2014/main" val="3415091508"/>
                    </a:ext>
                  </a:extLst>
                </a:gridCol>
                <a:gridCol w="2862374">
                  <a:extLst>
                    <a:ext uri="{9D8B030D-6E8A-4147-A177-3AD203B41FA5}">
                      <a16:colId xmlns:a16="http://schemas.microsoft.com/office/drawing/2014/main" val="1133872658"/>
                    </a:ext>
                  </a:extLst>
                </a:gridCol>
              </a:tblGrid>
              <a:tr h="28412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Utility information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406870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Total  service conns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130000 (5% rigid)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189689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Total length of mains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2141km (93% rigid)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428973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Weighted Average Zone Pressure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32m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1366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9F2EC8A-6F1C-67C7-E3F0-0DA27DB808F1}"/>
              </a:ext>
            </a:extLst>
          </p:cNvPr>
          <p:cNvSpPr txBox="1"/>
          <p:nvPr/>
        </p:nvSpPr>
        <p:spPr>
          <a:xfrm>
            <a:off x="0" y="6548393"/>
            <a:ext cx="6096000" cy="26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All data reproduced with kind permission of Water Services Corporation, Malta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B4B3FB-A51C-FC7A-F7D4-292FE1FC77A2}"/>
              </a:ext>
            </a:extLst>
          </p:cNvPr>
          <p:cNvSpPr txBox="1">
            <a:spLocks/>
          </p:cNvSpPr>
          <p:nvPr/>
        </p:nvSpPr>
        <p:spPr>
          <a:xfrm>
            <a:off x="107736" y="5484057"/>
            <a:ext cx="5970450" cy="8666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320 SCF calculations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Latest ILI = 1.8</a:t>
            </a:r>
            <a:endParaRPr lang="en-GB"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0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Case Study 1 - Water Services Corporation (Malta, Europe)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4FEF0-2400-DB3C-78CE-5B9D9959FDF3}"/>
              </a:ext>
            </a:extLst>
          </p:cNvPr>
          <p:cNvSpPr txBox="1"/>
          <p:nvPr/>
        </p:nvSpPr>
        <p:spPr>
          <a:xfrm>
            <a:off x="123936" y="2009859"/>
            <a:ext cx="11953781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Standard UARL equation </a:t>
            </a:r>
            <a:r>
              <a:rPr lang="en-GB" sz="2000" b="1" u="sng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over-predicts</a:t>
            </a:r>
            <a:r>
              <a:rPr lang="en-GB" sz="20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UARL volumes  in some zones  </a:t>
            </a:r>
            <a:r>
              <a:rPr lang="en-GB" sz="20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by 61%-14%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6A60C-9775-317A-D997-C68EE73E2C23}"/>
              </a:ext>
            </a:extLst>
          </p:cNvPr>
          <p:cNvSpPr txBox="1"/>
          <p:nvPr/>
        </p:nvSpPr>
        <p:spPr>
          <a:xfrm>
            <a:off x="0" y="6485481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All data reproduced with kind permission of Water Services Corporation, Malta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07375-EF05-90A7-B559-9FB8D87761F5}"/>
              </a:ext>
            </a:extLst>
          </p:cNvPr>
          <p:cNvSpPr txBox="1"/>
          <p:nvPr/>
        </p:nvSpPr>
        <p:spPr>
          <a:xfrm>
            <a:off x="4409947" y="4629609"/>
            <a:ext cx="7658117" cy="132343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SCF results are being used in conjunction with Snapshot ILI to </a:t>
            </a:r>
            <a:r>
              <a:rPr lang="en-GB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rapidly identify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zones where </a:t>
            </a:r>
            <a:r>
              <a:rPr lang="en-GB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lower leakage targets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could be set, </a:t>
            </a:r>
          </a:p>
          <a:p>
            <a:pPr algn="ctr"/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and to better </a:t>
            </a:r>
            <a:r>
              <a:rPr lang="en-GB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quantify leakage and burst reductions </a:t>
            </a:r>
          </a:p>
          <a:p>
            <a:pPr algn="ctr"/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from further pressure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909681-E73A-3A96-494D-1D3B91CC11A9}"/>
              </a:ext>
            </a:extLst>
          </p:cNvPr>
          <p:cNvSpPr txBox="1"/>
          <p:nvPr/>
        </p:nvSpPr>
        <p:spPr>
          <a:xfrm>
            <a:off x="123935" y="4831690"/>
            <a:ext cx="4100146" cy="830997"/>
          </a:xfrm>
          <a:prstGeom prst="homePlate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How are WSC using SCF calculation results?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0D6F2-165E-6BCA-72EC-03B85AF172B4}"/>
              </a:ext>
            </a:extLst>
          </p:cNvPr>
          <p:cNvSpPr txBox="1"/>
          <p:nvPr/>
        </p:nvSpPr>
        <p:spPr>
          <a:xfrm>
            <a:off x="82517" y="814354"/>
            <a:ext cx="11985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SCFs  at current operating pressures range from </a:t>
            </a:r>
            <a:r>
              <a:rPr lang="en-GB" sz="20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0.39 – 0.86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2D876-0D25-E32A-775C-00258331201F}"/>
              </a:ext>
            </a:extLst>
          </p:cNvPr>
          <p:cNvSpPr txBox="1"/>
          <p:nvPr/>
        </p:nvSpPr>
        <p:spPr>
          <a:xfrm>
            <a:off x="240029" y="2560320"/>
            <a:ext cx="118280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SCFs for WSC are </a:t>
            </a:r>
            <a:r>
              <a:rPr lang="en-GB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less than 0.9 </a:t>
            </a:r>
            <a:r>
              <a:rPr lang="en-GB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due to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GB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continuous program of pressure management over &gt; 20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large percentage (&gt;99%) of small systems with less than 5,000 service connections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Mostly flexible materials on service connections</a:t>
            </a:r>
          </a:p>
          <a:p>
            <a:endParaRPr lang="en-GB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FC7206D-22CB-6350-12C6-AEE05D4C7AFF}"/>
              </a:ext>
            </a:extLst>
          </p:cNvPr>
          <p:cNvSpPr/>
          <p:nvPr/>
        </p:nvSpPr>
        <p:spPr>
          <a:xfrm>
            <a:off x="5341620" y="1222483"/>
            <a:ext cx="1805940" cy="706839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8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05" y="221130"/>
            <a:ext cx="5868895" cy="6514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Case Study 2 – Quebec Province (Canada)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54CE70-1987-174E-F4E3-F594242AA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89487"/>
              </p:ext>
            </p:extLst>
          </p:nvPr>
        </p:nvGraphicFramePr>
        <p:xfrm>
          <a:off x="158775" y="3216177"/>
          <a:ext cx="59040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257">
                  <a:extLst>
                    <a:ext uri="{9D8B030D-6E8A-4147-A177-3AD203B41FA5}">
                      <a16:colId xmlns:a16="http://schemas.microsoft.com/office/drawing/2014/main" val="3415091508"/>
                    </a:ext>
                  </a:extLst>
                </a:gridCol>
                <a:gridCol w="4101743">
                  <a:extLst>
                    <a:ext uri="{9D8B030D-6E8A-4147-A177-3AD203B41FA5}">
                      <a16:colId xmlns:a16="http://schemas.microsoft.com/office/drawing/2014/main" val="1133872658"/>
                    </a:ext>
                  </a:extLst>
                </a:gridCol>
              </a:tblGrid>
              <a:tr h="20985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Case Study characteristics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406870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Zone/System size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 – 377,362 service connections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189689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Small Systems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&gt;88% zones have less than 5,000 service connections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428973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AZP ranges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18-102 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13664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FE5ABC-0888-7889-660F-1233480F5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28752"/>
              </p:ext>
            </p:extLst>
          </p:nvPr>
        </p:nvGraphicFramePr>
        <p:xfrm>
          <a:off x="140961" y="1263070"/>
          <a:ext cx="59040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494">
                  <a:extLst>
                    <a:ext uri="{9D8B030D-6E8A-4147-A177-3AD203B41FA5}">
                      <a16:colId xmlns:a16="http://schemas.microsoft.com/office/drawing/2014/main" val="3415091508"/>
                    </a:ext>
                  </a:extLst>
                </a:gridCol>
                <a:gridCol w="3135506">
                  <a:extLst>
                    <a:ext uri="{9D8B030D-6E8A-4147-A177-3AD203B41FA5}">
                      <a16:colId xmlns:a16="http://schemas.microsoft.com/office/drawing/2014/main" val="1133872658"/>
                    </a:ext>
                  </a:extLst>
                </a:gridCol>
              </a:tblGrid>
              <a:tr h="28412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Province information (626 Utilities)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406870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Total  service conns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2,111,989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service connections  (95% rigid)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189689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Total length of mains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41,429 km mains (67% rigid)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428973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Weighted Average Zone Pressure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49.7m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1366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6C99CE-02C0-416F-34C2-D64C0392123A}"/>
              </a:ext>
            </a:extLst>
          </p:cNvPr>
          <p:cNvSpPr txBox="1"/>
          <p:nvPr/>
        </p:nvSpPr>
        <p:spPr>
          <a:xfrm>
            <a:off x="0" y="6548393"/>
            <a:ext cx="609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All data reproduced with  kind permission of  MAMH and Reseau </a:t>
            </a:r>
            <a:r>
              <a:rPr lang="en-GB" sz="11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Environnement</a:t>
            </a:r>
            <a:r>
              <a:rPr lang="en-GB" sz="11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Quebec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91BD69-0C9A-7D84-FAFB-954884754943}"/>
              </a:ext>
            </a:extLst>
          </p:cNvPr>
          <p:cNvSpPr txBox="1">
            <a:spLocks/>
          </p:cNvSpPr>
          <p:nvPr/>
        </p:nvSpPr>
        <p:spPr>
          <a:xfrm>
            <a:off x="107736" y="5484057"/>
            <a:ext cx="5970450" cy="8666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855 SCF calculations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Latest ILI = 6.6 in 2019</a:t>
            </a:r>
            <a:endParaRPr lang="en-GB"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7DBEA-6C9D-82C7-F80E-60B467980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287" y="67179"/>
            <a:ext cx="5769752" cy="327315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AC64A5-DAB4-ABC3-4954-20CAD9D42F58}"/>
              </a:ext>
            </a:extLst>
          </p:cNvPr>
          <p:cNvCxnSpPr>
            <a:cxnSpLocks/>
          </p:cNvCxnSpPr>
          <p:nvPr/>
        </p:nvCxnSpPr>
        <p:spPr>
          <a:xfrm>
            <a:off x="7101442" y="1641473"/>
            <a:ext cx="450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72D9864-D725-C212-F0B7-9CDB6338EF8B}"/>
              </a:ext>
            </a:extLst>
          </p:cNvPr>
          <p:cNvSpPr/>
          <p:nvPr/>
        </p:nvSpPr>
        <p:spPr>
          <a:xfrm>
            <a:off x="7112685" y="599593"/>
            <a:ext cx="4465757" cy="9560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16618F-39D3-6A38-3CC1-C84770C9BA21}"/>
              </a:ext>
            </a:extLst>
          </p:cNvPr>
          <p:cNvSpPr/>
          <p:nvPr/>
        </p:nvSpPr>
        <p:spPr>
          <a:xfrm>
            <a:off x="7101442" y="1757610"/>
            <a:ext cx="4464000" cy="890587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0AEC7E-CEBD-882C-1FD2-5F66D9D7C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287" y="3429000"/>
            <a:ext cx="5769752" cy="334804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AD18C2-CC80-14EA-541C-A110822DC913}"/>
              </a:ext>
            </a:extLst>
          </p:cNvPr>
          <p:cNvCxnSpPr>
            <a:cxnSpLocks/>
          </p:cNvCxnSpPr>
          <p:nvPr/>
        </p:nvCxnSpPr>
        <p:spPr>
          <a:xfrm>
            <a:off x="7112685" y="5037252"/>
            <a:ext cx="46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7F12430-BF6E-29AC-1CD2-6F60F71C29C8}"/>
              </a:ext>
            </a:extLst>
          </p:cNvPr>
          <p:cNvSpPr/>
          <p:nvPr/>
        </p:nvSpPr>
        <p:spPr>
          <a:xfrm>
            <a:off x="7112685" y="3847950"/>
            <a:ext cx="4644000" cy="110416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3FB81E-421F-8182-B1CD-0B3EF0FB70B4}"/>
              </a:ext>
            </a:extLst>
          </p:cNvPr>
          <p:cNvSpPr/>
          <p:nvPr/>
        </p:nvSpPr>
        <p:spPr>
          <a:xfrm>
            <a:off x="7112685" y="5165264"/>
            <a:ext cx="4644000" cy="950191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Case Study 2 – Quebec Province (Canada)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92E23-5A3D-D810-D968-34534ADFD904}"/>
              </a:ext>
            </a:extLst>
          </p:cNvPr>
          <p:cNvSpPr txBox="1"/>
          <p:nvPr/>
        </p:nvSpPr>
        <p:spPr>
          <a:xfrm>
            <a:off x="123936" y="2009859"/>
            <a:ext cx="11953781" cy="10156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 some zones or regions, standard UARL equation </a:t>
            </a:r>
            <a:r>
              <a:rPr lang="en-GB" sz="2000" b="1" u="sng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over-predicts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UARL volumes by up to </a:t>
            </a:r>
            <a:r>
              <a:rPr lang="en-GB" sz="20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62%</a:t>
            </a:r>
          </a:p>
          <a:p>
            <a:pPr algn="ctr"/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 some zones or regions, standard UARL equation </a:t>
            </a:r>
            <a:r>
              <a:rPr lang="en-GB" sz="2000" b="1" u="sng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under-predicts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UARL volumes by up to </a:t>
            </a:r>
            <a:r>
              <a:rPr lang="en-GB" sz="20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75%</a:t>
            </a:r>
          </a:p>
          <a:p>
            <a:pPr algn="ctr"/>
            <a:endParaRPr lang="en-GB" sz="2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87911-E395-7DED-5FBE-052C693ADAB4}"/>
              </a:ext>
            </a:extLst>
          </p:cNvPr>
          <p:cNvSpPr txBox="1"/>
          <p:nvPr/>
        </p:nvSpPr>
        <p:spPr>
          <a:xfrm>
            <a:off x="4368529" y="5127685"/>
            <a:ext cx="7658117" cy="101566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SCF calculation results are being used so that </a:t>
            </a: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Quebec Efficiency Strategy 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has a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better understanding 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of their systems and the way to reach their </a:t>
            </a: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water loss objectives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2026E-D0D6-5619-C431-C4B85F6B06A4}"/>
              </a:ext>
            </a:extLst>
          </p:cNvPr>
          <p:cNvSpPr txBox="1"/>
          <p:nvPr/>
        </p:nvSpPr>
        <p:spPr>
          <a:xfrm>
            <a:off x="82517" y="5244549"/>
            <a:ext cx="4100146" cy="830997"/>
          </a:xfrm>
          <a:prstGeom prst="homePlate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How are SCF calculation results being used?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07672-8F36-7BB4-F995-7DAAC230204E}"/>
              </a:ext>
            </a:extLst>
          </p:cNvPr>
          <p:cNvSpPr txBox="1"/>
          <p:nvPr/>
        </p:nvSpPr>
        <p:spPr>
          <a:xfrm>
            <a:off x="82517" y="814354"/>
            <a:ext cx="11985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SCFs  at current operating pressures range from </a:t>
            </a:r>
            <a:r>
              <a:rPr lang="en-GB" sz="20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0.38– 1.75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59DDEF-E05C-FFFD-7FF9-1A8BC78C9E87}"/>
              </a:ext>
            </a:extLst>
          </p:cNvPr>
          <p:cNvSpPr txBox="1"/>
          <p:nvPr/>
        </p:nvSpPr>
        <p:spPr>
          <a:xfrm>
            <a:off x="92167" y="3220731"/>
            <a:ext cx="119855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SCFs for Quebec are </a:t>
            </a:r>
            <a:r>
              <a:rPr lang="en-GB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varied </a:t>
            </a:r>
            <a:r>
              <a:rPr lang="en-GB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due to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GB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large percentage (&gt;88%) of small systems with less than 5,000 service connections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wide variety of system/zone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wide range of operating pressures</a:t>
            </a:r>
          </a:p>
          <a:p>
            <a:endParaRPr lang="en-GB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E116386-7981-B7AF-2ADD-80E77EAA37EF}"/>
              </a:ext>
            </a:extLst>
          </p:cNvPr>
          <p:cNvSpPr/>
          <p:nvPr/>
        </p:nvSpPr>
        <p:spPr>
          <a:xfrm>
            <a:off x="5341620" y="1222483"/>
            <a:ext cx="1805940" cy="706839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42BFE6-AF22-711D-D99E-1C429773DE67}"/>
              </a:ext>
            </a:extLst>
          </p:cNvPr>
          <p:cNvSpPr txBox="1"/>
          <p:nvPr/>
        </p:nvSpPr>
        <p:spPr>
          <a:xfrm>
            <a:off x="0" y="6491419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All data reproduced with kind permission of  MAMH and Reseau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Quebec</a:t>
            </a:r>
          </a:p>
        </p:txBody>
      </p:sp>
    </p:spTree>
    <p:extLst>
      <p:ext uri="{BB962C8B-B14F-4D97-AF65-F5344CB8AC3E}">
        <p14:creationId xmlns:p14="http://schemas.microsoft.com/office/powerpoint/2010/main" val="10716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Case Study 3 – UK Utilities (proof of concept programmes)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4C5A6-4C64-8350-1D10-A4ACBEE74C0F}"/>
              </a:ext>
            </a:extLst>
          </p:cNvPr>
          <p:cNvSpPr txBox="1"/>
          <p:nvPr/>
        </p:nvSpPr>
        <p:spPr>
          <a:xfrm>
            <a:off x="5937662" y="958655"/>
            <a:ext cx="6037368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Small DMAs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450-1432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service connections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24-55m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Average Zone Pressure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Varied % of rigid and flexible mains and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80AA0-1EB1-9DA8-1F94-D51F55DFCEF3}"/>
              </a:ext>
            </a:extLst>
          </p:cNvPr>
          <p:cNvSpPr txBox="1"/>
          <p:nvPr/>
        </p:nvSpPr>
        <p:spPr>
          <a:xfrm>
            <a:off x="175214" y="4226354"/>
            <a:ext cx="561512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Results show how </a:t>
            </a:r>
            <a:r>
              <a:rPr lang="en-GB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standard UARL 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calculations </a:t>
            </a:r>
            <a:r>
              <a:rPr lang="en-GB" sz="2000" b="1" u="sng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over-estimate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UARL volumes in these DMAs</a:t>
            </a:r>
          </a:p>
          <a:p>
            <a:pPr algn="ctr"/>
            <a:endParaRPr lang="en-GB" sz="2000" b="1" dirty="0">
              <a:solidFill>
                <a:srgbClr val="00B050"/>
              </a:solidFill>
            </a:endParaRPr>
          </a:p>
          <a:p>
            <a:pPr algn="ctr"/>
            <a:r>
              <a:rPr lang="en-GB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SCFs range from 0.47 to 0.78</a:t>
            </a:r>
            <a:endParaRPr lang="en-GB" sz="2000" b="1" u="sng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pic>
        <p:nvPicPr>
          <p:cNvPr id="6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09A8F9A7-47AB-4949-B4A7-1E8A15E9E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37" y="967283"/>
            <a:ext cx="5729672" cy="31154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108594-E080-2D1A-AAD7-87AF69058920}"/>
              </a:ext>
            </a:extLst>
          </p:cNvPr>
          <p:cNvSpPr/>
          <p:nvPr/>
        </p:nvSpPr>
        <p:spPr>
          <a:xfrm>
            <a:off x="899158" y="1577514"/>
            <a:ext cx="4613143" cy="1038327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8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376CACA4-CDFC-24F4-903A-7F3AE06A2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027" y="2706123"/>
            <a:ext cx="6032578" cy="3045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A78416-B1B6-A855-3764-69F714084851}"/>
              </a:ext>
            </a:extLst>
          </p:cNvPr>
          <p:cNvSpPr/>
          <p:nvPr/>
        </p:nvSpPr>
        <p:spPr>
          <a:xfrm>
            <a:off x="6777959" y="3287012"/>
            <a:ext cx="4921558" cy="1038327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7D589E-8E9C-CD65-0202-CA4B1B656276}"/>
              </a:ext>
            </a:extLst>
          </p:cNvPr>
          <p:cNvSpPr txBox="1"/>
          <p:nvPr/>
        </p:nvSpPr>
        <p:spPr>
          <a:xfrm>
            <a:off x="114538" y="6106412"/>
            <a:ext cx="1184933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/>
              </a:rPr>
              <a:t>Lower UARL leakage volume targets </a:t>
            </a:r>
            <a:r>
              <a:rPr lang="en-GB" sz="2400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/>
              </a:rPr>
              <a:t>​</a:t>
            </a:r>
            <a:r>
              <a:rPr lang="en-GB" sz="24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/>
              </a:rPr>
              <a:t>are achievable</a:t>
            </a:r>
            <a:endParaRPr lang="en-US" sz="2400" u="sng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1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F2EDE-B6BD-4CFE-8D5C-8501187CA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200" b="1" u="sng" dirty="0">
                <a:solidFill>
                  <a:srgbClr val="002060"/>
                </a:solidFill>
              </a:rPr>
              <a:t>1. UARL and System Correction Factors</a:t>
            </a:r>
          </a:p>
          <a:p>
            <a:pPr marL="0" indent="0">
              <a:buNone/>
            </a:pPr>
            <a:r>
              <a:rPr lang="en-GB" sz="2200" b="1" dirty="0"/>
              <a:t>Boundaries of the original 1999 UARL equation </a:t>
            </a:r>
          </a:p>
          <a:p>
            <a:pPr marL="0" indent="0">
              <a:buNone/>
            </a:pPr>
            <a:r>
              <a:rPr lang="en-GB" sz="2200" b="1" dirty="0"/>
              <a:t>What is a System Correction Factor?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b="1" u="sng" dirty="0">
                <a:solidFill>
                  <a:srgbClr val="002060"/>
                </a:solidFill>
              </a:rPr>
              <a:t>2. Scenarios </a:t>
            </a:r>
          </a:p>
          <a:p>
            <a:pPr marL="0" indent="0">
              <a:buNone/>
            </a:pPr>
            <a:r>
              <a:rPr lang="en-GB" sz="2200" b="1" dirty="0"/>
              <a:t>Calculating a whole system Infrastructure Leakage Index (ILI)</a:t>
            </a:r>
          </a:p>
          <a:p>
            <a:pPr marL="0" indent="0">
              <a:buNone/>
            </a:pPr>
            <a:r>
              <a:rPr lang="en-GB" sz="2200" b="1" dirty="0"/>
              <a:t>Boundary Cases where a standard UARL equation over-predicts UARL volume</a:t>
            </a:r>
          </a:p>
          <a:p>
            <a:pPr marL="0" indent="0">
              <a:buNone/>
            </a:pPr>
            <a:r>
              <a:rPr lang="en-GB" sz="2200" b="1" dirty="0"/>
              <a:t>Boundary Cases where a standard UARL equation under-predicts UARL volume</a:t>
            </a:r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r>
              <a:rPr lang="en-GB" sz="2200" b="1" u="sng" dirty="0">
                <a:solidFill>
                  <a:srgbClr val="002060"/>
                </a:solidFill>
              </a:rPr>
              <a:t>3. Case Studies (2020-2022)</a:t>
            </a:r>
          </a:p>
          <a:p>
            <a:pPr marL="0" indent="0">
              <a:buNone/>
            </a:pPr>
            <a:r>
              <a:rPr lang="en-GB" sz="2200" b="1" dirty="0"/>
              <a:t>Water Services Corporation (Malta)</a:t>
            </a:r>
          </a:p>
          <a:p>
            <a:pPr marL="0" indent="0">
              <a:buNone/>
            </a:pPr>
            <a:r>
              <a:rPr lang="en-GB" sz="2200" b="1" dirty="0"/>
              <a:t>Quebec Province (Canada)</a:t>
            </a:r>
          </a:p>
          <a:p>
            <a:pPr marL="0" indent="0">
              <a:buNone/>
            </a:pPr>
            <a:r>
              <a:rPr lang="en-GB" sz="2200" b="1" dirty="0"/>
              <a:t>UK Proof of Concept programmes </a:t>
            </a:r>
          </a:p>
          <a:p>
            <a:pPr marL="0" indent="0">
              <a:buNone/>
            </a:pPr>
            <a:r>
              <a:rPr lang="en-GB" sz="2200" b="1" dirty="0"/>
              <a:t>Developing countries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</a:rPr>
              <a:t>Summary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8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Case Study 4 – developing countries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4F3D4-945A-8319-F780-2CC24F3EB6AB}"/>
              </a:ext>
            </a:extLst>
          </p:cNvPr>
          <p:cNvSpPr txBox="1"/>
          <p:nvPr/>
        </p:nvSpPr>
        <p:spPr>
          <a:xfrm>
            <a:off x="5937662" y="919744"/>
            <a:ext cx="6037368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Small DMAs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30-947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service connections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19-92 m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Average Zone Pressure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Varied % of rigid and flexible mains and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CBE60-DC3F-9A8E-BC1B-CC39DAB8BB12}"/>
              </a:ext>
            </a:extLst>
          </p:cNvPr>
          <p:cNvSpPr txBox="1"/>
          <p:nvPr/>
        </p:nvSpPr>
        <p:spPr>
          <a:xfrm>
            <a:off x="175214" y="4187443"/>
            <a:ext cx="561512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Results show how </a:t>
            </a:r>
            <a:r>
              <a:rPr lang="en-GB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standard UARL 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calculations </a:t>
            </a:r>
            <a:r>
              <a:rPr lang="en-GB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over-estimate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UARL volumes in many DMAs in the </a:t>
            </a:r>
            <a:r>
              <a:rPr lang="en-GB" sz="2000" b="1" u="sng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green zone</a:t>
            </a:r>
            <a:r>
              <a:rPr lang="en-GB" sz="2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GB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under-estimate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UARL volumes in a small number of DMAS in the </a:t>
            </a:r>
            <a:r>
              <a:rPr lang="en-GB" sz="2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 zone</a:t>
            </a:r>
            <a:endParaRPr lang="en-GB" sz="20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algn="ctr"/>
            <a:endParaRPr lang="en-GB" sz="2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2000" b="1" u="sng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SCFs range from 0.45 to 1.41</a:t>
            </a:r>
            <a:endParaRPr lang="en-GB" sz="2000" b="1" u="sng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pic>
        <p:nvPicPr>
          <p:cNvPr id="7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AE1A9C8D-DF7E-3925-F9B4-AE0A420E8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5" y="919744"/>
            <a:ext cx="5723963" cy="31893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F30E72-7DED-44B0-A61C-0EAB8B779108}"/>
              </a:ext>
            </a:extLst>
          </p:cNvPr>
          <p:cNvSpPr/>
          <p:nvPr/>
        </p:nvSpPr>
        <p:spPr>
          <a:xfrm>
            <a:off x="910364" y="2356632"/>
            <a:ext cx="4613143" cy="657327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DD4BD8-6E23-B81C-D1EF-21D60D47D126}"/>
              </a:ext>
            </a:extLst>
          </p:cNvPr>
          <p:cNvSpPr/>
          <p:nvPr/>
        </p:nvSpPr>
        <p:spPr>
          <a:xfrm>
            <a:off x="905882" y="1478090"/>
            <a:ext cx="4613143" cy="6349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0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C59C263A-C4B8-F410-F5F6-00B39ABFD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253" y="2699353"/>
            <a:ext cx="6015316" cy="33088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2D5B3B-7837-484C-378D-484208CBA58C}"/>
              </a:ext>
            </a:extLst>
          </p:cNvPr>
          <p:cNvSpPr/>
          <p:nvPr/>
        </p:nvSpPr>
        <p:spPr>
          <a:xfrm>
            <a:off x="6833988" y="4155777"/>
            <a:ext cx="4831911" cy="690945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F93FB4-DD0B-5DDF-713A-DF69338199EF}"/>
              </a:ext>
            </a:extLst>
          </p:cNvPr>
          <p:cNvSpPr/>
          <p:nvPr/>
        </p:nvSpPr>
        <p:spPr>
          <a:xfrm>
            <a:off x="6829311" y="3300167"/>
            <a:ext cx="4826054" cy="6349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9EBA8E-6FAB-23BA-1360-A75C7DEB1150}"/>
              </a:ext>
            </a:extLst>
          </p:cNvPr>
          <p:cNvCxnSpPr>
            <a:cxnSpLocks/>
          </p:cNvCxnSpPr>
          <p:nvPr/>
        </p:nvCxnSpPr>
        <p:spPr>
          <a:xfrm>
            <a:off x="6829311" y="4053933"/>
            <a:ext cx="48260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0AE2B6-D9E5-7971-9084-AB1E3A9D7ACD}"/>
              </a:ext>
            </a:extLst>
          </p:cNvPr>
          <p:cNvCxnSpPr>
            <a:cxnSpLocks/>
          </p:cNvCxnSpPr>
          <p:nvPr/>
        </p:nvCxnSpPr>
        <p:spPr>
          <a:xfrm>
            <a:off x="905882" y="2234860"/>
            <a:ext cx="461314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8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GWF are using UARL with SCF calculations</a:t>
            </a:r>
          </a:p>
        </p:txBody>
      </p:sp>
      <p:pic>
        <p:nvPicPr>
          <p:cNvPr id="5" name="Picture 3" descr="Diagram&#10;&#10;Description automatically generated">
            <a:extLst>
              <a:ext uri="{FF2B5EF4-FFF2-40B4-BE49-F238E27FC236}">
                <a16:creationId xmlns:a16="http://schemas.microsoft.com/office/drawing/2014/main" id="{091F5C30-D4DD-EC80-2F39-CC648EC7C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628" y="872566"/>
            <a:ext cx="7505699" cy="54879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70EF37-BA16-68EA-CB5F-14C26F5617B5}"/>
              </a:ext>
            </a:extLst>
          </p:cNvPr>
          <p:cNvSpPr txBox="1"/>
          <p:nvPr/>
        </p:nvSpPr>
        <p:spPr>
          <a:xfrm>
            <a:off x="227105" y="1189134"/>
            <a:ext cx="4227506" cy="50448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GWF have taken the principles of the UARL with SCF calculations to develop a </a:t>
            </a:r>
            <a:r>
              <a:rPr lang="en-US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quick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but accurate </a:t>
            </a:r>
            <a:r>
              <a:rPr lang="en-US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decision management tool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GWF BALANCE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 that provides reporting/regulatory requirements and recommended and quantified intervention strategies. </a:t>
            </a:r>
          </a:p>
          <a:p>
            <a:pPr algn="ctr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output from this approach assist water companies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prioritise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resources more effectively and efficiently (</a:t>
            </a:r>
            <a:r>
              <a:rPr lang="en-US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targeting areas with the correct intervention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), reducing operational costs, leakage volume and per capita consumption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713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3888D-0309-8D25-AD61-C66BDF3C723D}"/>
              </a:ext>
            </a:extLst>
          </p:cNvPr>
          <p:cNvSpPr txBox="1"/>
          <p:nvPr/>
        </p:nvSpPr>
        <p:spPr>
          <a:xfrm>
            <a:off x="325959" y="810658"/>
            <a:ext cx="1173779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There is now no practical lower or upper  system size limits for a UARL with SCF calculation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Practical Pressure range 7 – 140m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Ideal for small Utilities in Europe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Also suitable for very large utilities or for province-wide surveys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Can be used in developed and developing countries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Use the original 1999 UARL equation to calculate a whole system UARL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Consider SCF calculations for Boundary Cases</a:t>
            </a:r>
          </a:p>
          <a:p>
            <a:endParaRPr lang="en-GB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Use SCF to map all zones and systems within a Utility for a complete top down/bottom up view of your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Where can UARL volume  targets be reduced?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Where UARL volume targets may not be achievable?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Target zones or systems where further pressure management may be possible to reduce UARL volumes, with volume reductions quantified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Case studies show that even in utilities with low ILIs and low SCFs, further UARL volume reduction is possible</a:t>
            </a:r>
          </a:p>
        </p:txBody>
      </p:sp>
    </p:spTree>
    <p:extLst>
      <p:ext uri="{BB962C8B-B14F-4D97-AF65-F5344CB8AC3E}">
        <p14:creationId xmlns:p14="http://schemas.microsoft.com/office/powerpoint/2010/main" val="4126073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You!</a:t>
            </a:r>
          </a:p>
        </p:txBody>
      </p:sp>
      <p:pic>
        <p:nvPicPr>
          <p:cNvPr id="5" name="Content Placeholder 4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0DFD388A-0A19-38D1-8674-662A3C016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9" b="5082"/>
          <a:stretch/>
        </p:blipFill>
        <p:spPr>
          <a:xfrm>
            <a:off x="1603715" y="538409"/>
            <a:ext cx="1687517" cy="1938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B01776-B29C-2738-E639-755CD2FB04FE}"/>
              </a:ext>
            </a:extLst>
          </p:cNvPr>
          <p:cNvSpPr txBox="1"/>
          <p:nvPr/>
        </p:nvSpPr>
        <p:spPr>
          <a:xfrm>
            <a:off x="843755" y="2643883"/>
            <a:ext cx="32074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Kate Stanton-Davies</a:t>
            </a:r>
          </a:p>
          <a:p>
            <a:pPr algn="ctr"/>
            <a:endParaRPr lang="en-GB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katesdavies@wlranda.com</a:t>
            </a:r>
            <a:endParaRPr lang="en-GB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Director</a:t>
            </a:r>
          </a:p>
          <a:p>
            <a:pPr algn="ctr"/>
            <a:endParaRPr lang="en-GB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Water Loss Research </a:t>
            </a:r>
          </a:p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&amp; Analysis Ltd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32818-67A7-19B8-9DB6-721E6811C188}"/>
              </a:ext>
            </a:extLst>
          </p:cNvPr>
          <p:cNvSpPr txBox="1"/>
          <p:nvPr/>
        </p:nvSpPr>
        <p:spPr>
          <a:xfrm>
            <a:off x="869273" y="6040144"/>
            <a:ext cx="292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www.wlranda.com</a:t>
            </a:r>
          </a:p>
        </p:txBody>
      </p:sp>
      <p:pic>
        <p:nvPicPr>
          <p:cNvPr id="8" name="Picture 7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C9B92FC-4CFE-07E7-D787-F435FD518C3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16" y="538409"/>
            <a:ext cx="1674000" cy="194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98714-9486-DB4F-E95A-7556D0D348B6}"/>
              </a:ext>
            </a:extLst>
          </p:cNvPr>
          <p:cNvSpPr txBox="1"/>
          <p:nvPr/>
        </p:nvSpPr>
        <p:spPr>
          <a:xfrm>
            <a:off x="7876743" y="2643882"/>
            <a:ext cx="32074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Mark Shepherd</a:t>
            </a: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Mark.Shepherd@gwf.ch</a:t>
            </a:r>
            <a:endParaRPr lang="de-DE" b="1" u="sng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Senior Advisor – Integrated Water Solutions</a:t>
            </a:r>
          </a:p>
          <a:p>
            <a:pPr algn="ctr"/>
            <a:endParaRPr lang="en-GB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GWF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MessSysteme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AG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52A39-B96A-EFF5-6BA3-D42014B92468}"/>
              </a:ext>
            </a:extLst>
          </p:cNvPr>
          <p:cNvSpPr txBox="1"/>
          <p:nvPr/>
        </p:nvSpPr>
        <p:spPr>
          <a:xfrm>
            <a:off x="7998353" y="6040144"/>
            <a:ext cx="292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www.gwf.ch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2164AF-71A9-3C02-A3F2-BD5E9A354F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3088"/>
          <a:stretch/>
        </p:blipFill>
        <p:spPr>
          <a:xfrm>
            <a:off x="1342668" y="4993322"/>
            <a:ext cx="1976512" cy="9754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94C8DE-1029-83AE-5063-7EF142431C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804"/>
          <a:stretch/>
        </p:blipFill>
        <p:spPr>
          <a:xfrm>
            <a:off x="8572016" y="4993322"/>
            <a:ext cx="1775978" cy="9754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126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E1E63D-63A3-CA23-8931-87DC037B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4" b="24894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DAD09-F765-E42D-5B0D-96EACE35DAAD}"/>
              </a:ext>
            </a:extLst>
          </p:cNvPr>
          <p:cNvSpPr txBox="1"/>
          <p:nvPr/>
        </p:nvSpPr>
        <p:spPr>
          <a:xfrm>
            <a:off x="0" y="3697275"/>
            <a:ext cx="12098214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3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UARL and System Correction Factors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What, why and how?</a:t>
            </a:r>
          </a:p>
        </p:txBody>
      </p:sp>
    </p:spTree>
    <p:extLst>
      <p:ext uri="{BB962C8B-B14F-4D97-AF65-F5344CB8AC3E}">
        <p14:creationId xmlns:p14="http://schemas.microsoft.com/office/powerpoint/2010/main" val="1790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Boundaries of the original 1999 UARL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F2EDE-B6BD-4CFE-8D5C-8501187CA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05" y="872566"/>
            <a:ext cx="11749741" cy="5426635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The original 1999 UARL equation was designed for whole systems, zones or DMAs with more than 5000 services connections, operating at mid-range Average Zone Pressures (45-60m)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If your whole system, zone or DMA is larger than 5000 service connections and/or has AZP  of 45-60m, keep on using the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standard UARL calculation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to calculate UARL volumes.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Whole systems, zones or DMAs operating outside these boundaries can result in UARL calculations which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over-estimate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or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anose="020B0604020202020204" pitchFamily="34" charset="0"/>
              </a:rPr>
              <a:t>under-estimate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UARL volumes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An SCF calculation is recommended when a whole system, zone or DMA has the following characteristics:-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Number of service connections &lt; 5000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and/or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Average Zone Pressure  &lt; 45m or &gt; 60m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66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a System Correction Factor?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F2EDE-B6BD-4CFE-8D5C-8501187CA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05" y="788207"/>
            <a:ext cx="11749741" cy="5668198"/>
          </a:xfrm>
        </p:spPr>
        <p:txBody>
          <a:bodyPr>
            <a:normAutofit lnSpcReduction="10000"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A System Correction Factor optionally customises the basic 1999 UARL equation for  any  System, Zone or DMA </a:t>
            </a:r>
          </a:p>
          <a:p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rgbClr val="0070C0"/>
                </a:solidFill>
                <a:cs typeface="Arial" panose="020B0604020202020204" pitchFamily="34" charset="0"/>
              </a:rPr>
              <a:t>UARL with SCF = SCF x UARL</a:t>
            </a:r>
            <a:r>
              <a:rPr lang="en-GB" sz="2800" b="1" baseline="-25000" dirty="0">
                <a:solidFill>
                  <a:srgbClr val="0070C0"/>
                </a:solidFill>
                <a:cs typeface="Arial" panose="020B0604020202020204" pitchFamily="34" charset="0"/>
              </a:rPr>
              <a:t>1999 volume</a:t>
            </a: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1" dirty="0">
                <a:solidFill>
                  <a:schemeClr val="tx1"/>
                </a:solidFill>
                <a:cs typeface="Arial" panose="020B0604020202020204" pitchFamily="34" charset="0"/>
              </a:rPr>
              <a:t>Models the influences of specific characteristics of a System, Zone or DMA</a:t>
            </a:r>
          </a:p>
          <a:p>
            <a:pPr lvl="1">
              <a:spcBef>
                <a:spcPts val="1000"/>
              </a:spcBef>
              <a:defRPr/>
            </a:pPr>
            <a:r>
              <a:rPr lang="en-GB" sz="2400" b="1" dirty="0">
                <a:cs typeface="Arial" panose="020B0604020202020204" pitchFamily="34" charset="0"/>
              </a:rPr>
              <a:t>from the smallest Utility or DMA to the largest Utility, System or Zone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Provides Utility with priority insights for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leakage reduction </a:t>
            </a: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and</a:t>
            </a: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pressure management opportunities</a:t>
            </a:r>
          </a:p>
          <a:p>
            <a:pPr>
              <a:defRPr/>
            </a:pPr>
            <a:endParaRPr lang="en-GB" sz="2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UARL with SCF calculations are performed using online software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44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is a UARL with SCF calculation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F2EDE-B6BD-4CFE-8D5C-8501187CA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0070C0"/>
                </a:solidFill>
              </a:rPr>
              <a:t>Shows combined influences on UARL volumes which were not modelled in the original 1999 UARL equation:</a:t>
            </a:r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BD7EA8-5988-3804-9587-2B4BDD806710}"/>
              </a:ext>
            </a:extLst>
          </p:cNvPr>
          <p:cNvSpPr txBox="1">
            <a:spLocks/>
          </p:cNvSpPr>
          <p:nvPr/>
        </p:nvSpPr>
        <p:spPr>
          <a:xfrm>
            <a:off x="215154" y="1759345"/>
            <a:ext cx="11848163" cy="15903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b="1" u="sng" cap="smal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FAVAD</a:t>
            </a:r>
            <a:r>
              <a:rPr lang="en-GB" sz="2000" b="1" u="sng" cap="small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Fixed and Variable Area Discharges: influence of pipe materials on pressure: leak flow rates relationships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Uses N1=0.5 for fixed area leaks (rigid pipes), N1=1.5 for variable area leaks (flexible pipes and Unavoidable Background Leakage)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45AB7-9D71-A437-0987-2268C85E79EF}"/>
              </a:ext>
            </a:extLst>
          </p:cNvPr>
          <p:cNvSpPr txBox="1"/>
          <p:nvPr/>
        </p:nvSpPr>
        <p:spPr>
          <a:xfrm>
            <a:off x="237790" y="3456856"/>
            <a:ext cx="11825527" cy="180474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GB" sz="2000" b="1" u="sng" cap="small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POISSON</a:t>
            </a:r>
          </a:p>
          <a:p>
            <a:pPr marL="269875" indent="-269875" defTabSz="9144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 small systems, the median probability  (50% chance of exceedance in any year) is more appropriate than the average UARL burst frequency. </a:t>
            </a:r>
          </a:p>
          <a:p>
            <a:pPr marL="269875" indent="-269875" defTabSz="9144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probability distribution (Poisson) which produces median values for UARL burst frequencies in small systems, and average values for large systems, is now used.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21492-860D-0963-8328-1D6EF6239ACD}"/>
              </a:ext>
            </a:extLst>
          </p:cNvPr>
          <p:cNvSpPr txBox="1"/>
          <p:nvPr/>
        </p:nvSpPr>
        <p:spPr>
          <a:xfrm>
            <a:off x="198877" y="5341878"/>
            <a:ext cx="11880715" cy="112371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14400"/>
            <a:r>
              <a:rPr lang="en-GB" sz="20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PRESSURE:BURSTS </a:t>
            </a:r>
          </a:p>
          <a:p>
            <a:pPr marL="342900" indent="-342900" defTabSz="9144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Includes the influence of a general international relationship between pressure and burst frequency (not available prior to 2013) </a:t>
            </a:r>
          </a:p>
        </p:txBody>
      </p:sp>
    </p:spTree>
    <p:extLst>
      <p:ext uri="{BB962C8B-B14F-4D97-AF65-F5344CB8AC3E}">
        <p14:creationId xmlns:p14="http://schemas.microsoft.com/office/powerpoint/2010/main" val="16302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E1E63D-63A3-CA23-8931-87DC037B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4" b="24894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DAD09-F765-E42D-5B0D-96EACE35DAAD}"/>
              </a:ext>
            </a:extLst>
          </p:cNvPr>
          <p:cNvSpPr txBox="1"/>
          <p:nvPr/>
        </p:nvSpPr>
        <p:spPr>
          <a:xfrm>
            <a:off x="0" y="4006195"/>
            <a:ext cx="12098214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3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Scenarios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3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When to calculate a System Correction Factor</a:t>
            </a:r>
          </a:p>
        </p:txBody>
      </p:sp>
    </p:spTree>
    <p:extLst>
      <p:ext uri="{BB962C8B-B14F-4D97-AF65-F5344CB8AC3E}">
        <p14:creationId xmlns:p14="http://schemas.microsoft.com/office/powerpoint/2010/main" val="156877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Scenario 1 – </a:t>
            </a:r>
            <a:br>
              <a:rPr lang="en-GB" dirty="0"/>
            </a:br>
            <a:r>
              <a:rPr lang="en-GB" dirty="0"/>
              <a:t>Calculating a whole system Infrastructure Leakage Index (ILI)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F2EDE-B6BD-4CFE-8D5C-8501187CA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cs typeface="Arial" panose="020B0604020202020204" pitchFamily="34" charset="0"/>
              </a:rPr>
              <a:t>The Infrastructure Leakage Index (ILI) is the ratio of Current Annual Real Losses (CARL) to Unavoidable Annual Real Losses (UARL)</a:t>
            </a:r>
          </a:p>
          <a:p>
            <a:pPr marL="457200" lvl="1" indent="0" algn="ctr">
              <a:buNone/>
            </a:pPr>
            <a:endParaRPr lang="en-GB" sz="2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GB" sz="2800" b="1" dirty="0">
                <a:solidFill>
                  <a:srgbClr val="0070C0"/>
                </a:solidFill>
                <a:cs typeface="Arial" panose="020B0604020202020204" pitchFamily="34" charset="0"/>
              </a:rPr>
              <a:t>ILI = CARL/UARL</a:t>
            </a:r>
            <a:r>
              <a:rPr lang="en-GB" sz="2800" b="1" baseline="-25000" dirty="0">
                <a:solidFill>
                  <a:srgbClr val="0070C0"/>
                </a:solidFill>
                <a:cs typeface="Arial" panose="020B0604020202020204" pitchFamily="34" charset="0"/>
              </a:rPr>
              <a:t>1999</a:t>
            </a:r>
          </a:p>
          <a:p>
            <a:pPr lvl="1"/>
            <a:endParaRPr lang="en-GB" sz="2000" dirty="0">
              <a:cs typeface="Arial" panose="020B0604020202020204" pitchFamily="34" charset="0"/>
            </a:endParaRPr>
          </a:p>
          <a:p>
            <a:r>
              <a:rPr lang="en-GB" sz="2400" dirty="0">
                <a:cs typeface="Arial" panose="020B0604020202020204" pitchFamily="34" charset="0"/>
              </a:rPr>
              <a:t>Always  initially calculate  a  </a:t>
            </a:r>
            <a:r>
              <a:rPr lang="en-GB" sz="2400" b="1" u="sng" dirty="0">
                <a:cs typeface="Arial" panose="020B0604020202020204" pitchFamily="34" charset="0"/>
              </a:rPr>
              <a:t>whole system ILI</a:t>
            </a:r>
            <a:r>
              <a:rPr lang="en-GB" sz="2400" b="1" dirty="0">
                <a:cs typeface="Arial" panose="020B0604020202020204" pitchFamily="34" charset="0"/>
              </a:rPr>
              <a:t>  </a:t>
            </a:r>
            <a:r>
              <a:rPr lang="en-GB" sz="2400" dirty="0">
                <a:cs typeface="Arial" panose="020B0604020202020204" pitchFamily="34" charset="0"/>
              </a:rPr>
              <a:t>by using a UARL value based on the original 1999 equation</a:t>
            </a:r>
          </a:p>
          <a:p>
            <a:endParaRPr lang="en-GB" sz="2400" dirty="0">
              <a:cs typeface="Arial" panose="020B0604020202020204" pitchFamily="34" charset="0"/>
            </a:endParaRPr>
          </a:p>
          <a:p>
            <a:r>
              <a:rPr lang="en-GB" sz="2400" dirty="0">
                <a:cs typeface="Arial" panose="020B0604020202020204" pitchFamily="34" charset="0"/>
              </a:rPr>
              <a:t>If </a:t>
            </a:r>
            <a:r>
              <a:rPr lang="en-GB" sz="2400" b="1" u="sng" dirty="0">
                <a:solidFill>
                  <a:srgbClr val="0070C0"/>
                </a:solidFill>
                <a:cs typeface="Arial" panose="020B0604020202020204" pitchFamily="34" charset="0"/>
              </a:rPr>
              <a:t>Nc &lt; 5000 </a:t>
            </a:r>
            <a:r>
              <a:rPr lang="en-GB" sz="2400" dirty="0">
                <a:cs typeface="Arial" panose="020B0604020202020204" pitchFamily="34" charset="0"/>
              </a:rPr>
              <a:t>and/or Average Zone Pressure </a:t>
            </a:r>
            <a:r>
              <a:rPr lang="en-GB" sz="2400" b="1" u="sng" dirty="0">
                <a:solidFill>
                  <a:srgbClr val="0070C0"/>
                </a:solidFill>
                <a:cs typeface="Arial" panose="020B0604020202020204" pitchFamily="34" charset="0"/>
              </a:rPr>
              <a:t>&lt;45m </a:t>
            </a:r>
            <a:r>
              <a:rPr lang="en-GB" sz="2400" dirty="0">
                <a:cs typeface="Arial" panose="020B0604020202020204" pitchFamily="34" charset="0"/>
              </a:rPr>
              <a:t>or </a:t>
            </a:r>
            <a:r>
              <a:rPr lang="en-GB" sz="2400" b="1" u="sng" dirty="0">
                <a:solidFill>
                  <a:srgbClr val="0070C0"/>
                </a:solidFill>
                <a:cs typeface="Arial" panose="020B0604020202020204" pitchFamily="34" charset="0"/>
              </a:rPr>
              <a:t>&gt;60m</a:t>
            </a:r>
            <a:r>
              <a:rPr lang="en-GB" sz="24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GB" sz="2400" dirty="0">
                <a:cs typeface="Arial" panose="020B0604020202020204" pitchFamily="34" charset="0"/>
              </a:rPr>
              <a:t>consider an online SCF calculation to identify:</a:t>
            </a:r>
          </a:p>
          <a:p>
            <a:pPr lvl="1"/>
            <a:r>
              <a:rPr lang="en-GB" sz="2000" b="1" u="sng" dirty="0">
                <a:cs typeface="Arial" panose="020B0604020202020204" pitchFamily="34" charset="0"/>
              </a:rPr>
              <a:t>How low </a:t>
            </a:r>
            <a:r>
              <a:rPr lang="en-GB" sz="2000" b="1" dirty="0">
                <a:cs typeface="Arial" panose="020B0604020202020204" pitchFamily="34" charset="0"/>
              </a:rPr>
              <a:t>UARL leakage could go for each whole system, zone or DMA</a:t>
            </a:r>
          </a:p>
          <a:p>
            <a:pPr lvl="1"/>
            <a:r>
              <a:rPr lang="en-GB" sz="2000" b="1" dirty="0">
                <a:cs typeface="Arial" panose="020B0604020202020204" pitchFamily="34" charset="0"/>
              </a:rPr>
              <a:t>Identify how much UARL leakage could be saved by </a:t>
            </a:r>
            <a:r>
              <a:rPr lang="en-GB" sz="2000" b="1" u="sng" dirty="0">
                <a:cs typeface="Arial" panose="020B0604020202020204" pitchFamily="34" charset="0"/>
              </a:rPr>
              <a:t>small reductions </a:t>
            </a:r>
            <a:r>
              <a:rPr lang="en-GB" sz="2000" b="1" dirty="0">
                <a:cs typeface="Arial" panose="020B0604020202020204" pitchFamily="34" charset="0"/>
              </a:rPr>
              <a:t>in operating pressure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0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AE4-A167-428F-BED9-30DDAB8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Scenario 2 – </a:t>
            </a:r>
            <a:br>
              <a:rPr lang="en-GB" dirty="0"/>
            </a:br>
            <a:r>
              <a:rPr lang="en-GB" dirty="0"/>
              <a:t>Identifying where a standard UARL equation over-estimates UARL leakage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8C08C-F528-4411-568D-2BD40218FEF6}"/>
              </a:ext>
            </a:extLst>
          </p:cNvPr>
          <p:cNvSpPr txBox="1"/>
          <p:nvPr/>
        </p:nvSpPr>
        <p:spPr>
          <a:xfrm>
            <a:off x="231721" y="3429000"/>
            <a:ext cx="5996084" cy="31393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Number of service connections=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3000</a:t>
            </a:r>
          </a:p>
          <a:p>
            <a:pPr algn="ctr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Average length of private service pipe =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3m/conn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(from curb stop to meter)</a:t>
            </a:r>
          </a:p>
          <a:p>
            <a:pPr algn="ctr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Mains Length =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 km</a:t>
            </a:r>
          </a:p>
          <a:p>
            <a:pPr algn="ctr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Average Zone Pressure =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35m</a:t>
            </a:r>
          </a:p>
          <a:p>
            <a:pPr algn="ctr"/>
            <a:endParaRPr lang="en-GB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60%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rigid mains</a:t>
            </a:r>
          </a:p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40%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rigid services (mains to curb stop)</a:t>
            </a:r>
          </a:p>
          <a:p>
            <a:pPr algn="ctr"/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30%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rigid services (curb stop to meter)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8B88DA-3EBF-ACCC-E620-7BC529FA11B0}"/>
              </a:ext>
            </a:extLst>
          </p:cNvPr>
          <p:cNvSpPr/>
          <p:nvPr/>
        </p:nvSpPr>
        <p:spPr>
          <a:xfrm>
            <a:off x="6411987" y="2745986"/>
            <a:ext cx="5677089" cy="26147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 this example, 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standard 1999 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UARL calculation </a:t>
            </a:r>
          </a:p>
          <a:p>
            <a:pPr algn="ctr"/>
            <a:r>
              <a:rPr lang="en-GB" sz="2800" b="1" u="sng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over-estimates</a:t>
            </a:r>
            <a:r>
              <a:rPr lang="en-GB" sz="28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UARL volume by </a:t>
            </a:r>
            <a:r>
              <a:rPr lang="en-GB" sz="28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26</a:t>
            </a:r>
            <a:r>
              <a:rPr lang="en-GB" sz="2800" b="1" u="sng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%</a:t>
            </a:r>
            <a:endParaRPr lang="en-GB" sz="2800" b="1" u="sng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B3116D5-76D2-E0C6-16F4-27D372248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01716"/>
              </p:ext>
            </p:extLst>
          </p:nvPr>
        </p:nvGraphicFramePr>
        <p:xfrm>
          <a:off x="231720" y="1157403"/>
          <a:ext cx="5996085" cy="207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652">
                  <a:extLst>
                    <a:ext uri="{9D8B030D-6E8A-4147-A177-3AD203B41FA5}">
                      <a16:colId xmlns:a16="http://schemas.microsoft.com/office/drawing/2014/main" val="3415091508"/>
                    </a:ext>
                  </a:extLst>
                </a:gridCol>
                <a:gridCol w="2572433">
                  <a:extLst>
                    <a:ext uri="{9D8B030D-6E8A-4147-A177-3AD203B41FA5}">
                      <a16:colId xmlns:a16="http://schemas.microsoft.com/office/drawing/2014/main" val="1133872658"/>
                    </a:ext>
                  </a:extLst>
                </a:gridCol>
              </a:tblGrid>
              <a:tr h="386861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Typical Zone, DMA or System characteristics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406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AZP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&lt; 45m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0218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Service Connections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&lt;5000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042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Pipe Materials on services and mains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High %s of flexible pipe materials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811366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Can result in ILIs of &lt;1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143799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A2F573B-6B7D-EDE6-ED04-A8ADED230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814681"/>
              </p:ext>
            </p:extLst>
          </p:nvPr>
        </p:nvGraphicFramePr>
        <p:xfrm>
          <a:off x="6411988" y="1157403"/>
          <a:ext cx="5677089" cy="147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348">
                  <a:extLst>
                    <a:ext uri="{9D8B030D-6E8A-4147-A177-3AD203B41FA5}">
                      <a16:colId xmlns:a16="http://schemas.microsoft.com/office/drawing/2014/main" val="1922094865"/>
                    </a:ext>
                  </a:extLst>
                </a:gridCol>
                <a:gridCol w="2137558">
                  <a:extLst>
                    <a:ext uri="{9D8B030D-6E8A-4147-A177-3AD203B41FA5}">
                      <a16:colId xmlns:a16="http://schemas.microsoft.com/office/drawing/2014/main" val="2725291113"/>
                    </a:ext>
                  </a:extLst>
                </a:gridCol>
                <a:gridCol w="2173183">
                  <a:extLst>
                    <a:ext uri="{9D8B030D-6E8A-4147-A177-3AD203B41FA5}">
                      <a16:colId xmlns:a16="http://schemas.microsoft.com/office/drawing/2014/main" val="1500938328"/>
                    </a:ext>
                  </a:extLst>
                </a:gridCol>
              </a:tblGrid>
              <a:tr h="101744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SCF result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Standard UARL  volume in m3/day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UARL with SCF volume in m3/day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9745323"/>
                  </a:ext>
                </a:extLst>
              </a:tr>
              <a:tr h="31761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0.74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123.4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91.0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483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93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DEPTH" val="MJTLOGnA"/>
  <p:tag name="ARTICULATE_SLIDE_COUNT" val="2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9471</TotalTime>
  <Words>1965</Words>
  <Application>Microsoft Office PowerPoint</Application>
  <PresentationFormat>Widescreen</PresentationFormat>
  <Paragraphs>273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Courier New</vt:lpstr>
      <vt:lpstr>Office Theme</vt:lpstr>
      <vt:lpstr>1_Office Theme</vt:lpstr>
      <vt:lpstr>System Correction Factors – SCFs in action in Europe, North America, UK and South Africa</vt:lpstr>
      <vt:lpstr>Agenda</vt:lpstr>
      <vt:lpstr>PowerPoint Presentation</vt:lpstr>
      <vt:lpstr>Boundaries of the original 1999 UARL equation</vt:lpstr>
      <vt:lpstr>What is a System Correction Factor?</vt:lpstr>
      <vt:lpstr>How is a UARL with SCF calculation different?</vt:lpstr>
      <vt:lpstr>PowerPoint Presentation</vt:lpstr>
      <vt:lpstr>Scenario 1 –  Calculating a whole system Infrastructure Leakage Index (ILI)</vt:lpstr>
      <vt:lpstr>Scenario 2 –  Identifying where a standard UARL equation over-estimates UARL leakage </vt:lpstr>
      <vt:lpstr>Scenario 2 –  Identifying Zones where a standard UARL equation over-predicts UARL leakage </vt:lpstr>
      <vt:lpstr>Scenario 3 Identifying where a standard UARL  equation under-predicts UARL leakage</vt:lpstr>
      <vt:lpstr>Scenario 3 Identifying Zones where a standard UARL  equation under-predicts UARL leakage</vt:lpstr>
      <vt:lpstr>PowerPoint Presentation</vt:lpstr>
      <vt:lpstr>Case Study characteristics</vt:lpstr>
      <vt:lpstr>Case Study 1 - Water Services Corporation (Malta)</vt:lpstr>
      <vt:lpstr>Case Study 1 - Water Services Corporation (Malta, Europe)</vt:lpstr>
      <vt:lpstr>Case Study 2 – Quebec Province (Canada)</vt:lpstr>
      <vt:lpstr>Case Study 2 – Quebec Province (Canada)</vt:lpstr>
      <vt:lpstr>Case Study 3 – UK Utilities (proof of concept programmes)</vt:lpstr>
      <vt:lpstr>Case Study 4 – developing countries</vt:lpstr>
      <vt:lpstr>How GWF are using UARL with SCF calculations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ILIs in  small systems</dc:title>
  <dc:creator>Catherine Stanton-Davies</dc:creator>
  <cp:lastModifiedBy>Catherine Stanton-Davies</cp:lastModifiedBy>
  <cp:revision>497</cp:revision>
  <cp:lastPrinted>2021-11-04T15:25:08Z</cp:lastPrinted>
  <dcterms:created xsi:type="dcterms:W3CDTF">2021-09-17T10:15:47Z</dcterms:created>
  <dcterms:modified xsi:type="dcterms:W3CDTF">2022-06-16T11:08:13Z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FBD36021-E246-4953-AEB2-237F1D855D4D</vt:lpwstr>
  </property>
  <property fmtid="{D5CDD505-2E9C-101B-9397-08002B2CF9AE}" pid="3" name="ArticulatePath">
    <vt:lpwstr>Low ILIs in Small Systems - recent experience in implementing UARL System Correction Factors - draft 0.1</vt:lpwstr>
  </property>
</Properties>
</file>