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7" r:id="rId2"/>
    <p:sldId id="501" r:id="rId3"/>
    <p:sldId id="258" r:id="rId4"/>
    <p:sldId id="482" r:id="rId5"/>
    <p:sldId id="486" r:id="rId6"/>
    <p:sldId id="485" r:id="rId7"/>
    <p:sldId id="487" r:id="rId8"/>
    <p:sldId id="488" r:id="rId9"/>
    <p:sldId id="370" r:id="rId10"/>
    <p:sldId id="490" r:id="rId11"/>
    <p:sldId id="495" r:id="rId12"/>
    <p:sldId id="497" r:id="rId13"/>
    <p:sldId id="502" r:id="rId14"/>
    <p:sldId id="494" r:id="rId15"/>
    <p:sldId id="344" r:id="rId16"/>
    <p:sldId id="493" r:id="rId17"/>
    <p:sldId id="261" r:id="rId18"/>
    <p:sldId id="503" r:id="rId19"/>
    <p:sldId id="499" r:id="rId20"/>
    <p:sldId id="500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 autoAdjust="0"/>
    <p:restoredTop sz="94660"/>
  </p:normalViewPr>
  <p:slideViewPr>
    <p:cSldViewPr snapToGrid="0">
      <p:cViewPr varScale="1">
        <p:scale>
          <a:sx n="95" d="100"/>
          <a:sy n="95" d="100"/>
        </p:scale>
        <p:origin x="4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99969-868B-4CEF-B6C8-D57D7703329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31F1595-4B8B-476A-A055-F553809E4E9A}">
      <dgm:prSet phldrT="[Text]"/>
      <dgm:spPr/>
      <dgm:t>
        <a:bodyPr/>
        <a:lstStyle/>
        <a:p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Make sure you are measuring AZP at the Average Zone Point in the zone or DMA</a:t>
          </a:r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C26569-229C-474C-A4B9-BDE1B254F430}" type="parTrans" cxnId="{E2094580-764B-4D45-97D2-0F70E595071F}">
      <dgm:prSet/>
      <dgm:spPr/>
      <dgm:t>
        <a:bodyPr/>
        <a:lstStyle/>
        <a:p>
          <a:endParaRPr lang="en-GB"/>
        </a:p>
      </dgm:t>
    </dgm:pt>
    <dgm:pt modelId="{10EF180E-D386-4974-B3A0-5E9BFD4CE0C6}" type="sibTrans" cxnId="{E2094580-764B-4D45-97D2-0F70E595071F}">
      <dgm:prSet/>
      <dgm:spPr/>
      <dgm:t>
        <a:bodyPr/>
        <a:lstStyle/>
        <a:p>
          <a:endParaRPr lang="en-GB"/>
        </a:p>
      </dgm:t>
    </dgm:pt>
    <dgm:pt modelId="{98901D7C-6FE0-4AF0-9EE2-9DD9403251BF}">
      <dgm:prSet phldrT="[Text]"/>
      <dgm:spPr/>
      <dgm:t>
        <a:bodyPr/>
        <a:lstStyle/>
        <a:p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If result of Triage (</a:t>
          </a:r>
          <a:r>
            <a:rPr lang="en-US" altLang="en-US" dirty="0" err="1">
              <a:latin typeface="Calibri" panose="020F0502020204030204" pitchFamily="34" charset="0"/>
              <a:cs typeface="Calibri" panose="020F0502020204030204" pitchFamily="34" charset="0"/>
            </a:rPr>
            <a:t>AZP</a:t>
          </a:r>
          <a:r>
            <a:rPr lang="en-US" altLang="en-US" baseline="-25000" dirty="0" err="1">
              <a:latin typeface="Calibri" panose="020F0502020204030204" pitchFamily="34" charset="0"/>
              <a:cs typeface="Calibri" panose="020F0502020204030204" pitchFamily="34" charset="0"/>
            </a:rPr>
            <a:t>ave</a:t>
          </a:r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altLang="en-US" dirty="0" err="1">
              <a:latin typeface="Calibri" panose="020F0502020204030204" pitchFamily="34" charset="0"/>
              <a:cs typeface="Calibri" panose="020F0502020204030204" pitchFamily="34" charset="0"/>
            </a:rPr>
            <a:t>AZP</a:t>
          </a:r>
          <a:r>
            <a:rPr lang="en-US" altLang="en-US" baseline="-25000" dirty="0" err="1">
              <a:latin typeface="Calibri" panose="020F0502020204030204" pitchFamily="34" charset="0"/>
              <a:cs typeface="Calibri" panose="020F0502020204030204" pitchFamily="34" charset="0"/>
            </a:rPr>
            <a:t>mnf</a:t>
          </a:r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) is between 0.9-1.1 (“</a:t>
          </a:r>
          <a:r>
            <a:rPr lang="en-US" altLang="en-US" b="1" dirty="0">
              <a:latin typeface="Calibri" panose="020F0502020204030204" pitchFamily="34" charset="0"/>
              <a:cs typeface="Calibri" panose="020F0502020204030204" pitchFamily="34" charset="0"/>
            </a:rPr>
            <a:t>White Zone</a:t>
          </a:r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”), no N1 test is necessary</a:t>
          </a:r>
          <a:endParaRPr lang="en-GB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5C64BC-CCFA-4B1C-936E-78A0DC63F790}" type="parTrans" cxnId="{1A390CA0-95A5-4744-B738-5FD399EB54AE}">
      <dgm:prSet/>
      <dgm:spPr/>
      <dgm:t>
        <a:bodyPr/>
        <a:lstStyle/>
        <a:p>
          <a:endParaRPr lang="en-GB"/>
        </a:p>
      </dgm:t>
    </dgm:pt>
    <dgm:pt modelId="{B6DCDD7A-FC79-446B-97FE-08004342B681}" type="sibTrans" cxnId="{1A390CA0-95A5-4744-B738-5FD399EB54AE}">
      <dgm:prSet/>
      <dgm:spPr/>
      <dgm:t>
        <a:bodyPr/>
        <a:lstStyle/>
        <a:p>
          <a:endParaRPr lang="en-GB"/>
        </a:p>
      </dgm:t>
    </dgm:pt>
    <dgm:pt modelId="{BF81683F-1DC5-4B3A-86A5-A25C10F21353}">
      <dgm:prSet phldrT="[Text]"/>
      <dgm:spPr/>
      <dgm:t>
        <a:bodyPr/>
        <a:lstStyle/>
        <a:p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If result of Triage is &gt;1.1 (“</a:t>
          </a:r>
          <a:r>
            <a:rPr lang="en-US" altLang="en-US" b="1" dirty="0">
              <a:latin typeface="Calibri" panose="020F0502020204030204" pitchFamily="34" charset="0"/>
              <a:cs typeface="Calibri" panose="020F0502020204030204" pitchFamily="34" charset="0"/>
            </a:rPr>
            <a:t>Red Zone</a:t>
          </a:r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”) or &lt; 0.9 (“</a:t>
          </a:r>
          <a:r>
            <a:rPr lang="en-US" altLang="en-US" b="1" dirty="0">
              <a:latin typeface="Calibri" panose="020F0502020204030204" pitchFamily="34" charset="0"/>
              <a:cs typeface="Calibri" panose="020F0502020204030204" pitchFamily="34" charset="0"/>
            </a:rPr>
            <a:t>Green Zone</a:t>
          </a:r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”), an N1 test is recommended</a:t>
          </a:r>
          <a:r>
            <a:rPr lang="en-US" altLang="en-US" dirty="0"/>
            <a:t>.</a:t>
          </a:r>
          <a:endParaRPr lang="en-GB" dirty="0"/>
        </a:p>
      </dgm:t>
    </dgm:pt>
    <dgm:pt modelId="{F8DC2783-5102-4ED8-9448-499335F2D904}" type="parTrans" cxnId="{57A77C3D-AAD6-4A64-8108-62A631343413}">
      <dgm:prSet/>
      <dgm:spPr/>
      <dgm:t>
        <a:bodyPr/>
        <a:lstStyle/>
        <a:p>
          <a:endParaRPr lang="en-GB"/>
        </a:p>
      </dgm:t>
    </dgm:pt>
    <dgm:pt modelId="{C419BECF-03D6-426A-B17D-10869D2CEA28}" type="sibTrans" cxnId="{57A77C3D-AAD6-4A64-8108-62A631343413}">
      <dgm:prSet/>
      <dgm:spPr/>
      <dgm:t>
        <a:bodyPr/>
        <a:lstStyle/>
        <a:p>
          <a:endParaRPr lang="en-GB"/>
        </a:p>
      </dgm:t>
    </dgm:pt>
    <dgm:pt modelId="{52C3D14A-B219-49A7-A867-3FCDC487E86E}" type="pres">
      <dgm:prSet presAssocID="{8A699969-868B-4CEF-B6C8-D57D7703329E}" presName="linearFlow" presStyleCnt="0">
        <dgm:presLayoutVars>
          <dgm:resizeHandles val="exact"/>
        </dgm:presLayoutVars>
      </dgm:prSet>
      <dgm:spPr/>
    </dgm:pt>
    <dgm:pt modelId="{7397B2C1-3021-4CD5-845E-5047A6035654}" type="pres">
      <dgm:prSet presAssocID="{F31F1595-4B8B-476A-A055-F553809E4E9A}" presName="node" presStyleLbl="node1" presStyleIdx="0" presStyleCnt="3">
        <dgm:presLayoutVars>
          <dgm:bulletEnabled val="1"/>
        </dgm:presLayoutVars>
      </dgm:prSet>
      <dgm:spPr/>
    </dgm:pt>
    <dgm:pt modelId="{D4F14324-9B8F-4D6D-BFAE-1009D1FFB8E1}" type="pres">
      <dgm:prSet presAssocID="{10EF180E-D386-4974-B3A0-5E9BFD4CE0C6}" presName="sibTrans" presStyleLbl="sibTrans2D1" presStyleIdx="0" presStyleCnt="2"/>
      <dgm:spPr/>
    </dgm:pt>
    <dgm:pt modelId="{05F506F1-8847-4313-97BD-6CF0EBBFBE10}" type="pres">
      <dgm:prSet presAssocID="{10EF180E-D386-4974-B3A0-5E9BFD4CE0C6}" presName="connectorText" presStyleLbl="sibTrans2D1" presStyleIdx="0" presStyleCnt="2"/>
      <dgm:spPr/>
    </dgm:pt>
    <dgm:pt modelId="{0386F8D5-EC28-4478-BFE1-F7B920A46AAE}" type="pres">
      <dgm:prSet presAssocID="{98901D7C-6FE0-4AF0-9EE2-9DD9403251BF}" presName="node" presStyleLbl="node1" presStyleIdx="1" presStyleCnt="3">
        <dgm:presLayoutVars>
          <dgm:bulletEnabled val="1"/>
        </dgm:presLayoutVars>
      </dgm:prSet>
      <dgm:spPr/>
    </dgm:pt>
    <dgm:pt modelId="{C856F309-01C2-461E-A50A-F78B8193A21C}" type="pres">
      <dgm:prSet presAssocID="{B6DCDD7A-FC79-446B-97FE-08004342B681}" presName="sibTrans" presStyleLbl="sibTrans2D1" presStyleIdx="1" presStyleCnt="2"/>
      <dgm:spPr/>
    </dgm:pt>
    <dgm:pt modelId="{9CD9F508-21C7-4E6B-BDF4-B72E28F32498}" type="pres">
      <dgm:prSet presAssocID="{B6DCDD7A-FC79-446B-97FE-08004342B681}" presName="connectorText" presStyleLbl="sibTrans2D1" presStyleIdx="1" presStyleCnt="2"/>
      <dgm:spPr/>
    </dgm:pt>
    <dgm:pt modelId="{ABF33CCF-B896-4E56-AD6F-8770A1D4301C}" type="pres">
      <dgm:prSet presAssocID="{BF81683F-1DC5-4B3A-86A5-A25C10F21353}" presName="node" presStyleLbl="node1" presStyleIdx="2" presStyleCnt="3">
        <dgm:presLayoutVars>
          <dgm:bulletEnabled val="1"/>
        </dgm:presLayoutVars>
      </dgm:prSet>
      <dgm:spPr/>
    </dgm:pt>
  </dgm:ptLst>
  <dgm:cxnLst>
    <dgm:cxn modelId="{5F1BFB17-1133-4BC7-B577-6A55AC8C7B0E}" type="presOf" srcId="{10EF180E-D386-4974-B3A0-5E9BFD4CE0C6}" destId="{05F506F1-8847-4313-97BD-6CF0EBBFBE10}" srcOrd="1" destOrd="0" presId="urn:microsoft.com/office/officeart/2005/8/layout/process2"/>
    <dgm:cxn modelId="{44157E26-556E-402F-80E9-2985BE95181E}" type="presOf" srcId="{F31F1595-4B8B-476A-A055-F553809E4E9A}" destId="{7397B2C1-3021-4CD5-845E-5047A6035654}" srcOrd="0" destOrd="0" presId="urn:microsoft.com/office/officeart/2005/8/layout/process2"/>
    <dgm:cxn modelId="{AC352F27-925E-4BB5-AE9F-186F19A2C96F}" type="presOf" srcId="{BF81683F-1DC5-4B3A-86A5-A25C10F21353}" destId="{ABF33CCF-B896-4E56-AD6F-8770A1D4301C}" srcOrd="0" destOrd="0" presId="urn:microsoft.com/office/officeart/2005/8/layout/process2"/>
    <dgm:cxn modelId="{57A77C3D-AAD6-4A64-8108-62A631343413}" srcId="{8A699969-868B-4CEF-B6C8-D57D7703329E}" destId="{BF81683F-1DC5-4B3A-86A5-A25C10F21353}" srcOrd="2" destOrd="0" parTransId="{F8DC2783-5102-4ED8-9448-499335F2D904}" sibTransId="{C419BECF-03D6-426A-B17D-10869D2CEA28}"/>
    <dgm:cxn modelId="{A6BDC154-6494-49DB-BB3D-18721579948C}" type="presOf" srcId="{10EF180E-D386-4974-B3A0-5E9BFD4CE0C6}" destId="{D4F14324-9B8F-4D6D-BFAE-1009D1FFB8E1}" srcOrd="0" destOrd="0" presId="urn:microsoft.com/office/officeart/2005/8/layout/process2"/>
    <dgm:cxn modelId="{E2094580-764B-4D45-97D2-0F70E595071F}" srcId="{8A699969-868B-4CEF-B6C8-D57D7703329E}" destId="{F31F1595-4B8B-476A-A055-F553809E4E9A}" srcOrd="0" destOrd="0" parTransId="{82C26569-229C-474C-A4B9-BDE1B254F430}" sibTransId="{10EF180E-D386-4974-B3A0-5E9BFD4CE0C6}"/>
    <dgm:cxn modelId="{A5908797-3219-4336-87C8-F2DC14B9D27D}" type="presOf" srcId="{B6DCDD7A-FC79-446B-97FE-08004342B681}" destId="{9CD9F508-21C7-4E6B-BDF4-B72E28F32498}" srcOrd="1" destOrd="0" presId="urn:microsoft.com/office/officeart/2005/8/layout/process2"/>
    <dgm:cxn modelId="{1A390CA0-95A5-4744-B738-5FD399EB54AE}" srcId="{8A699969-868B-4CEF-B6C8-D57D7703329E}" destId="{98901D7C-6FE0-4AF0-9EE2-9DD9403251BF}" srcOrd="1" destOrd="0" parTransId="{415C64BC-CCFA-4B1C-936E-78A0DC63F790}" sibTransId="{B6DCDD7A-FC79-446B-97FE-08004342B681}"/>
    <dgm:cxn modelId="{9D8A64A7-E4B1-4390-975D-9D185511E510}" type="presOf" srcId="{8A699969-868B-4CEF-B6C8-D57D7703329E}" destId="{52C3D14A-B219-49A7-A867-3FCDC487E86E}" srcOrd="0" destOrd="0" presId="urn:microsoft.com/office/officeart/2005/8/layout/process2"/>
    <dgm:cxn modelId="{89DF86CF-6E93-4020-BF1E-18FB229031F2}" type="presOf" srcId="{98901D7C-6FE0-4AF0-9EE2-9DD9403251BF}" destId="{0386F8D5-EC28-4478-BFE1-F7B920A46AAE}" srcOrd="0" destOrd="0" presId="urn:microsoft.com/office/officeart/2005/8/layout/process2"/>
    <dgm:cxn modelId="{503217E9-3569-4EAB-8426-F954332DF64B}" type="presOf" srcId="{B6DCDD7A-FC79-446B-97FE-08004342B681}" destId="{C856F309-01C2-461E-A50A-F78B8193A21C}" srcOrd="0" destOrd="0" presId="urn:microsoft.com/office/officeart/2005/8/layout/process2"/>
    <dgm:cxn modelId="{B763390D-3652-468A-B69A-94A33EE9100E}" type="presParOf" srcId="{52C3D14A-B219-49A7-A867-3FCDC487E86E}" destId="{7397B2C1-3021-4CD5-845E-5047A6035654}" srcOrd="0" destOrd="0" presId="urn:microsoft.com/office/officeart/2005/8/layout/process2"/>
    <dgm:cxn modelId="{58759A7D-C514-4297-A80B-1506E9B952AF}" type="presParOf" srcId="{52C3D14A-B219-49A7-A867-3FCDC487E86E}" destId="{D4F14324-9B8F-4D6D-BFAE-1009D1FFB8E1}" srcOrd="1" destOrd="0" presId="urn:microsoft.com/office/officeart/2005/8/layout/process2"/>
    <dgm:cxn modelId="{393C1BBC-D154-4F5A-8F69-D4988ED38A48}" type="presParOf" srcId="{D4F14324-9B8F-4D6D-BFAE-1009D1FFB8E1}" destId="{05F506F1-8847-4313-97BD-6CF0EBBFBE10}" srcOrd="0" destOrd="0" presId="urn:microsoft.com/office/officeart/2005/8/layout/process2"/>
    <dgm:cxn modelId="{0FA9B19F-EA32-4C41-A8CD-2A31586242C4}" type="presParOf" srcId="{52C3D14A-B219-49A7-A867-3FCDC487E86E}" destId="{0386F8D5-EC28-4478-BFE1-F7B920A46AAE}" srcOrd="2" destOrd="0" presId="urn:microsoft.com/office/officeart/2005/8/layout/process2"/>
    <dgm:cxn modelId="{7F8AA771-74BB-4F8C-B8EE-7CCEDE6A3EF7}" type="presParOf" srcId="{52C3D14A-B219-49A7-A867-3FCDC487E86E}" destId="{C856F309-01C2-461E-A50A-F78B8193A21C}" srcOrd="3" destOrd="0" presId="urn:microsoft.com/office/officeart/2005/8/layout/process2"/>
    <dgm:cxn modelId="{C6BBF25E-459B-4399-B42F-F7BDD45C14DC}" type="presParOf" srcId="{C856F309-01C2-461E-A50A-F78B8193A21C}" destId="{9CD9F508-21C7-4E6B-BDF4-B72E28F32498}" srcOrd="0" destOrd="0" presId="urn:microsoft.com/office/officeart/2005/8/layout/process2"/>
    <dgm:cxn modelId="{921D56B5-909C-4E4A-93C0-5F6B526CF529}" type="presParOf" srcId="{52C3D14A-B219-49A7-A867-3FCDC487E86E}" destId="{ABF33CCF-B896-4E56-AD6F-8770A1D4301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7B2C1-3021-4CD5-845E-5047A6035654}">
      <dsp:nvSpPr>
        <dsp:cNvPr id="0" name=""/>
        <dsp:cNvSpPr/>
      </dsp:nvSpPr>
      <dsp:spPr>
        <a:xfrm>
          <a:off x="599185" y="0"/>
          <a:ext cx="3208528" cy="963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Make sure you are measuring AZP at the Average Zone Point in the zone or DMA</a:t>
          </a:r>
          <a:endParaRPr lang="en-GB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7408" y="28223"/>
        <a:ext cx="3152082" cy="907166"/>
      </dsp:txXfrm>
    </dsp:sp>
    <dsp:sp modelId="{D4F14324-9B8F-4D6D-BFAE-1009D1FFB8E1}">
      <dsp:nvSpPr>
        <dsp:cNvPr id="0" name=""/>
        <dsp:cNvSpPr/>
      </dsp:nvSpPr>
      <dsp:spPr>
        <a:xfrm rot="5400000">
          <a:off x="2022772" y="987702"/>
          <a:ext cx="361354" cy="433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073362" y="1023837"/>
        <a:ext cx="260175" cy="252948"/>
      </dsp:txXfrm>
    </dsp:sp>
    <dsp:sp modelId="{0386F8D5-EC28-4478-BFE1-F7B920A46AAE}">
      <dsp:nvSpPr>
        <dsp:cNvPr id="0" name=""/>
        <dsp:cNvSpPr/>
      </dsp:nvSpPr>
      <dsp:spPr>
        <a:xfrm>
          <a:off x="599185" y="1445418"/>
          <a:ext cx="3208528" cy="963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If result of Triage (</a:t>
          </a:r>
          <a:r>
            <a:rPr lang="en-US" altLang="en-US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AZP</a:t>
          </a:r>
          <a:r>
            <a:rPr lang="en-US" altLang="en-US" sz="1800" kern="1200" baseline="-25000" dirty="0" err="1">
              <a:latin typeface="Calibri" panose="020F0502020204030204" pitchFamily="34" charset="0"/>
              <a:cs typeface="Calibri" panose="020F0502020204030204" pitchFamily="34" charset="0"/>
            </a:rPr>
            <a:t>ave</a:t>
          </a: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altLang="en-US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AZP</a:t>
          </a:r>
          <a:r>
            <a:rPr lang="en-US" altLang="en-US" sz="1800" kern="1200" baseline="-25000" dirty="0" err="1">
              <a:latin typeface="Calibri" panose="020F0502020204030204" pitchFamily="34" charset="0"/>
              <a:cs typeface="Calibri" panose="020F0502020204030204" pitchFamily="34" charset="0"/>
            </a:rPr>
            <a:t>mnf</a:t>
          </a: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) is between 0.9-1.1 (“</a:t>
          </a:r>
          <a:r>
            <a:rPr lang="en-US" alt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White Zone</a:t>
          </a: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”), no N1 test is necessary</a:t>
          </a:r>
          <a:endParaRPr lang="en-GB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7408" y="1473641"/>
        <a:ext cx="3152082" cy="907166"/>
      </dsp:txXfrm>
    </dsp:sp>
    <dsp:sp modelId="{C856F309-01C2-461E-A50A-F78B8193A21C}">
      <dsp:nvSpPr>
        <dsp:cNvPr id="0" name=""/>
        <dsp:cNvSpPr/>
      </dsp:nvSpPr>
      <dsp:spPr>
        <a:xfrm rot="5400000">
          <a:off x="2022772" y="2433121"/>
          <a:ext cx="361354" cy="433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073362" y="2469256"/>
        <a:ext cx="260175" cy="252948"/>
      </dsp:txXfrm>
    </dsp:sp>
    <dsp:sp modelId="{ABF33CCF-B896-4E56-AD6F-8770A1D4301C}">
      <dsp:nvSpPr>
        <dsp:cNvPr id="0" name=""/>
        <dsp:cNvSpPr/>
      </dsp:nvSpPr>
      <dsp:spPr>
        <a:xfrm>
          <a:off x="599185" y="2890837"/>
          <a:ext cx="3208528" cy="963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If result of Triage is &gt;1.1 (“</a:t>
          </a:r>
          <a:r>
            <a:rPr lang="en-US" alt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Red Zone</a:t>
          </a: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”) or &lt; 0.9 (“</a:t>
          </a:r>
          <a:r>
            <a:rPr lang="en-US" alt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Green Zone</a:t>
          </a:r>
          <a:r>
            <a:rPr lang="en-US" alt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”), an N1 test is recommended</a:t>
          </a:r>
          <a:r>
            <a:rPr lang="en-US" altLang="en-US" sz="1800" kern="1200" dirty="0"/>
            <a:t>.</a:t>
          </a:r>
          <a:endParaRPr lang="en-GB" sz="1800" kern="1200" dirty="0"/>
        </a:p>
      </dsp:txBody>
      <dsp:txXfrm>
        <a:off x="627408" y="2919060"/>
        <a:ext cx="3152082" cy="907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133805-F3D3-406A-A857-BAE90CF4B6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F7DBA-B16F-4994-A0F5-DA713B4AE0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74E6E-2A52-49FF-B7DF-C6518531EE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9D67E-A11C-4415-ACAA-1585AAB5C2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52E4F-3CCB-45FA-8E96-539238E2A6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9DDD-0D03-4133-9D8B-1E260976A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1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8057C-B50B-DC42-9118-00D8B6466A6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59E84-B703-964B-9EB0-1C038BFD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3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77E9A-5DFD-4508-A073-4568046963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907E-2996-4510-B1FF-131E0D1B9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8719" y="2067321"/>
            <a:ext cx="8633078" cy="18329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Insert Topic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7E5B5-B79E-4284-AC73-06E9565FBD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8719" y="4094368"/>
            <a:ext cx="7688424" cy="6042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Speaker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8F28F-22C0-41AC-92C7-65764453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B72D5-E732-4487-B1EE-848F42EA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8A791-EB19-470C-B471-F08D32A2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85A7-7DAD-40AD-B429-EDBC4A95C4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9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318D-4644-4C5C-A3DD-99231290F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AB175-8736-4EA2-9DE0-D63460F4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41E4A-A94B-4730-A8EC-712A235CF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F2829-F0E1-4631-AD38-5B8D8EAF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85A7-7DAD-40AD-B429-EDBC4A95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804D-5ACE-4ECE-9FBF-D6523CC52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2098" y="2922718"/>
            <a:ext cx="4831702" cy="2852737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CE4E-1E4B-486B-8C75-F57B3375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B306-127C-41A1-8535-2228A364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85A7-7DAD-40AD-B429-EDBC4A95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C31C-D8F7-43FD-B437-5F8A0396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DE515-FF50-41C1-918B-855B2D961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2051"/>
            <a:ext cx="10514012" cy="4327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11347-8044-44A2-BE4C-FDA623B9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FFBB0-79E0-467C-A855-462AB220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85A7-7DAD-40AD-B429-EDBC4A95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2C5A-B4E2-4C56-8DB1-FDFE2AB5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17A8A-857C-48F7-A6DF-3616D52FA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09F3B-9E00-4907-B71D-70AC38BA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96CEE-4EF1-4400-80EB-05929B22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429AA-D371-476A-90F9-A045869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85A7-7DAD-40AD-B429-EDBC4A95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2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7F85F-8268-4AEC-AE4E-45E63F44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9E5B2-BE4B-4D4A-B8B8-0E5B904D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85A7-7DAD-40AD-B429-EDBC4A95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507D-2DC3-41E4-A91E-776BF5DE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AE337-CC9A-4196-933F-4E4398719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68526-4F66-44F0-94D4-CE7329E8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6A959-75DC-4B26-95DE-A0804566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87E0D-4B12-4CEA-BA44-9D9555BC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85A7-7DAD-40AD-B429-EDBC4A95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 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D4FE-FB6B-3AB6-B4DF-83C876E6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B6F0E-C909-EBA1-4123-DBA6973E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E30BD-C008-A086-97B2-EB62BB7DE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B6152-7EB0-DE77-2A58-E779E3A2E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E1B99-BD7E-04EE-CA2D-21373DE46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ED633-F305-0AFE-017D-2923C17D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D337-89F6-4758-9C43-92BEEFED474C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E44C5-579A-546B-F7DD-105CD8FC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67648-C807-E536-42B4-B4D11193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8D51-EAE2-4043-9310-995DA7897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7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7F85F-8268-4AEC-AE4E-45E63F44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9E5B2-BE4B-4D4A-B8B8-0E5B904D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85A7-7DAD-40AD-B429-EDBC4A95C48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270DF-DDCD-3B0D-277A-6DAC58CC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517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82A8C9-7D89-4774-7B98-BA99DF85A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88" y="1833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A6B299-D34B-BD36-ABAB-B5F0BF8B8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188" y="26574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063D06-9D57-2ACD-870C-DD52D541B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833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1727CFA-D3D3-5339-79E5-174CBDA0C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6574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6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7B354-04B5-4D56-9E38-AE98CED7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F4BAD-7B17-41FA-BBE2-C6D13702E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D20F-CECD-4ECB-93FE-FD6C9B553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2B822-50B4-42E2-9167-8AFC8E419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CFA8C-BD44-4403-AC0B-8E5A2507B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385A7-7DAD-40AD-B429-EDBC4A95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3" r:id="rId4"/>
    <p:sldLayoutId id="2147483712" r:id="rId5"/>
    <p:sldLayoutId id="2147483715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hyperlink" Target="https://www.iso.org/standard/59819.html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scelibrary.org/author/Lambert%2C+A+O" TargetMode="External"/><Relationship Id="rId3" Type="http://schemas.openxmlformats.org/officeDocument/2006/relationships/hyperlink" Target="https://www.wlranda.com/wp-content/uploads/2020/01/NAWL-Presentation-Nashville-USA-December-2019.pdf" TargetMode="External"/><Relationship Id="rId7" Type="http://schemas.openxmlformats.org/officeDocument/2006/relationships/hyperlink" Target="https://ascelibrary.org/author/van+Zyl%2C+J+E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hyperlink" Target="https://www.wlranda.com/software/uarl-with-scf-metric-units/" TargetMode="External"/><Relationship Id="rId5" Type="http://schemas.openxmlformats.org/officeDocument/2006/relationships/hyperlink" Target="https://www.leakssuitelibrary.com/low-ilis-and-small-systems/" TargetMode="External"/><Relationship Id="rId10" Type="http://schemas.openxmlformats.org/officeDocument/2006/relationships/hyperlink" Target="https://ascelibrary.org/doi/full/10.1061/%28ASCE%29HY.1943-7900.0001346" TargetMode="External"/><Relationship Id="rId4" Type="http://schemas.openxmlformats.org/officeDocument/2006/relationships/hyperlink" Target="https://www.wlrandacalc.com/videos/nawl/Low%20ILIs%20in%20Small%20Systems.mp4" TargetMode="External"/><Relationship Id="rId9" Type="http://schemas.openxmlformats.org/officeDocument/2006/relationships/hyperlink" Target="https://ascelibrary.org/author/Collins%2C+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.png"/><Relationship Id="rId7" Type="http://schemas.openxmlformats.org/officeDocument/2006/relationships/hyperlink" Target="http://www.fannerassociates.com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6" Type="http://schemas.openxmlformats.org/officeDocument/2006/relationships/hyperlink" Target="http://www.leakssuitelibrary.com/" TargetMode="External"/><Relationship Id="rId5" Type="http://schemas.openxmlformats.org/officeDocument/2006/relationships/hyperlink" Target="http://www.wlranda.com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060B-E7D7-BA54-B460-DC262C691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105" y="2221910"/>
            <a:ext cx="9144000" cy="117149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Practical Improvements in Pressure Management and UARL calculations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94211-A56D-06CD-264F-8D3315E39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1" y="3769127"/>
            <a:ext cx="10519184" cy="1655762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Paul Fanner, NRW Management Advisor, Fanner and Associates Ltd, UK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Kate Stanton-Davies, Managing Director, Water Loss Research &amp; Analysis Ltd, UK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Allan Lambert, Technical Advisor,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Leakssuite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Library, UK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2AD392-EA48-B47D-A97E-7AF665795862}"/>
              </a:ext>
            </a:extLst>
          </p:cNvPr>
          <p:cNvSpPr txBox="1">
            <a:spLocks/>
          </p:cNvSpPr>
          <p:nvPr/>
        </p:nvSpPr>
        <p:spPr>
          <a:xfrm>
            <a:off x="3591339" y="516160"/>
            <a:ext cx="9144000" cy="1466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Caribbean Regional Conference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Water Loss 2023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21-23 March 2023   Port of Spain, Trinidad and Tobago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C2BC036-2775-2FFF-2E4E-311265FE1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10" y="5150616"/>
            <a:ext cx="2011520" cy="963258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2457BD1-C128-41F4-62C1-7C608F37E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20" y="5076729"/>
            <a:ext cx="1332935" cy="888623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C5A57B-A3B7-35B0-BB47-7792C430C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0" y="5212927"/>
            <a:ext cx="4065630" cy="654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57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8B1E-0019-FA73-8CAD-412AE8C6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5" y="25283"/>
            <a:ext cx="11162369" cy="104364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 </a:t>
            </a:r>
            <a:br>
              <a:rPr lang="en-GB" dirty="0"/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Pressure-variable N1s based on FAVAD 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also improves the reliability of Night-Day Factor (NDF)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D6639-EB23-6EFB-52BF-B38C37D4C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9317" y="2470860"/>
            <a:ext cx="6997824" cy="846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Leak flow rates in DMAs vary with variations in average zone point pressures during each 24 hours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936B2-F95C-F5D7-FA18-3E004762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717" y="1253254"/>
            <a:ext cx="3656124" cy="1900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7A529-2763-A53D-EE76-CFF16AECF810}"/>
              </a:ext>
            </a:extLst>
          </p:cNvPr>
          <p:cNvSpPr txBox="1"/>
          <p:nvPr/>
        </p:nvSpPr>
        <p:spPr>
          <a:xfrm>
            <a:off x="73203" y="3103126"/>
            <a:ext cx="1211879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assess the value of Night Day Factor?</a:t>
            </a: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u="sng" dirty="0">
                <a:latin typeface="Calibri" panose="020F0502020204030204" pitchFamily="34" charset="0"/>
                <a:cs typeface="Calibri" panose="020F0502020204030204" pitchFamily="34" charset="0"/>
              </a:rPr>
              <a:t>Simplest approximate method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:  NDF in hours/day = 24 x (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AZPave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AZPmnf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N1 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assuming fixed N1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Using the above equation, a UK study in 2017 concluded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if N1 is assumed fixed at 1.0, then NDF =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24 x (</a:t>
            </a:r>
            <a:r>
              <a:rPr lang="en-GB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AZPave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AZPmnf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for fixed N1 values between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0.8 and 1.2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AZPave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AZPmnf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ratios between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0.7 and 1.2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calculated NDFs will be limited to a range of 15 to 30 hours per 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However, internationally derived N1 and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AZPave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AZPmnf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values can have wider ranges than the above UK limits, particularly at lower pressures, leading to a larger range of NDF values. Bahamas Water and Sewerage Corporation kindly permitted some of their data sets to be included to demonstrate this. </a:t>
            </a: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u="sng" dirty="0">
                <a:latin typeface="Calibri" panose="020F0502020204030204" pitchFamily="34" charset="0"/>
                <a:cs typeface="Calibri" panose="020F0502020204030204" pitchFamily="34" charset="0"/>
              </a:rPr>
              <a:t>Fast track method: N1 Triage Approach</a:t>
            </a:r>
          </a:p>
          <a:p>
            <a:endParaRPr lang="en-GB" sz="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Use N1 and ratio of Average daily AZP pressure: Average AZP pressure at time of MNF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0D07A-59B2-624E-E035-4351499C81CA}"/>
              </a:ext>
            </a:extLst>
          </p:cNvPr>
          <p:cNvSpPr txBox="1"/>
          <p:nvPr/>
        </p:nvSpPr>
        <p:spPr>
          <a:xfrm>
            <a:off x="239317" y="1178198"/>
            <a:ext cx="71374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Multiply night leakage rate NLR in m</a:t>
            </a:r>
            <a:r>
              <a:rPr lang="en-GB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/hr by NDF in hours/day to get leakage in m</a:t>
            </a:r>
            <a:r>
              <a:rPr lang="en-GB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/day</a:t>
            </a:r>
          </a:p>
          <a:p>
            <a:pPr algn="ctr"/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leakage = NLR x NDF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40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ED8D16-CF39-FD54-2904-63EA07C530EC}"/>
              </a:ext>
            </a:extLst>
          </p:cNvPr>
          <p:cNvSpPr txBox="1"/>
          <p:nvPr/>
        </p:nvSpPr>
        <p:spPr>
          <a:xfrm>
            <a:off x="470193" y="122224"/>
            <a:ext cx="1196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N1 Triage and UARL with SCF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CF0ECB-9AF9-18CD-6BD7-077A7DEA2943}"/>
              </a:ext>
            </a:extLst>
          </p:cNvPr>
          <p:cNvGrpSpPr/>
          <p:nvPr/>
        </p:nvGrpSpPr>
        <p:grpSpPr>
          <a:xfrm>
            <a:off x="4614577" y="949995"/>
            <a:ext cx="2962844" cy="2058456"/>
            <a:chOff x="213985" y="856670"/>
            <a:chExt cx="2962844" cy="148142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6DB61B8-0789-FBA2-8F6E-4C9AF03A3B02}"/>
                </a:ext>
              </a:extLst>
            </p:cNvPr>
            <p:cNvSpPr/>
            <p:nvPr/>
          </p:nvSpPr>
          <p:spPr>
            <a:xfrm>
              <a:off x="213985" y="856670"/>
              <a:ext cx="2962844" cy="14814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F82C497A-2841-6349-E8DE-FF30CF4B7205}"/>
                </a:ext>
              </a:extLst>
            </p:cNvPr>
            <p:cNvSpPr txBox="1"/>
            <p:nvPr/>
          </p:nvSpPr>
          <p:spPr>
            <a:xfrm>
              <a:off x="257374" y="856670"/>
              <a:ext cx="2876066" cy="139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1. Establish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Average Zone Point: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Measure Pressure Profiles at AZP point</a:t>
              </a:r>
              <a:endParaRPr lang="en-GB" sz="20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ABCDBE-BC62-71A0-C9BB-64E481F1EAC9}"/>
              </a:ext>
            </a:extLst>
          </p:cNvPr>
          <p:cNvGrpSpPr/>
          <p:nvPr/>
        </p:nvGrpSpPr>
        <p:grpSpPr>
          <a:xfrm>
            <a:off x="6454503" y="4125683"/>
            <a:ext cx="2962844" cy="2068437"/>
            <a:chOff x="8509951" y="4781"/>
            <a:chExt cx="2962844" cy="148142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8C3365D-81BE-8EE1-3E59-3DD3EA874449}"/>
                </a:ext>
              </a:extLst>
            </p:cNvPr>
            <p:cNvSpPr/>
            <p:nvPr/>
          </p:nvSpPr>
          <p:spPr>
            <a:xfrm>
              <a:off x="8509951" y="4781"/>
              <a:ext cx="2962844" cy="14814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4E4B3AF3-0D44-8626-C7D2-161AA33E2C14}"/>
                </a:ext>
              </a:extLst>
            </p:cNvPr>
            <p:cNvSpPr txBox="1"/>
            <p:nvPr/>
          </p:nvSpPr>
          <p:spPr>
            <a:xfrm>
              <a:off x="8553340" y="48170"/>
              <a:ext cx="2876066" cy="1282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2.1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Set customised UARL with SCF volume targets for  each DMA and Zone,      and for whole system  </a:t>
              </a:r>
              <a:endParaRPr lang="en-GB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649B27-1A14-913A-3C78-B2A21B520D37}"/>
              </a:ext>
            </a:extLst>
          </p:cNvPr>
          <p:cNvGrpSpPr/>
          <p:nvPr/>
        </p:nvGrpSpPr>
        <p:grpSpPr>
          <a:xfrm>
            <a:off x="993479" y="2154527"/>
            <a:ext cx="2962844" cy="1481422"/>
            <a:chOff x="4361969" y="3412052"/>
            <a:chExt cx="2962844" cy="148142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8464406-905B-60D5-7D73-8A52C8F65515}"/>
                </a:ext>
              </a:extLst>
            </p:cNvPr>
            <p:cNvSpPr/>
            <p:nvPr/>
          </p:nvSpPr>
          <p:spPr>
            <a:xfrm>
              <a:off x="4361969" y="3412052"/>
              <a:ext cx="2962844" cy="14814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3CE22BEA-5D8B-72B5-412C-0B6E0B9280B7}"/>
                </a:ext>
              </a:extLst>
            </p:cNvPr>
            <p:cNvSpPr txBox="1"/>
            <p:nvPr/>
          </p:nvSpPr>
          <p:spPr>
            <a:xfrm>
              <a:off x="4405358" y="3455441"/>
              <a:ext cx="2876066" cy="139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1.1  Assess</a:t>
              </a: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N1:</a:t>
              </a:r>
            </a:p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Do I need an N1 test?</a:t>
              </a:r>
            </a:p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      Yes                        No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AFFA5F-F863-5CB7-0F50-435A942C34C0}"/>
              </a:ext>
            </a:extLst>
          </p:cNvPr>
          <p:cNvGrpSpPr/>
          <p:nvPr/>
        </p:nvGrpSpPr>
        <p:grpSpPr>
          <a:xfrm>
            <a:off x="7737129" y="1979223"/>
            <a:ext cx="2962844" cy="1845570"/>
            <a:chOff x="4361969" y="492450"/>
            <a:chExt cx="2962844" cy="184557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5205E81-CD8E-5A62-89B7-23547401D9A5}"/>
                </a:ext>
              </a:extLst>
            </p:cNvPr>
            <p:cNvSpPr/>
            <p:nvPr/>
          </p:nvSpPr>
          <p:spPr>
            <a:xfrm>
              <a:off x="4361969" y="711143"/>
              <a:ext cx="2962844" cy="16268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50D177E9-B64E-8C22-9F80-A3F1DDA5A7AD}"/>
                </a:ext>
              </a:extLst>
            </p:cNvPr>
            <p:cNvSpPr txBox="1"/>
            <p:nvPr/>
          </p:nvSpPr>
          <p:spPr>
            <a:xfrm>
              <a:off x="4361969" y="492450"/>
              <a:ext cx="2876066" cy="1585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400" kern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2.1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Calculate customised UARLs with System Correction Factor SCF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3E3B9D-FD31-20B3-E6FD-6147B9C01004}"/>
              </a:ext>
            </a:extLst>
          </p:cNvPr>
          <p:cNvGrpSpPr/>
          <p:nvPr/>
        </p:nvGrpSpPr>
        <p:grpSpPr>
          <a:xfrm>
            <a:off x="-26834" y="4125684"/>
            <a:ext cx="2182206" cy="2058456"/>
            <a:chOff x="4007063" y="5400592"/>
            <a:chExt cx="2363586" cy="148142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369586C-E2CC-A538-9CE6-690FACAD5168}"/>
                </a:ext>
              </a:extLst>
            </p:cNvPr>
            <p:cNvSpPr/>
            <p:nvPr/>
          </p:nvSpPr>
          <p:spPr>
            <a:xfrm>
              <a:off x="4007063" y="5400592"/>
              <a:ext cx="2363586" cy="14814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2FA335A1-5B04-1154-260F-52BF08E8F52D}"/>
                </a:ext>
              </a:extLst>
            </p:cNvPr>
            <p:cNvSpPr txBox="1"/>
            <p:nvPr/>
          </p:nvSpPr>
          <p:spPr>
            <a:xfrm>
              <a:off x="4111619" y="5453961"/>
              <a:ext cx="2168529" cy="139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1.2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Analyse N1 test, identify N1 at Average Zone Pressure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C12020-614D-1B86-D860-DB74695DEB33}"/>
              </a:ext>
            </a:extLst>
          </p:cNvPr>
          <p:cNvGrpSpPr/>
          <p:nvPr/>
        </p:nvGrpSpPr>
        <p:grpSpPr>
          <a:xfrm>
            <a:off x="2564624" y="4135664"/>
            <a:ext cx="2962844" cy="2058456"/>
            <a:chOff x="3346577" y="5410572"/>
            <a:chExt cx="2962844" cy="148142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C7DDF01-860A-73F3-164B-DDEA9C34B0CA}"/>
                </a:ext>
              </a:extLst>
            </p:cNvPr>
            <p:cNvSpPr/>
            <p:nvPr/>
          </p:nvSpPr>
          <p:spPr>
            <a:xfrm>
              <a:off x="3346577" y="5410572"/>
              <a:ext cx="2962844" cy="14814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FF050912-F3D8-88C3-FC19-44FE729AF174}"/>
                </a:ext>
              </a:extLst>
            </p:cNvPr>
            <p:cNvSpPr txBox="1"/>
            <p:nvPr/>
          </p:nvSpPr>
          <p:spPr>
            <a:xfrm>
              <a:off x="3443734" y="5443981"/>
              <a:ext cx="2736937" cy="139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1.3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Derive 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relationship between </a:t>
              </a: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N1 and pressure at Average Zone Point  and NDF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0306D7-2AA3-EF02-C25C-4D6B34267BE0}"/>
              </a:ext>
            </a:extLst>
          </p:cNvPr>
          <p:cNvGrpSpPr/>
          <p:nvPr/>
        </p:nvGrpSpPr>
        <p:grpSpPr>
          <a:xfrm>
            <a:off x="9460736" y="4125684"/>
            <a:ext cx="2664801" cy="2068436"/>
            <a:chOff x="8509951" y="1708416"/>
            <a:chExt cx="2962844" cy="1481422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0ABDBE7-429C-5DF4-EF82-043009342A30}"/>
                </a:ext>
              </a:extLst>
            </p:cNvPr>
            <p:cNvSpPr/>
            <p:nvPr/>
          </p:nvSpPr>
          <p:spPr>
            <a:xfrm>
              <a:off x="8509951" y="1708416"/>
              <a:ext cx="2962844" cy="14814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4D7A2718-AC13-5A7A-2AAB-BEC814C80848}"/>
                </a:ext>
              </a:extLst>
            </p:cNvPr>
            <p:cNvSpPr txBox="1"/>
            <p:nvPr/>
          </p:nvSpPr>
          <p:spPr>
            <a:xfrm>
              <a:off x="8553340" y="1751805"/>
              <a:ext cx="2876066" cy="139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2.2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Identify zones for UARL volume reductions and further pressure management benefits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D29380-377A-1F30-5BCF-B1D65630C4EC}"/>
              </a:ext>
            </a:extLst>
          </p:cNvPr>
          <p:cNvCxnSpPr>
            <a:cxnSpLocks/>
            <a:stCxn id="6" idx="3"/>
            <a:endCxn id="26" idx="0"/>
          </p:cNvCxnSpPr>
          <p:nvPr/>
        </p:nvCxnSpPr>
        <p:spPr>
          <a:xfrm>
            <a:off x="7534032" y="1918934"/>
            <a:ext cx="1684519" cy="278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422FDA0-61FF-EC2C-C154-3E3CCF0F00C4}"/>
              </a:ext>
            </a:extLst>
          </p:cNvPr>
          <p:cNvCxnSpPr>
            <a:cxnSpLocks/>
            <a:stCxn id="3" idx="1"/>
            <a:endCxn id="24" idx="0"/>
          </p:cNvCxnSpPr>
          <p:nvPr/>
        </p:nvCxnSpPr>
        <p:spPr>
          <a:xfrm flipH="1">
            <a:off x="2474901" y="1979223"/>
            <a:ext cx="2139676" cy="218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976EE02-093A-6608-2FEB-D549770A7868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9339212" y="3476191"/>
            <a:ext cx="1453925" cy="649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707F041-3DEE-2CA2-7F26-8C69B9062F4C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935925" y="3720230"/>
            <a:ext cx="1598153" cy="466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34D380-C8EB-F55B-FA7D-67EB134CCDD0}"/>
              </a:ext>
            </a:extLst>
          </p:cNvPr>
          <p:cNvCxnSpPr>
            <a:cxnSpLocks/>
          </p:cNvCxnSpPr>
          <p:nvPr/>
        </p:nvCxnSpPr>
        <p:spPr>
          <a:xfrm flipH="1" flipV="1">
            <a:off x="3450771" y="3720230"/>
            <a:ext cx="345175" cy="46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C2A60D-0530-E249-1313-7370ED03CDFD}"/>
              </a:ext>
            </a:extLst>
          </p:cNvPr>
          <p:cNvCxnSpPr>
            <a:cxnSpLocks/>
          </p:cNvCxnSpPr>
          <p:nvPr/>
        </p:nvCxnSpPr>
        <p:spPr>
          <a:xfrm flipH="1">
            <a:off x="1197947" y="3635949"/>
            <a:ext cx="294080" cy="499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441D62-6A6B-768E-3AC4-9161D3CD3949}"/>
              </a:ext>
            </a:extLst>
          </p:cNvPr>
          <p:cNvCxnSpPr>
            <a:stCxn id="29" idx="3"/>
            <a:endCxn id="32" idx="1"/>
          </p:cNvCxnSpPr>
          <p:nvPr/>
        </p:nvCxnSpPr>
        <p:spPr>
          <a:xfrm>
            <a:off x="2155372" y="5154912"/>
            <a:ext cx="409252" cy="9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78808D-9533-A6A3-25B4-B839B9D8B467}"/>
              </a:ext>
            </a:extLst>
          </p:cNvPr>
          <p:cNvCxnSpPr/>
          <p:nvPr/>
        </p:nvCxnSpPr>
        <p:spPr>
          <a:xfrm flipH="1">
            <a:off x="4614577" y="3008451"/>
            <a:ext cx="599680" cy="111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75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5AFF3C-3A25-94AA-3A4B-EE983BB649F5}"/>
              </a:ext>
            </a:extLst>
          </p:cNvPr>
          <p:cNvSpPr txBox="1">
            <a:spLocks/>
          </p:cNvSpPr>
          <p:nvPr/>
        </p:nvSpPr>
        <p:spPr>
          <a:xfrm>
            <a:off x="107950" y="347540"/>
            <a:ext cx="11976100" cy="7079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WLR&amp;A N1Triage approach: Step 1.1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A17E9-0615-3DCC-5AE3-60C2A70F501C}"/>
              </a:ext>
            </a:extLst>
          </p:cNvPr>
          <p:cNvSpPr/>
          <p:nvPr/>
        </p:nvSpPr>
        <p:spPr>
          <a:xfrm>
            <a:off x="355600" y="1263650"/>
            <a:ext cx="4991100" cy="7079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1.1 – DO I NEED TO DO AN N1 TEST?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1E2350D-0F29-1E3E-2AED-54D9C68BF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704479"/>
              </p:ext>
            </p:extLst>
          </p:nvPr>
        </p:nvGraphicFramePr>
        <p:xfrm>
          <a:off x="641350" y="2146301"/>
          <a:ext cx="4406900" cy="385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CD2EBC9-E04D-D155-05D6-E220D36EEA1D}"/>
              </a:ext>
            </a:extLst>
          </p:cNvPr>
          <p:cNvSpPr/>
          <p:nvPr/>
        </p:nvSpPr>
        <p:spPr>
          <a:xfrm>
            <a:off x="10610850" y="4813300"/>
            <a:ext cx="27305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98CC2C-4E4B-D7A4-6AE4-921BA8DE0DFF}"/>
              </a:ext>
            </a:extLst>
          </p:cNvPr>
          <p:cNvSpPr/>
          <p:nvPr/>
        </p:nvSpPr>
        <p:spPr>
          <a:xfrm>
            <a:off x="10610850" y="4073526"/>
            <a:ext cx="27305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115A99-EDE4-070E-B7D8-F4480CE035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077" y="1671361"/>
            <a:ext cx="6511347" cy="412443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9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222C-127E-8305-EE23-1CA2DF0D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251854"/>
            <a:ext cx="12020550" cy="54927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WLR&amp;A Triage approach applied to Caribbean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B418EE-044C-8812-1284-8FBA9DDFF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70233"/>
              </p:ext>
            </p:extLst>
          </p:nvPr>
        </p:nvGraphicFramePr>
        <p:xfrm>
          <a:off x="226030" y="1024312"/>
          <a:ext cx="11553787" cy="1617511"/>
        </p:xfrm>
        <a:graphic>
          <a:graphicData uri="http://schemas.openxmlformats.org/drawingml/2006/table">
            <a:tbl>
              <a:tblPr/>
              <a:tblGrid>
                <a:gridCol w="2080331">
                  <a:extLst>
                    <a:ext uri="{9D8B030D-6E8A-4147-A177-3AD203B41FA5}">
                      <a16:colId xmlns:a16="http://schemas.microsoft.com/office/drawing/2014/main" val="1544876947"/>
                    </a:ext>
                  </a:extLst>
                </a:gridCol>
                <a:gridCol w="1161308">
                  <a:extLst>
                    <a:ext uri="{9D8B030D-6E8A-4147-A177-3AD203B41FA5}">
                      <a16:colId xmlns:a16="http://schemas.microsoft.com/office/drawing/2014/main" val="3625336617"/>
                    </a:ext>
                  </a:extLst>
                </a:gridCol>
                <a:gridCol w="992720">
                  <a:extLst>
                    <a:ext uri="{9D8B030D-6E8A-4147-A177-3AD203B41FA5}">
                      <a16:colId xmlns:a16="http://schemas.microsoft.com/office/drawing/2014/main" val="3609596395"/>
                    </a:ext>
                  </a:extLst>
                </a:gridCol>
                <a:gridCol w="1015735">
                  <a:extLst>
                    <a:ext uri="{9D8B030D-6E8A-4147-A177-3AD203B41FA5}">
                      <a16:colId xmlns:a16="http://schemas.microsoft.com/office/drawing/2014/main" val="1192284863"/>
                    </a:ext>
                  </a:extLst>
                </a:gridCol>
                <a:gridCol w="1458930">
                  <a:extLst>
                    <a:ext uri="{9D8B030D-6E8A-4147-A177-3AD203B41FA5}">
                      <a16:colId xmlns:a16="http://schemas.microsoft.com/office/drawing/2014/main" val="1630788877"/>
                    </a:ext>
                  </a:extLst>
                </a:gridCol>
                <a:gridCol w="2371607">
                  <a:extLst>
                    <a:ext uri="{9D8B030D-6E8A-4147-A177-3AD203B41FA5}">
                      <a16:colId xmlns:a16="http://schemas.microsoft.com/office/drawing/2014/main" val="3606156356"/>
                    </a:ext>
                  </a:extLst>
                </a:gridCol>
                <a:gridCol w="2473156">
                  <a:extLst>
                    <a:ext uri="{9D8B030D-6E8A-4147-A177-3AD203B41FA5}">
                      <a16:colId xmlns:a16="http://schemas.microsoft.com/office/drawing/2014/main" val="1543827897"/>
                    </a:ext>
                  </a:extLst>
                </a:gridCol>
              </a:tblGrid>
              <a:tr h="8755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DMA</a:t>
                      </a:r>
                    </a:p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</a:t>
                      </a:r>
                    </a:p>
                  </a:txBody>
                  <a:tcPr marL="3492" marR="3492" marT="3492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Triage Result</a:t>
                      </a:r>
                    </a:p>
                  </a:txBody>
                  <a:tcPr marL="3492" marR="3492" marT="3492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AZP</a:t>
                      </a:r>
                      <a:r>
                        <a:rPr lang="en-GB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</a:t>
                      </a:r>
                      <a:endParaRPr lang="en-GB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" marR="3492" marT="3492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AZP</a:t>
                      </a:r>
                      <a:r>
                        <a:rPr lang="en-GB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mnf</a:t>
                      </a:r>
                      <a:endParaRPr lang="en-GB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" marR="3492" marT="3492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 of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AZP</a:t>
                      </a:r>
                      <a:r>
                        <a:rPr lang="en-GB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AZP</a:t>
                      </a:r>
                      <a:r>
                        <a:rPr lang="en-GB" sz="16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mnf</a:t>
                      </a:r>
                      <a:endParaRPr lang="en-GB" sz="16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92" marR="3492" marT="3492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of possible values for NDF if N1 is between 0.5 and 1.5</a:t>
                      </a:r>
                    </a:p>
                  </a:txBody>
                  <a:tcPr marL="3492" marR="3492" marT="3492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 test recommended?</a:t>
                      </a:r>
                    </a:p>
                  </a:txBody>
                  <a:tcPr marL="3492" marR="3492" marT="3492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9926"/>
                  </a:ext>
                </a:extLst>
              </a:tr>
              <a:tr h="92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Faith Avenue North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Zone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10.69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37.6 – 92.5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93630"/>
                  </a:ext>
                </a:extLst>
              </a:tr>
              <a:tr h="7669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Cowpen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Zone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17.14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12.33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28.3 – 39.4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101442"/>
                  </a:ext>
                </a:extLst>
              </a:tr>
              <a:tr h="928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Road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Zone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24.27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25.28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 – 23.6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 test not necessary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7797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BC1D46-6294-7EC9-2DE4-22615BD15722}"/>
              </a:ext>
            </a:extLst>
          </p:cNvPr>
          <p:cNvSpPr txBox="1"/>
          <p:nvPr/>
        </p:nvSpPr>
        <p:spPr>
          <a:xfrm>
            <a:off x="9283445" y="2865006"/>
            <a:ext cx="27662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This simple approach underestimates the higher NDFs at mid-range N1 values, but is sufficiently reliable to assess if an N1 test is needed to define if the NDF lies within a white zone with some pre-selected +/-%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+/- 10% is shown as an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17C6C-E035-361D-368D-B62A91C8D08A}"/>
              </a:ext>
            </a:extLst>
          </p:cNvPr>
          <p:cNvSpPr txBox="1"/>
          <p:nvPr/>
        </p:nvSpPr>
        <p:spPr>
          <a:xfrm>
            <a:off x="226029" y="2859859"/>
            <a:ext cx="2580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Lower operating pressures and higher N1s in the Bahamas than in UK result in ratios of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AZPave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AZPmnf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higher than UK, and NDFs of 90 hours/day, 3 times as large as in the 30 hrs/day in the UK 2017 study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65606-BAD8-28AE-E246-391BB0882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7"/>
          <a:stretch/>
        </p:blipFill>
        <p:spPr>
          <a:xfrm>
            <a:off x="3045759" y="2859859"/>
            <a:ext cx="5560359" cy="3608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178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EA5-ADF6-2EA1-24F1-2F8091C0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8" y="311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Full FAVAD analysis of N1 data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61B7-185C-B75F-6507-F355990E3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F8A2E0E3-88B3-4277-38DB-3FB4F0C3C714}"/>
              </a:ext>
            </a:extLst>
          </p:cNvPr>
          <p:cNvSpPr/>
          <p:nvPr/>
        </p:nvSpPr>
        <p:spPr>
          <a:xfrm>
            <a:off x="3610769" y="1276502"/>
            <a:ext cx="4885722" cy="1485999"/>
          </a:xfrm>
          <a:prstGeom prst="chevron">
            <a:avLst/>
          </a:prstGeom>
          <a:solidFill>
            <a:srgbClr val="D4D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N1 reduces as pressure reduces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DE2C7A1B-A588-92B7-3C43-45E101E0748A}"/>
              </a:ext>
            </a:extLst>
          </p:cNvPr>
          <p:cNvSpPr/>
          <p:nvPr/>
        </p:nvSpPr>
        <p:spPr>
          <a:xfrm>
            <a:off x="7937818" y="1276501"/>
            <a:ext cx="3724275" cy="1485999"/>
          </a:xfrm>
          <a:prstGeom prst="chevron">
            <a:avLst/>
          </a:prstGeom>
          <a:solidFill>
            <a:srgbClr val="D4D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of change in N1 are greatest at lower pressures 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0902386E-4AEF-6300-CCA2-3F46A1EFB8F1}"/>
              </a:ext>
            </a:extLst>
          </p:cNvPr>
          <p:cNvSpPr/>
          <p:nvPr/>
        </p:nvSpPr>
        <p:spPr>
          <a:xfrm>
            <a:off x="3728052" y="3005051"/>
            <a:ext cx="4885722" cy="1485999"/>
          </a:xfrm>
          <a:prstGeom prst="chevron">
            <a:avLst/>
          </a:prstGeom>
          <a:solidFill>
            <a:srgbClr val="D4D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 N1 = 1.29 @ 40.5m AZP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A6A6989E-C035-47D0-F8C2-6AC66A41DB2E}"/>
              </a:ext>
            </a:extLst>
          </p:cNvPr>
          <p:cNvSpPr/>
          <p:nvPr/>
        </p:nvSpPr>
        <p:spPr>
          <a:xfrm>
            <a:off x="8012430" y="3005051"/>
            <a:ext cx="3724275" cy="1485999"/>
          </a:xfrm>
          <a:prstGeom prst="chevron">
            <a:avLst/>
          </a:prstGeom>
          <a:solidFill>
            <a:srgbClr val="D4D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quote N1 and AZP values together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3FF32110-A09C-A0B5-3C94-9A4CC841A4BB}"/>
              </a:ext>
            </a:extLst>
          </p:cNvPr>
          <p:cNvSpPr/>
          <p:nvPr/>
        </p:nvSpPr>
        <p:spPr>
          <a:xfrm>
            <a:off x="122238" y="1276502"/>
            <a:ext cx="4068762" cy="1485999"/>
          </a:xfrm>
          <a:prstGeom prst="chevron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N1 value derived from an N1 test is not fixed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BC36664D-613D-9B94-085C-1AF9136B834C}"/>
              </a:ext>
            </a:extLst>
          </p:cNvPr>
          <p:cNvSpPr/>
          <p:nvPr/>
        </p:nvSpPr>
        <p:spPr>
          <a:xfrm>
            <a:off x="122238" y="3005051"/>
            <a:ext cx="4170362" cy="1485999"/>
          </a:xfrm>
          <a:prstGeom prst="chevron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N1 test produces an average N1 value at a specific Average Zone Pressure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6731E49E-5AA3-64FC-6DAC-DF07EB33EE1D}"/>
              </a:ext>
            </a:extLst>
          </p:cNvPr>
          <p:cNvSpPr/>
          <p:nvPr/>
        </p:nvSpPr>
        <p:spPr>
          <a:xfrm>
            <a:off x="97743" y="4733601"/>
            <a:ext cx="3208748" cy="1756196"/>
          </a:xfrm>
          <a:prstGeom prst="chevron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N1 test leads to further important calculations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E29F9A00-C5E0-9918-3C3A-B819BE3CC735}"/>
              </a:ext>
            </a:extLst>
          </p:cNvPr>
          <p:cNvSpPr/>
          <p:nvPr/>
        </p:nvSpPr>
        <p:spPr>
          <a:xfrm>
            <a:off x="2394454" y="4733598"/>
            <a:ext cx="2978631" cy="1756200"/>
          </a:xfrm>
          <a:prstGeom prst="chevron">
            <a:avLst/>
          </a:prstGeom>
          <a:solidFill>
            <a:srgbClr val="D4D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</a:t>
            </a:r>
          </a:p>
          <a:p>
            <a:pPr lvl="0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between N1 and AZP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3D2BD746-D60D-B1BD-FAB0-AF83FC49453F}"/>
              </a:ext>
            </a:extLst>
          </p:cNvPr>
          <p:cNvSpPr/>
          <p:nvPr/>
        </p:nvSpPr>
        <p:spPr>
          <a:xfrm>
            <a:off x="4510356" y="4733599"/>
            <a:ext cx="3344594" cy="1756199"/>
          </a:xfrm>
          <a:prstGeom prst="chevron">
            <a:avLst/>
          </a:prstGeom>
          <a:solidFill>
            <a:srgbClr val="D4D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Night-Day Factors relating Night Leakage Rate to daily leakage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076729D3-7CE5-F269-92AD-3B67FE62F097}"/>
              </a:ext>
            </a:extLst>
          </p:cNvPr>
          <p:cNvSpPr/>
          <p:nvPr/>
        </p:nvSpPr>
        <p:spPr>
          <a:xfrm>
            <a:off x="6925657" y="4733600"/>
            <a:ext cx="2978631" cy="1756200"/>
          </a:xfrm>
          <a:prstGeom prst="chevron">
            <a:avLst/>
          </a:prstGeom>
          <a:solidFill>
            <a:srgbClr val="D4D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 relationship between AZP and </a:t>
            </a:r>
            <a:r>
              <a:rPr lang="en-GB" sz="1600" b="1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leak:flow</a:t>
            </a:r>
            <a:r>
              <a:rPr lang="en-GB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</a:t>
            </a:r>
            <a:endParaRPr lang="en-GB" sz="16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9F475676-C2D1-32E4-8236-032C41DBD609}"/>
              </a:ext>
            </a:extLst>
          </p:cNvPr>
          <p:cNvSpPr/>
          <p:nvPr/>
        </p:nvSpPr>
        <p:spPr>
          <a:xfrm>
            <a:off x="9058815" y="4733601"/>
            <a:ext cx="3133185" cy="1756200"/>
          </a:xfrm>
          <a:prstGeom prst="chevron">
            <a:avLst/>
          </a:prstGeom>
          <a:solidFill>
            <a:srgbClr val="D4D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Real-time separation of DMA inflows into leakage and consumption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31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8120-CF3B-429F-BFD0-A8EE52A8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238984"/>
            <a:ext cx="11923776" cy="707771"/>
          </a:xfrm>
        </p:spPr>
        <p:txBody>
          <a:bodyPr anchor="t">
            <a:no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UARL with System Correction Factor?</a:t>
            </a:r>
            <a:b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5DC9E-8CC9-4942-8D65-7FC72F468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841248"/>
            <a:ext cx="11838432" cy="577776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1999 UARL equation tends to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overestimate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UARL for small systems with high % flexible pipes at low pressures (&lt;45m (64psi)) and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underestimate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UARL for larger higher pressure systems (&gt;60m (85psi))</a:t>
            </a:r>
          </a:p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System Correction Factor optionally customises the basic 1999 UARL equation for  any  System, Zone or DMA </a:t>
            </a:r>
          </a:p>
          <a:p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UARL with SCF = SCF x UARL</a:t>
            </a:r>
            <a:r>
              <a:rPr lang="en-GB" sz="30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volume</a:t>
            </a:r>
          </a:p>
          <a:p>
            <a:pPr marL="0" indent="0" algn="ctr">
              <a:buNone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the influences of specific characteristics of a System, Zone or DMA</a:t>
            </a:r>
          </a:p>
          <a:p>
            <a:pPr lvl="1">
              <a:spcBef>
                <a:spcPts val="1000"/>
              </a:spcBef>
              <a:defRPr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smallest Utility or DMA to the largest Utility, System or Zone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GB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Provides Utility with priority insights for further 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leakage reduction </a:t>
            </a:r>
            <a:r>
              <a:rPr kumimoji="0" lang="en-GB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en-GB" b="0" i="0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pressure management opportunities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8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F1E34F-7F22-D997-E298-206A05497FC6}"/>
              </a:ext>
            </a:extLst>
          </p:cNvPr>
          <p:cNvSpPr txBox="1"/>
          <p:nvPr/>
        </p:nvSpPr>
        <p:spPr>
          <a:xfrm>
            <a:off x="125260" y="75702"/>
            <a:ext cx="12066740" cy="776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System Correction Factor (SCF) calculations for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Bahamas Water and Sewerage Corporation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DB8655E-3DFA-87FB-A485-8121092B996F}"/>
              </a:ext>
            </a:extLst>
          </p:cNvPr>
          <p:cNvGraphicFramePr>
            <a:graphicFrameLocks noGrp="1"/>
          </p:cNvGraphicFramePr>
          <p:nvPr/>
        </p:nvGraphicFramePr>
        <p:xfrm>
          <a:off x="2583580" y="891888"/>
          <a:ext cx="71501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232">
                  <a:extLst>
                    <a:ext uri="{9D8B030D-6E8A-4147-A177-3AD203B41FA5}">
                      <a16:colId xmlns:a16="http://schemas.microsoft.com/office/drawing/2014/main" val="3941069754"/>
                    </a:ext>
                  </a:extLst>
                </a:gridCol>
                <a:gridCol w="4862868">
                  <a:extLst>
                    <a:ext uri="{9D8B030D-6E8A-4147-A177-3AD203B41FA5}">
                      <a16:colId xmlns:a16="http://schemas.microsoft.com/office/drawing/2014/main" val="1016556797"/>
                    </a:ext>
                  </a:extLst>
                </a:gridCol>
              </a:tblGrid>
              <a:tr h="3035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757647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Zones and DMAs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DMAs and 3 Pressure Zones sampled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21743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173-3743 service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761388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Mains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1.3-30km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27425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7.6-25.1m (10.6-35.1 psi)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260597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SCF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 – 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27159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F1FD8FF-B78E-360B-F4C8-1AF268FE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48" y="3071361"/>
            <a:ext cx="5438103" cy="3422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613038-6B35-496C-C84E-1854EA54B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76" y="3071361"/>
            <a:ext cx="5438103" cy="34222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FDAABF-C163-4CD0-F750-543099ED9967}"/>
              </a:ext>
            </a:extLst>
          </p:cNvPr>
          <p:cNvSpPr txBox="1"/>
          <p:nvPr/>
        </p:nvSpPr>
        <p:spPr>
          <a:xfrm>
            <a:off x="3073399" y="6476741"/>
            <a:ext cx="1084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SCF=1 equivalent to a standard 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UARL calculation</a:t>
            </a: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419972B0-6EE6-6892-D786-0D23FD7091F8}"/>
              </a:ext>
            </a:extLst>
          </p:cNvPr>
          <p:cNvSpPr/>
          <p:nvPr/>
        </p:nvSpPr>
        <p:spPr>
          <a:xfrm>
            <a:off x="2977193" y="6575637"/>
            <a:ext cx="560935" cy="1884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613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7BFEC-E05A-FEBD-05D4-82890363F718}"/>
              </a:ext>
            </a:extLst>
          </p:cNvPr>
          <p:cNvSpPr txBox="1"/>
          <p:nvPr/>
        </p:nvSpPr>
        <p:spPr>
          <a:xfrm>
            <a:off x="202504" y="332131"/>
            <a:ext cx="1178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SCF Summary Results for 3 DMAs in Bahamas WSC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53F0CB-85F9-E3BF-608F-0A5EC61C0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36579"/>
              </p:ext>
            </p:extLst>
          </p:nvPr>
        </p:nvGraphicFramePr>
        <p:xfrm>
          <a:off x="361949" y="1147294"/>
          <a:ext cx="11512551" cy="1767093"/>
        </p:xfrm>
        <a:graphic>
          <a:graphicData uri="http://schemas.openxmlformats.org/drawingml/2006/table">
            <a:tbl>
              <a:tblPr/>
              <a:tblGrid>
                <a:gridCol w="1695495">
                  <a:extLst>
                    <a:ext uri="{9D8B030D-6E8A-4147-A177-3AD203B41FA5}">
                      <a16:colId xmlns:a16="http://schemas.microsoft.com/office/drawing/2014/main" val="1544876947"/>
                    </a:ext>
                  </a:extLst>
                </a:gridCol>
                <a:gridCol w="1407015">
                  <a:extLst>
                    <a:ext uri="{9D8B030D-6E8A-4147-A177-3AD203B41FA5}">
                      <a16:colId xmlns:a16="http://schemas.microsoft.com/office/drawing/2014/main" val="281803061"/>
                    </a:ext>
                  </a:extLst>
                </a:gridCol>
                <a:gridCol w="869122">
                  <a:extLst>
                    <a:ext uri="{9D8B030D-6E8A-4147-A177-3AD203B41FA5}">
                      <a16:colId xmlns:a16="http://schemas.microsoft.com/office/drawing/2014/main" val="4240202177"/>
                    </a:ext>
                  </a:extLst>
                </a:gridCol>
                <a:gridCol w="1618953">
                  <a:extLst>
                    <a:ext uri="{9D8B030D-6E8A-4147-A177-3AD203B41FA5}">
                      <a16:colId xmlns:a16="http://schemas.microsoft.com/office/drawing/2014/main" val="1686923567"/>
                    </a:ext>
                  </a:extLst>
                </a:gridCol>
                <a:gridCol w="1261080">
                  <a:extLst>
                    <a:ext uri="{9D8B030D-6E8A-4147-A177-3AD203B41FA5}">
                      <a16:colId xmlns:a16="http://schemas.microsoft.com/office/drawing/2014/main" val="1926430996"/>
                    </a:ext>
                  </a:extLst>
                </a:gridCol>
                <a:gridCol w="1405934">
                  <a:extLst>
                    <a:ext uri="{9D8B030D-6E8A-4147-A177-3AD203B41FA5}">
                      <a16:colId xmlns:a16="http://schemas.microsoft.com/office/drawing/2014/main" val="3482976515"/>
                    </a:ext>
                  </a:extLst>
                </a:gridCol>
                <a:gridCol w="1654187">
                  <a:extLst>
                    <a:ext uri="{9D8B030D-6E8A-4147-A177-3AD203B41FA5}">
                      <a16:colId xmlns:a16="http://schemas.microsoft.com/office/drawing/2014/main" val="2469766761"/>
                    </a:ext>
                  </a:extLst>
                </a:gridCol>
                <a:gridCol w="1600765">
                  <a:extLst>
                    <a:ext uri="{9D8B030D-6E8A-4147-A177-3AD203B41FA5}">
                      <a16:colId xmlns:a16="http://schemas.microsoft.com/office/drawing/2014/main" val="4153770093"/>
                    </a:ext>
                  </a:extLst>
                </a:gridCol>
              </a:tblGrid>
              <a:tr h="11799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DMA</a:t>
                      </a:r>
                    </a:p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3492" marR="3492" marT="3492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Service conns mains </a:t>
                      </a:r>
                    </a:p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property line or curb stop Ns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Mains Length </a:t>
                      </a:r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(Km)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Zone Pressure AZP in metres (psi)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</a:t>
                      </a:r>
                    </a:p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UARL in </a:t>
                      </a:r>
                    </a:p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/day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UARL </a:t>
                      </a:r>
                    </a:p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SCF in m</a:t>
                      </a:r>
                      <a:r>
                        <a:rPr lang="en-GB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/day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UARL OVERESTIMATES UARL VOLUME BY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UARL with SCF in m</a:t>
                      </a:r>
                      <a:r>
                        <a:rPr lang="en-GB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/day if pressure reduced by 1m (1.4 psi)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9926"/>
                  </a:ext>
                </a:extLst>
              </a:tr>
              <a:tr h="193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Fox Hill North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1127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 (28.4)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11.2m</a:t>
                      </a:r>
                      <a:r>
                        <a:rPr lang="en-GB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9.4m</a:t>
                      </a:r>
                      <a:r>
                        <a:rPr lang="en-GB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93630"/>
                  </a:ext>
                </a:extLst>
              </a:tr>
              <a:tr h="2005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Cowpen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995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7.18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 (16.6)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7.1m</a:t>
                      </a:r>
                      <a:r>
                        <a:rPr lang="en-GB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3.5m</a:t>
                      </a:r>
                      <a:r>
                        <a:rPr lang="en-GB" sz="1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101442"/>
                  </a:ext>
                </a:extLst>
              </a:tr>
              <a:tr h="19331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Road</a:t>
                      </a:r>
                    </a:p>
                  </a:txBody>
                  <a:tcPr marL="3492" marR="3492" marT="3492" marB="0" anchor="b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7.14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 (35.7)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8.0m</a:t>
                      </a:r>
                      <a:r>
                        <a:rPr kumimoji="0" lang="en-GB" sz="1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7.8m</a:t>
                      </a:r>
                      <a:r>
                        <a:rPr kumimoji="0" lang="en-GB" sz="1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492" marR="3492" marT="3492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77979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CE5F9A1-B9AB-7214-03A0-FFC4F5FBC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77228">
            <a:off x="1588062" y="2548387"/>
            <a:ext cx="134124" cy="121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5746F-1168-F9A6-7A13-066D91B20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81" y="2147053"/>
            <a:ext cx="134124" cy="11583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6A4CFE-16C2-4A35-614E-598E6BBB8B4F}"/>
              </a:ext>
            </a:extLst>
          </p:cNvPr>
          <p:cNvSpPr/>
          <p:nvPr/>
        </p:nvSpPr>
        <p:spPr>
          <a:xfrm rot="16377228">
            <a:off x="1586612" y="2341103"/>
            <a:ext cx="119266" cy="1049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154E8-7C1D-B776-D8C2-D376F812CBF5}"/>
              </a:ext>
            </a:extLst>
          </p:cNvPr>
          <p:cNvSpPr txBox="1"/>
          <p:nvPr/>
        </p:nvSpPr>
        <p:spPr>
          <a:xfrm>
            <a:off x="175364" y="3166400"/>
            <a:ext cx="118879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SCF calculations to:-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Set more meaningful volume targets for all sizes of system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Identify where to target pressure reduction activities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Quantify UARL volume reductions from pressure management activities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/>
              <a:t>UARL with SCF part of ISO 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24528 standard on Water Loss (</a:t>
            </a:r>
            <a:r>
              <a:rPr lang="en-GB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ISO - ISO 24528:2021 - Service activities relating to drinking water supply, wastewater and stormwater systems — Guideline for a water loss investigation of drinking water distribution networks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GB" sz="2000" dirty="0"/>
              <a:t>and referenced in AWWA Free Water Audit Software v6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E33291-5373-2084-AA06-B1747CB466CF}"/>
              </a:ext>
            </a:extLst>
          </p:cNvPr>
          <p:cNvSpPr/>
          <p:nvPr/>
        </p:nvSpPr>
        <p:spPr>
          <a:xfrm>
            <a:off x="8629650" y="1163215"/>
            <a:ext cx="3244850" cy="17511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41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4824-5ABF-9F3C-744B-F72A616C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05851-97CA-027F-190D-B36798BFF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Measuring pressure at the AZP is foundation of these methods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Essential for effective pressure management and performance indicators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FAVAD analysis of a reliable N1 test is the key to improved system-specific DMA calculations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UARL with SCF enables improved analysis of small systems, zones or  DMAs with low or very high pressures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Caribbean water utilities can benefit from using these tools.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3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F88BF8-54C7-B35F-8388-DD168D4F4427}"/>
              </a:ext>
            </a:extLst>
          </p:cNvPr>
          <p:cNvSpPr txBox="1"/>
          <p:nvPr/>
        </p:nvSpPr>
        <p:spPr>
          <a:xfrm>
            <a:off x="187325" y="1223673"/>
            <a:ext cx="1181734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/>
              <a:t>AWWA NAWL 2019 – Research on UARL with SCF</a:t>
            </a:r>
          </a:p>
          <a:p>
            <a:pPr algn="ctr"/>
            <a:r>
              <a:rPr lang="en-GB" sz="1800" dirty="0">
                <a:hlinkClick r:id="rId3"/>
              </a:rPr>
              <a:t>https://www.wlranda.com/wp-content/uploads/2020/01/NAWL-Presentation-Nashville-USA-December-2019.pdf</a:t>
            </a:r>
            <a:endParaRPr lang="en-GB" sz="1800" dirty="0"/>
          </a:p>
          <a:p>
            <a:pPr algn="ctr"/>
            <a:endParaRPr lang="en-GB" sz="1800" dirty="0"/>
          </a:p>
          <a:p>
            <a:pPr algn="ctr"/>
            <a:r>
              <a:rPr lang="en-GB" sz="1800" b="1" dirty="0"/>
              <a:t>AWWA NAWL 2021 – practical applications of SCF</a:t>
            </a:r>
          </a:p>
          <a:p>
            <a:pPr algn="ctr"/>
            <a:r>
              <a:rPr lang="en-GB" sz="1800" dirty="0">
                <a:hlinkClick r:id="rId4"/>
              </a:rPr>
              <a:t>https://www.wlrandacalc.com/videos/nawl/Low%20ILIs%20in%20Small%20Systems.mp4</a:t>
            </a:r>
            <a:endParaRPr lang="en-GB" sz="1800" dirty="0"/>
          </a:p>
          <a:p>
            <a:pPr algn="ctr"/>
            <a:endParaRPr lang="en-GB" sz="1800" dirty="0"/>
          </a:p>
          <a:p>
            <a:pPr algn="ctr"/>
            <a:r>
              <a:rPr lang="en-GB" sz="1800" b="1" dirty="0"/>
              <a:t>LEAKSSUITE LIBRARY</a:t>
            </a:r>
          </a:p>
          <a:p>
            <a:pPr algn="ctr"/>
            <a:r>
              <a:rPr lang="en-GB" sz="1800" dirty="0">
                <a:hlinkClick r:id="rId5"/>
              </a:rPr>
              <a:t>https://www.leakssuitelibrary.com/low-ilis-and-small-systems/</a:t>
            </a:r>
            <a:endParaRPr lang="en-GB" sz="1800" dirty="0"/>
          </a:p>
          <a:p>
            <a:pPr algn="ctr"/>
            <a:endParaRPr lang="en-GB" sz="1800" dirty="0"/>
          </a:p>
          <a:p>
            <a:pPr algn="ctr"/>
            <a:r>
              <a:rPr lang="en-GB" sz="1800" b="1" dirty="0"/>
              <a:t>WATER LOSS RESEARCH &amp; ANALYSIS LTD</a:t>
            </a:r>
          </a:p>
          <a:p>
            <a:pPr algn="ctr"/>
            <a:r>
              <a:rPr lang="en-GB" sz="1800" dirty="0">
                <a:hlinkClick r:id="rId6"/>
              </a:rPr>
              <a:t>UARL With SCF (Metric Units) | Water Loss Research &amp; Analysis Ltd (wlranda.com)</a:t>
            </a:r>
            <a:endParaRPr lang="en-GB" sz="1800" dirty="0"/>
          </a:p>
          <a:p>
            <a:pPr algn="ctr"/>
            <a:endParaRPr lang="en-GB" dirty="0"/>
          </a:p>
          <a:p>
            <a:pPr algn="ctr"/>
            <a:r>
              <a:rPr lang="en-GB" sz="1800" b="1" dirty="0"/>
              <a:t>ASCE JOURNAL OF HYDRAULIC ENGINEERING</a:t>
            </a:r>
          </a:p>
          <a:p>
            <a:pPr algn="ctr"/>
            <a:r>
              <a:rPr lang="en-GB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Realistic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Modeling</a:t>
            </a:r>
            <a:r>
              <a:rPr lang="en-GB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of Leakage and Intrusion Flows through Leak Openings in Pipes</a:t>
            </a:r>
          </a:p>
          <a:p>
            <a:pPr algn="ctr"/>
            <a:r>
              <a:rPr lang="en-GB" i="0" u="none" strike="noStrike" dirty="0">
                <a:solidFill>
                  <a:srgbClr val="007EB1"/>
                </a:solidFill>
                <a:effectLst/>
                <a:latin typeface="Open Sans" panose="020B0606030504020204" pitchFamily="34" charset="0"/>
                <a:hlinkClick r:id="rId7"/>
              </a:rPr>
              <a:t>J. E. van Zyl</a:t>
            </a:r>
            <a:r>
              <a:rPr lang="en-GB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Ph.D., M.ASCE; </a:t>
            </a:r>
            <a:r>
              <a:rPr lang="en-GB" i="0" u="none" strike="noStrike" dirty="0">
                <a:solidFill>
                  <a:srgbClr val="007EB1"/>
                </a:solidFill>
                <a:effectLst/>
                <a:latin typeface="Open Sans" panose="020B0606030504020204" pitchFamily="34" charset="0"/>
                <a:hlinkClick r:id="rId8"/>
              </a:rPr>
              <a:t>A. O. Lambert</a:t>
            </a:r>
            <a:r>
              <a:rPr lang="en-GB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 and </a:t>
            </a:r>
            <a:r>
              <a:rPr lang="en-GB" i="0" u="none" strike="noStrike" dirty="0">
                <a:solidFill>
                  <a:srgbClr val="007EB1"/>
                </a:solidFill>
                <a:effectLst/>
                <a:latin typeface="Open Sans" panose="020B0606030504020204" pitchFamily="34" charset="0"/>
                <a:hlinkClick r:id="rId9"/>
              </a:rPr>
              <a:t>R. Collins</a:t>
            </a:r>
            <a:r>
              <a:rPr lang="en-GB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Ph.D.</a:t>
            </a:r>
            <a:endParaRPr lang="en-GB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GB" dirty="0">
                <a:solidFill>
                  <a:srgbClr val="0070C0"/>
                </a:solidFill>
              </a:rPr>
              <a:t> </a:t>
            </a:r>
            <a:r>
              <a:rPr lang="en-GB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https://ascelibrary.org/doi/full/10.1061/%28ASCE%29HY.1943-7900.0001346</a:t>
            </a:r>
            <a:endParaRPr lang="en-GB" dirty="0"/>
          </a:p>
          <a:p>
            <a:pPr algn="ctr"/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8DD85-B38B-112D-7975-CA2A6FB53BBA}"/>
              </a:ext>
            </a:extLst>
          </p:cNvPr>
          <p:cNvSpPr txBox="1"/>
          <p:nvPr/>
        </p:nvSpPr>
        <p:spPr>
          <a:xfrm>
            <a:off x="241299" y="410621"/>
            <a:ext cx="1170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99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2C82-2CE4-A7EB-F129-879C54E7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Presentation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A1EE-8E67-55B9-F166-767CA2EB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616"/>
            <a:ext cx="10515600" cy="46063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N1 value for a zone / DMA is normally assumed to be a fixed value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fact N1 varies significantly with pressure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important to understand for Caribbean systems operating at either low or high average pressures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accurate modelling of impact of pressure management on leakage levels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correct determination of Night Day Factor (NDF)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Caribbean NRW levels =&gt; Small DMAs for leakage management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Very useful to determine customized UARL (volume/day) at DMA level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 standard UARL calculations are not valid for small DMAs or DMAs with low or very high pressures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Correction Factor (SCF) enables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customisation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UARL for these DMAs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Improves targets, performance monitoring and identification of scope for pressure reduction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34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408DD7-DC98-8482-C031-D421E071168D}"/>
              </a:ext>
            </a:extLst>
          </p:cNvPr>
          <p:cNvSpPr txBox="1"/>
          <p:nvPr/>
        </p:nvSpPr>
        <p:spPr>
          <a:xfrm>
            <a:off x="307975" y="392497"/>
            <a:ext cx="11576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8134AD6-227F-F52B-5C99-5948B54AF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4804803"/>
            <a:ext cx="3048000" cy="1459598"/>
          </a:xfrm>
          <a:prstGeom prst="rect">
            <a:avLst/>
          </a:prstGeom>
          <a:ln w="12700">
            <a:noFill/>
          </a:ln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98721C5-6145-8477-BC5E-80FAB0AC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49" y="4783051"/>
            <a:ext cx="2189397" cy="1459598"/>
          </a:xfrm>
          <a:prstGeom prst="rect">
            <a:avLst/>
          </a:prstGeom>
          <a:ln w="1270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90F73D-CDF6-91A5-C82D-753F7D7182B3}"/>
              </a:ext>
            </a:extLst>
          </p:cNvPr>
          <p:cNvSpPr txBox="1"/>
          <p:nvPr/>
        </p:nvSpPr>
        <p:spPr>
          <a:xfrm>
            <a:off x="4464050" y="1587500"/>
            <a:ext cx="30480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Kate Stanton-Davies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Managing Director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Water Loss Research &amp; Analysis Ltd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www.wlranda.com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katesdavies@wlranda.com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DAC8D-C3D2-D1C8-DA31-0651DEAB6FF6}"/>
              </a:ext>
            </a:extLst>
          </p:cNvPr>
          <p:cNvSpPr txBox="1"/>
          <p:nvPr/>
        </p:nvSpPr>
        <p:spPr>
          <a:xfrm>
            <a:off x="8686800" y="1864499"/>
            <a:ext cx="3048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Allan Lambert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Specialist Advisor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Leakssuite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Library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www.leakssuitelibrary.com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24EF7-6648-A84E-AD45-C9A01D2A3F62}"/>
              </a:ext>
            </a:extLst>
          </p:cNvPr>
          <p:cNvSpPr txBox="1"/>
          <p:nvPr/>
        </p:nvSpPr>
        <p:spPr>
          <a:xfrm>
            <a:off x="457199" y="1587500"/>
            <a:ext cx="3157369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Paul Fanner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NRW Management Advisor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Fanner &amp; Associates Ltd.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www.fannerassociates.com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paulf@fannerassociates.com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2CCDE8-8BE1-6A03-914D-6478B26403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017039"/>
            <a:ext cx="3631761" cy="58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70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8B94-3A62-9A49-A86A-D0DAA4BB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502785"/>
            <a:ext cx="11836400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Progress in understanding, from N1 to FAVAD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F1329F-19E7-BC3D-EA6D-AC863015EA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6850" y="1751694"/>
            <a:ext cx="4846563" cy="363492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26F952-316E-C481-4B14-A45B5D7F8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8600" y="1364344"/>
            <a:ext cx="6686550" cy="4409621"/>
          </a:xfrm>
          <a:ln>
            <a:noFill/>
            <a:prstDash val="sysDot"/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Power Law approach (1995 onwards)</a:t>
            </a:r>
            <a:endParaRPr lang="en-GB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Assume that leak flow rate (volume/hour) varies with average zone pressure AZP to the power N1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            	     L  = k x AZP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N1</a:t>
            </a:r>
          </a:p>
          <a:p>
            <a:pPr marL="0" indent="0">
              <a:buNone/>
            </a:pPr>
            <a:endParaRPr lang="en-GB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user chooses a fixed value for N1 between 0.5 to 1.5, preferably based on N1 tests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parameter ‘k’ is not fixed but also varies with pressure. However,  if changes in pressure are small ‘k’ can to be assumed to be approximately constant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219491-88E6-5953-59D2-E92638AC5DFD}"/>
              </a:ext>
            </a:extLst>
          </p:cNvPr>
          <p:cNvSpPr/>
          <p:nvPr/>
        </p:nvSpPr>
        <p:spPr>
          <a:xfrm>
            <a:off x="7354960" y="2573666"/>
            <a:ext cx="2190750" cy="5810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FFD31-506F-813C-5989-B6CE71E97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957" y="491381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GB" sz="22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2-step N1 Night Test, SABESP, Brazil (1998)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5722B-AEC3-DD25-AE14-B89759524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5574" y="945260"/>
            <a:ext cx="5183188" cy="581025"/>
          </a:xfrm>
        </p:spPr>
        <p:txBody>
          <a:bodyPr>
            <a:normAutofit/>
          </a:bodyPr>
          <a:lstStyle/>
          <a:p>
            <a:pPr algn="ctr"/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Some International N1 test values (1979-2005)</a:t>
            </a: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897A74BD-D4CB-89AA-8E06-95750E7A7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643" y="4633002"/>
            <a:ext cx="220205" cy="198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1600" baseline="-25000" dirty="0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C5A0FFE2-C658-E838-EAAA-D3FDB5E21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581" y="4633002"/>
            <a:ext cx="132885" cy="220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 baseline="-25000" dirty="0"/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9BED0C4B-51FA-C6C3-A394-5644A2C176B7}"/>
              </a:ext>
            </a:extLst>
          </p:cNvPr>
          <p:cNvSpPr/>
          <p:nvPr/>
        </p:nvSpPr>
        <p:spPr>
          <a:xfrm>
            <a:off x="535302" y="5027661"/>
            <a:ext cx="5035442" cy="646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Zone Night Pressure (m)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inflow rate m</a:t>
            </a:r>
            <a:r>
              <a:rPr lang="en-GB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/hr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685DB2-99F7-0592-BAA5-6DB45B5AB660}"/>
              </a:ext>
            </a:extLst>
          </p:cNvPr>
          <p:cNvSpPr txBox="1"/>
          <p:nvPr/>
        </p:nvSpPr>
        <p:spPr>
          <a:xfrm>
            <a:off x="196850" y="5777806"/>
            <a:ext cx="11510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Pressures in the Zone are reduced at night, until steady values of Average Zone </a:t>
            </a: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Night Pressure </a:t>
            </a:r>
            <a:r>
              <a:rPr lang="en-GB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AZNP and Leak flow rate L have been reached.  N1 values can then be calculated from pairs of values, e.g. </a:t>
            </a:r>
            <a:r>
              <a:rPr lang="en-GB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AZNPo</a:t>
            </a:r>
            <a:r>
              <a:rPr lang="en-GB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and Lo, and AZP1 and L</a:t>
            </a:r>
            <a:r>
              <a:rPr lang="en-GB" altLang="en-US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35187E-B776-5C1C-3F23-5FDFF5223351}"/>
              </a:ext>
            </a:extLst>
          </p:cNvPr>
          <p:cNvSpPr txBox="1">
            <a:spLocks/>
          </p:cNvSpPr>
          <p:nvPr/>
        </p:nvSpPr>
        <p:spPr>
          <a:xfrm>
            <a:off x="196850" y="203389"/>
            <a:ext cx="11836400" cy="58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Assessing N1 from a night test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8">
            <a:extLst>
              <a:ext uri="{FF2B5EF4-FFF2-40B4-BE49-F238E27FC236}">
                <a16:creationId xmlns:a16="http://schemas.microsoft.com/office/drawing/2014/main" id="{81FB2CE1-842A-5322-57FE-0AC553589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09498"/>
              </p:ext>
            </p:extLst>
          </p:nvPr>
        </p:nvGraphicFramePr>
        <p:xfrm>
          <a:off x="6360274" y="1713365"/>
          <a:ext cx="5505449" cy="265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302587242"/>
                    </a:ext>
                  </a:extLst>
                </a:gridCol>
                <a:gridCol w="870583">
                  <a:extLst>
                    <a:ext uri="{9D8B030D-6E8A-4147-A177-3AD203B41FA5}">
                      <a16:colId xmlns:a16="http://schemas.microsoft.com/office/drawing/2014/main" val="3321699766"/>
                    </a:ext>
                  </a:extLst>
                </a:gridCol>
                <a:gridCol w="1497967">
                  <a:extLst>
                    <a:ext uri="{9D8B030D-6E8A-4147-A177-3AD203B41FA5}">
                      <a16:colId xmlns:a16="http://schemas.microsoft.com/office/drawing/2014/main" val="253550443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1014727257"/>
                    </a:ext>
                  </a:extLst>
                </a:gridCol>
              </a:tblGrid>
              <a:tr h="8205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sectors tested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N1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of N1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280470"/>
                  </a:ext>
                </a:extLst>
              </a:tr>
              <a:tr h="36650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 (1981)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– 2.12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70720"/>
                  </a:ext>
                </a:extLst>
              </a:tr>
              <a:tr h="36650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 (TR154)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 – 1.68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493449"/>
                  </a:ext>
                </a:extLst>
              </a:tr>
              <a:tr h="36650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 (1998)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– 2.79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208300"/>
                  </a:ext>
                </a:extLst>
              </a:tr>
              <a:tr h="36650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 (2003)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 – 2.95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3190"/>
                  </a:ext>
                </a:extLst>
              </a:tr>
              <a:tr h="36650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Cyprus (2005)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– 2.83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41418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471A37E-52DD-A195-2F53-7F423C9786C6}"/>
              </a:ext>
            </a:extLst>
          </p:cNvPr>
          <p:cNvSpPr txBox="1"/>
          <p:nvPr/>
        </p:nvSpPr>
        <p:spPr>
          <a:xfrm>
            <a:off x="6519707" y="4387385"/>
            <a:ext cx="55054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Sources of data:</a:t>
            </a:r>
          </a:p>
          <a:p>
            <a:pPr defTabSz="762000">
              <a:spcBef>
                <a:spcPct val="0"/>
              </a:spcBef>
              <a:buNone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OGURA, Japanese Water Works Association  Journal, May 1981</a:t>
            </a:r>
          </a:p>
          <a:p>
            <a:pPr defTabSz="762000">
              <a:spcBef>
                <a:spcPct val="0"/>
              </a:spcBef>
              <a:buNone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Technical Report R154 data, WRC, Nov 1980, re-analysed for N1s mid=1990’s</a:t>
            </a:r>
          </a:p>
          <a:p>
            <a:pPr defTabSz="762000">
              <a:buNone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BBL </a:t>
            </a:r>
            <a:r>
              <a:rPr lang="en-GB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Ltda</a:t>
            </a: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Brazil, private communication</a:t>
            </a:r>
          </a:p>
          <a:p>
            <a:pPr defTabSz="762000">
              <a:buNone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UKWIR Report 03/WM/08</a:t>
            </a:r>
          </a:p>
          <a:p>
            <a:pPr defTabSz="762000">
              <a:buNone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Charalambous, 2005 in Conference Proceedings of Leakage 2005, Halifax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E03EAE-2E52-685C-25FE-A636BCB57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7" t="2922" r="2169" b="3061"/>
          <a:stretch/>
        </p:blipFill>
        <p:spPr>
          <a:xfrm>
            <a:off x="326277" y="1357216"/>
            <a:ext cx="5430151" cy="3560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21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8E42-6B49-A3A5-BF00-19CF32C0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5" y="326570"/>
            <a:ext cx="11931650" cy="844549"/>
          </a:xfrm>
        </p:spPr>
        <p:txBody>
          <a:bodyPr>
            <a:noAutofit/>
          </a:bodyPr>
          <a:lstStyle/>
          <a:p>
            <a:pPr algn="ctr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FAVAD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concept provides a deeper understanding of </a:t>
            </a:r>
            <a:b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Pressure: Leak Flow Rate Relationships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4CB9-6B72-7BC0-AF34-3FAF63382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4318" y="1538868"/>
            <a:ext cx="5962650" cy="4903352"/>
          </a:xfrm>
          <a:ln w="12700">
            <a:noFill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FAVAD concept has been used to explain diverse results from pressure/leak flow  rate field tests in many countries</a:t>
            </a:r>
          </a:p>
          <a:p>
            <a:pPr>
              <a:lnSpc>
                <a:spcPct val="80000"/>
              </a:lnSpc>
            </a:pPr>
            <a:endParaRPr lang="en-GB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Velocity of leakage paths V = Cd</a:t>
            </a:r>
            <a:r>
              <a:rPr lang="en-GB" alt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x (2gP)</a:t>
            </a:r>
            <a:r>
              <a:rPr lang="en-GB" alt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0.5 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Cd is a discharge coefficient, typically 0.6 </a:t>
            </a:r>
          </a:p>
          <a:p>
            <a:pPr lvl="1">
              <a:lnSpc>
                <a:spcPct val="80000"/>
              </a:lnSpc>
            </a:pP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 is acceleration due to gravity (9.81 m/s</a:t>
            </a:r>
            <a:r>
              <a:rPr lang="en-GB" alt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endParaRPr lang="en-GB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If Area  of leakage paths = A, then leak flow rate L = V x A = Cd</a:t>
            </a:r>
            <a:r>
              <a:rPr lang="en-GB" alt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x A x (2gP)</a:t>
            </a:r>
            <a:r>
              <a:rPr lang="en-GB" alt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  <a:p>
            <a:pPr>
              <a:lnSpc>
                <a:spcPct val="80000"/>
              </a:lnSpc>
            </a:pPr>
            <a:endParaRPr lang="en-GB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Effective area (Cd x A) of some types of leakage paths are fixed; effective areas of other types of leakage paths  vary linearly with pressure</a:t>
            </a:r>
          </a:p>
          <a:p>
            <a:pPr>
              <a:lnSpc>
                <a:spcPct val="80000"/>
              </a:lnSpc>
            </a:pPr>
            <a:endParaRPr lang="en-GB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N1 for fixed area leakage paths is 0.5 (least sensitive to changes in pressure)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N1 for variable area leakage paths is 1.5 (much more sensitive to changes in pressure)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380D01-2B61-6C37-3C02-6AD25FAEBD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5900" y="2180092"/>
            <a:ext cx="5801784" cy="4351338"/>
          </a:xfrm>
          <a:prstGeom prst="rect">
            <a:avLst/>
          </a:prstGeom>
          <a:ln w="3175"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81249-8BF7-D3C4-4FC7-0F4AE4BD00BD}"/>
              </a:ext>
            </a:extLst>
          </p:cNvPr>
          <p:cNvSpPr txBox="1"/>
          <p:nvPr/>
        </p:nvSpPr>
        <p:spPr>
          <a:xfrm>
            <a:off x="215900" y="1370012"/>
            <a:ext cx="58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FAVAD = Fixed and Variable Area Discharge Paths 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(John May, 1994)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2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A854-7D77-70BE-C55A-2BF727DC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6748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 Most N1 tests yield N1 values between 0.5 and 1.5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F4E41-CB63-4239-6C04-38A6A3870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56924"/>
            <a:ext cx="5157787" cy="682777"/>
          </a:xfrm>
        </p:spPr>
        <p:txBody>
          <a:bodyPr>
            <a:norm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2003 UK study, only 11 out of  75 N1 values were outside  FAVAD concept limits of 0.5 to 1.5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D640E-F4DF-3080-F762-1FA82A897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9643" y="882124"/>
            <a:ext cx="4971535" cy="682778"/>
          </a:xfrm>
        </p:spPr>
        <p:txBody>
          <a:bodyPr>
            <a:no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5 of 15 N1 values for Cyprus (2005) were outside the FAVAD concept limits of 0.5 to 1.5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A53DBA-632C-97FF-DFBE-1C30520061CC}"/>
              </a:ext>
            </a:extLst>
          </p:cNvPr>
          <p:cNvSpPr txBox="1"/>
          <p:nvPr/>
        </p:nvSpPr>
        <p:spPr>
          <a:xfrm>
            <a:off x="165100" y="4764664"/>
            <a:ext cx="117967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Some known causes of doubtful N1 results which exceed expected FAVAD maximum N1 value of 1.5:</a:t>
            </a:r>
          </a:p>
          <a:p>
            <a:pPr algn="ctr"/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Changes in night pressure started before night consumption and Average Zone Night Pressure stabilised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Don’t calculate N1 changes for increases in pressure, as pressure increases may increase storage tank inflows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Significant differences between AZP and lowest ground  level; or failure to measure at  Average Zone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C0A9B-5229-28F4-D58B-4B2386E4B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1" t="2397" r="1820"/>
          <a:stretch/>
        </p:blipFill>
        <p:spPr>
          <a:xfrm>
            <a:off x="1257098" y="1649315"/>
            <a:ext cx="3891736" cy="295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DE281-1261-3956-C13F-3F67506CE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168" y="1649315"/>
            <a:ext cx="3944487" cy="295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82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578F-BB1C-544F-9484-81819275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737"/>
            <a:ext cx="12192000" cy="593880"/>
          </a:xfrm>
        </p:spPr>
        <p:txBody>
          <a:bodyPr>
            <a:noAutofit/>
          </a:bodyPr>
          <a:lstStyle/>
          <a:p>
            <a:pPr algn="ctr"/>
            <a:r>
              <a:rPr lang="en-GB" sz="3000" dirty="0"/>
              <a:t>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Be aware of possible problems in using a fixed average N1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B1A76-7726-6861-3148-207FB589A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8050" y="1198605"/>
            <a:ext cx="6108700" cy="5487944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The short red line shows an N1 test where AZPs were reduced from 45 to 36 metres, with an average N1 of 1.29 metres at 40.5m Average Zone Pressure </a:t>
            </a:r>
          </a:p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FAVAD concept shows that: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if AZPs were further reduced, N1 would fall to </a:t>
            </a:r>
            <a:r>
              <a:rPr lang="en-GB" sz="2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0.80 at 5m AZP (curved green line)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If AZPs were increased, N1 would increase to </a:t>
            </a:r>
            <a:r>
              <a:rPr lang="en-GB" sz="2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1.40 at 100m AZP (dashed green line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), but more bursts would likely occur, further changing the N1 value</a:t>
            </a:r>
          </a:p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Most practitioners currently assume 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fixed N1 value from the N1 test, which does not vary with AZP (dashed red line)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this over-predicts N1s at lower AZPs with increasing errors at lower AZPs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F603E-BC8B-7149-6CDE-5A24E00CD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3" t="2001" r="2481" b="1966"/>
          <a:stretch/>
        </p:blipFill>
        <p:spPr>
          <a:xfrm>
            <a:off x="256847" y="1615854"/>
            <a:ext cx="5629604" cy="45404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562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3FC2-F912-A4BC-3A2D-E5966E91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32" y="466780"/>
            <a:ext cx="12026900" cy="8286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FAVAD analysis of a reliable N1 test is the key to improved system-specific DMA calculations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953C7D6-A3D3-9AE4-56A2-E397ADDA0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5CD66-1BD6-FB14-E5EF-B865A3FA6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32" y="1472178"/>
            <a:ext cx="6236400" cy="5058229"/>
          </a:xfrm>
          <a:ln w="12700">
            <a:noFill/>
          </a:ln>
        </p:spPr>
        <p:txBody>
          <a:bodyPr>
            <a:no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 reliable N1 test locates a point on a curve of AZP against N1, somewhere within a family of curves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By quoting both the average N1 (1.29) and the corresponding average AZP (40.5 metres) together, you can derive the relation between N1 and Average Zone Pressure AZP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You can also calculate ‘in your head’ the % of fixed or variable area leaks at current AZP, for example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when N1 = 1.29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% of variable area leaks = N1 – 0.50 = 0.79 =79%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% of fixed area leaks = 1.50 –N1 = 0.21 = 21%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These curves are the key to more reliable system-specific calculations of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pressure:leak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flowrate  relationships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For example, Night-Day Factors, AZP vs leak flow rate relationships, and real-time separation of DMA inflows into leakage and consumption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All these methods have already been field tested and used on actual DMAs in operational systems in different countries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9C9F5-5201-CB84-16EE-3CB9038F6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732" y="1783033"/>
            <a:ext cx="5708936" cy="4297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965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F397-EACB-7D00-89CF-8656A1BF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3" y="251449"/>
            <a:ext cx="11976100" cy="52538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Time to put this N1 prediction method to bed!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26CC0A8-A14C-EF08-B21B-1C1FA6786C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0" y="1081668"/>
            <a:ext cx="5801783" cy="49845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E8335-65C1-AE72-D9A6-806B24C48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461" y="962798"/>
            <a:ext cx="5801782" cy="5457051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This was the first simple initial N1 prediction method developed by Allan Lambert over 20 years ago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It was based on UARL parameters at an average pressure of 50 metres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before widespread pressure management was implemented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However as it has now become superseded by a better method Allan strongly advises practitioners not to use it now or in future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as it takes no account of the fact that N1 varies significantly with pressure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520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C5ED"/>
      </a:accent1>
      <a:accent2>
        <a:srgbClr val="155284"/>
      </a:accent2>
      <a:accent3>
        <a:srgbClr val="276733"/>
      </a:accent3>
      <a:accent4>
        <a:srgbClr val="B2BBBD"/>
      </a:accent4>
      <a:accent5>
        <a:srgbClr val="78C5ED"/>
      </a:accent5>
      <a:accent6>
        <a:srgbClr val="155284"/>
      </a:accent6>
      <a:hlink>
        <a:srgbClr val="1B8AB5"/>
      </a:hlink>
      <a:folHlink>
        <a:srgbClr val="072A4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2498</Words>
  <Application>Microsoft Office PowerPoint</Application>
  <PresentationFormat>Widescreen</PresentationFormat>
  <Paragraphs>321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Open Sans</vt:lpstr>
      <vt:lpstr>Wingdings</vt:lpstr>
      <vt:lpstr>Office Theme</vt:lpstr>
      <vt:lpstr>Recent Practical Improvements in Pressure Management and UARL calculations</vt:lpstr>
      <vt:lpstr>Presentation Introduction</vt:lpstr>
      <vt:lpstr> Progress in understanding, from N1 to FAVAD</vt:lpstr>
      <vt:lpstr>PowerPoint Presentation</vt:lpstr>
      <vt:lpstr>FAVAD concept provides a deeper understanding of  Pressure: Leak Flow Rate Relationships</vt:lpstr>
      <vt:lpstr>  Most N1 tests yield N1 values between 0.5 and 1.5  </vt:lpstr>
      <vt:lpstr> Be aware of possible problems in using a fixed average N1 value</vt:lpstr>
      <vt:lpstr>FAVAD analysis of a reliable N1 test is the key to improved system-specific DMA calculations</vt:lpstr>
      <vt:lpstr>  Time to put this N1 prediction method to bed! </vt:lpstr>
      <vt:lpstr>  Pressure-variable N1s based on FAVAD  also improves the reliability of Night-Day Factor (NDF) </vt:lpstr>
      <vt:lpstr>PowerPoint Presentation</vt:lpstr>
      <vt:lpstr>PowerPoint Presentation</vt:lpstr>
      <vt:lpstr> WLR&amp;A Triage approach applied to Caribbean data</vt:lpstr>
      <vt:lpstr>Full FAVAD analysis of N1 data Key takeaways</vt:lpstr>
      <vt:lpstr>UARL with System Correction Factor? </vt:lpstr>
      <vt:lpstr>PowerPoint Presentation</vt:lpstr>
      <vt:lpstr>PowerPoint Presentation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Edlyn Ruiz Stoll</dc:creator>
  <cp:lastModifiedBy>katesdavies@wlranda.com</cp:lastModifiedBy>
  <cp:revision>30</cp:revision>
  <dcterms:created xsi:type="dcterms:W3CDTF">2021-07-09T22:24:55Z</dcterms:created>
  <dcterms:modified xsi:type="dcterms:W3CDTF">2023-04-03T11:25:17Z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8DB2D521-876E-4507-B3AF-626BD755F754</vt:lpwstr>
  </property>
  <property fmtid="{D5CDD505-2E9C-101B-9397-08002B2CF9AE}" pid="3" name="ArticulatePath">
    <vt:lpwstr>Trinidad IWA - KSDAL PVF 7 Mar 2023</vt:lpwstr>
  </property>
</Properties>
</file>